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260" r:id="rId4"/>
    <p:sldId id="262" r:id="rId5"/>
    <p:sldId id="265" r:id="rId6"/>
    <p:sldId id="266" r:id="rId7"/>
    <p:sldId id="276" r:id="rId8"/>
    <p:sldId id="279" r:id="rId9"/>
    <p:sldId id="280" r:id="rId10"/>
    <p:sldId id="281" r:id="rId11"/>
    <p:sldId id="282" r:id="rId12"/>
    <p:sldId id="284" r:id="rId13"/>
    <p:sldId id="291" r:id="rId14"/>
    <p:sldId id="294" r:id="rId15"/>
    <p:sldId id="295" r:id="rId16"/>
    <p:sldId id="296" r:id="rId17"/>
    <p:sldId id="303" r:id="rId18"/>
    <p:sldId id="305" r:id="rId19"/>
    <p:sldId id="314" r:id="rId20"/>
    <p:sldId id="325" r:id="rId21"/>
    <p:sldId id="335" r:id="rId22"/>
    <p:sldId id="332" r:id="rId23"/>
    <p:sldId id="333" r:id="rId24"/>
    <p:sldId id="334" r:id="rId2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19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687641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/>
            </a:r>
            <a:br>
              <a:rPr lang="de-DE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>September 4, 2018</a:t>
            </a:r>
          </a:p>
          <a:p>
            <a:pPr lvl="0" algn="ctr"/>
            <a:endParaRPr lang="de-DE" sz="3600" b="1" dirty="0">
              <a:solidFill>
                <a:srgbClr val="0000FF"/>
              </a:solidFill>
            </a:endParaRPr>
          </a:p>
          <a:p>
            <a:pPr lvl="0"/>
            <a:endParaRPr lang="de-DE" sz="3600" dirty="0">
              <a:solidFill>
                <a:srgbClr val="99336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Today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Times New Roman" pitchFamily="18"/>
              </a:rPr>
              <a:t>Crash course in C</a:t>
            </a:r>
          </a:p>
          <a:p>
            <a:pPr lvl="0">
              <a:buSzPct val="45000"/>
            </a:pPr>
            <a:r>
              <a:rPr lang="de-DE" sz="2400" dirty="0">
                <a:latin typeface="Times New Roman" pitchFamily="18"/>
              </a:rPr>
              <a:t>Differences between C and Python</a:t>
            </a:r>
          </a:p>
          <a:p>
            <a:pPr lvl="0">
              <a:buSzPct val="45000"/>
            </a:pPr>
            <a:r>
              <a:rPr lang="de-DE" sz="2400" dirty="0">
                <a:latin typeface="Times New Roman" pitchFamily="18"/>
              </a:rPr>
              <a:t>Compilation process</a:t>
            </a:r>
          </a:p>
          <a:p>
            <a:pPr lvl="0">
              <a:buSzPct val="45000"/>
            </a:pPr>
            <a:r>
              <a:rPr lang="de-DE" sz="2400" dirty="0">
                <a:latin typeface="Times New Roman" pitchFamily="18"/>
              </a:rPr>
              <a:t>Variables, strong typing</a:t>
            </a:r>
          </a:p>
          <a:p>
            <a:pPr lvl="0">
              <a:buSzPct val="45000"/>
            </a:pPr>
            <a:r>
              <a:rPr lang="de-DE" sz="2400" dirty="0">
                <a:latin typeface="Times New Roman" pitchFamily="18"/>
              </a:rPr>
              <a:t>Memory model: data vs address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dirty="0"/>
              <a:t>In Python:</a:t>
            </a:r>
          </a:p>
          <a:p>
            <a:pPr lvl="0"/>
            <a:endParaRPr lang="de-DE" sz="2400" dirty="0"/>
          </a:p>
          <a:p>
            <a:pPr lvl="0"/>
            <a:endParaRPr lang="de-DE" sz="2400" dirty="0"/>
          </a:p>
          <a:p>
            <a:pPr lvl="0"/>
            <a:r>
              <a:rPr lang="de-DE" sz="2400" dirty="0"/>
              <a:t>Interpreter runs </a:t>
            </a:r>
            <a:r>
              <a:rPr lang="de-DE" sz="2400" dirty="0" smtClean="0"/>
              <a:t>one instruction </a:t>
            </a:r>
            <a:r>
              <a:rPr lang="de-DE" sz="2400" dirty="0"/>
              <a:t>at a time</a:t>
            </a:r>
          </a:p>
          <a:p>
            <a:pPr lvl="0"/>
            <a:endParaRPr lang="de-DE" sz="2400" dirty="0"/>
          </a:p>
          <a:p>
            <a:pPr lvl="0"/>
            <a:r>
              <a:rPr lang="de-DE" sz="2400" dirty="0"/>
              <a:t>In C/C++</a:t>
            </a:r>
          </a:p>
          <a:p>
            <a:pPr lvl="0"/>
            <a:endParaRPr lang="de-DE" sz="2400" dirty="0"/>
          </a:p>
          <a:p>
            <a:pPr lvl="0"/>
            <a:endParaRPr lang="de-DE" sz="2400" dirty="0"/>
          </a:p>
          <a:p>
            <a:pPr lvl="0"/>
            <a:r>
              <a:rPr lang="de-DE" sz="2400" dirty="0"/>
              <a:t>Code is compled into machine language in advance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1843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program.py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570643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3838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40" y="5073945"/>
            <a:ext cx="146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3835" y="5073945"/>
            <a:ext cx="153935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program.c</a:t>
            </a:r>
          </a:p>
        </p:txBody>
      </p:sp>
      <p:sp>
        <p:nvSpPr>
          <p:cNvPr id="14" name="Straight Connector 13"/>
          <p:cNvSpPr/>
          <p:nvPr/>
        </p:nvSpPr>
        <p:spPr>
          <a:xfrm>
            <a:off x="4633200" y="5531145"/>
            <a:ext cx="87983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1840" y="5073945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machine code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a.out</a:t>
            </a:r>
          </a:p>
        </p:txBody>
      </p:sp>
      <p:sp>
        <p:nvSpPr>
          <p:cNvPr id="17" name="Straight Connector 16"/>
          <p:cNvSpPr/>
          <p:nvPr/>
        </p:nvSpPr>
        <p:spPr>
          <a:xfrm>
            <a:off x="7370640" y="5567145"/>
            <a:ext cx="67607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89844" y="5073945"/>
            <a:ext cx="170279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1005840" y="4222799"/>
            <a:ext cx="856980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/>
              <a:t>In Python: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/>
              <a:t>Interpreter runs each instruction at a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 smtClean="0"/>
              <a:t>Errors </a:t>
            </a:r>
            <a:r>
              <a:rPr lang="de-DE" sz="2400" dirty="0"/>
              <a:t>are caught only when the interpreter is trying to run them</a:t>
            </a:r>
          </a:p>
          <a:p>
            <a:pPr lvl="0">
              <a:buSzPct val="45000"/>
              <a:buFont typeface="StarSymbol"/>
              <a:buChar char="●"/>
            </a:pPr>
            <a:endParaRPr lang="de-DE" sz="2400" dirty="0"/>
          </a:p>
          <a:p>
            <a:pPr lvl="0">
              <a:buSzPct val="45000"/>
            </a:pPr>
            <a:r>
              <a:rPr lang="de-DE" sz="2400" u="sng" dirty="0"/>
              <a:t>In C/C</a:t>
            </a:r>
            <a:r>
              <a:rPr lang="de-DE" sz="2400" u="sng" dirty="0" smtClean="0"/>
              <a:t>++:</a:t>
            </a:r>
            <a:endParaRPr lang="de-DE" sz="2400" u="sng" dirty="0"/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/>
              <a:t>Code is </a:t>
            </a:r>
            <a:r>
              <a:rPr lang="de-DE" sz="2400" dirty="0" smtClean="0"/>
              <a:t>compiled </a:t>
            </a:r>
            <a:r>
              <a:rPr lang="de-DE" sz="2400" dirty="0"/>
              <a:t>into machine language in advance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/>
              <a:t>Some errors are caught at compile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/>
              <a:t>Faster performance (e.g. due to memory allocation)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400" dirty="0"/>
              <a:t>In C all variables must be declared before using </a:t>
            </a:r>
            <a:r>
              <a:rPr lang="de-DE" sz="2400" dirty="0" smtClean="0"/>
              <a:t>them.</a:t>
            </a:r>
            <a:endParaRPr lang="de-DE" sz="2400" dirty="0"/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400" dirty="0"/>
              <a:t>The type of variable must be declared</a:t>
            </a:r>
            <a:r>
              <a:rPr lang="de-DE" sz="2400" dirty="0" smtClean="0"/>
              <a:t>.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   int 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x = 5;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   long y = 10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   printf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("The sum of %d and %d is %d", x, y, x+y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  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return 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0;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  <a:endParaRPr lang="de-DE" sz="2400" dirty="0">
              <a:solidFill>
                <a:srgbClr val="0000CC"/>
              </a:solidFill>
              <a:latin typeface="Albany" pitchFamily="34"/>
            </a:endParaRPr>
          </a:p>
          <a:p>
            <a:pPr lvl="0">
              <a:buSzPct val="45000"/>
            </a:pPr>
            <a:r>
              <a:rPr lang="de-DE" sz="2400" dirty="0">
                <a:latin typeface="Albany" pitchFamily="34"/>
              </a:rPr>
              <a:t>&gt;&gt; The sum of 5 and 10 is 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/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/>
              <a:t>Once it is declared </a:t>
            </a:r>
            <a:r>
              <a:rPr lang="de-DE" sz="2200" dirty="0">
                <a:solidFill>
                  <a:srgbClr val="0000CC"/>
                </a:solidFill>
              </a:rPr>
              <a:t>int</a:t>
            </a:r>
            <a:r>
              <a:rPr lang="de-DE" sz="2200" dirty="0"/>
              <a:t>, it will always stay </a:t>
            </a:r>
            <a:r>
              <a:rPr lang="de-DE" sz="2200" dirty="0">
                <a:solidFill>
                  <a:srgbClr val="0000CC"/>
                </a:solidFill>
              </a:rPr>
              <a:t>int</a:t>
            </a:r>
            <a:r>
              <a:rPr lang="de-DE" sz="2200" dirty="0"/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lbany" pitchFamily="34"/>
              </a:rPr>
              <a:t>(It is possible to change types in Python)</a:t>
            </a:r>
          </a:p>
          <a:p>
            <a:pPr lvl="0">
              <a:buSzPct val="100000"/>
              <a:buFont typeface="StarSymbol"/>
              <a:buChar char="●"/>
            </a:pPr>
            <a:endParaRPr lang="de-DE" sz="2200" dirty="0">
              <a:latin typeface="Albany" pitchFamily="34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lbany" pitchFamily="34"/>
              </a:rPr>
              <a:t>When a variable is declared, a space in memory for the variable is reserved. For example: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lbany" pitchFamily="34"/>
                <a:cs typeface="Tahoma" pitchFamily="2"/>
              </a:rPr>
              <a:t>int - 2 or 4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lbany" pitchFamily="34"/>
                <a:cs typeface="Tahoma" pitchFamily="2"/>
              </a:rPr>
              <a:t>long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lbany" pitchFamily="34"/>
                <a:cs typeface="Tahoma" pitchFamily="2"/>
              </a:rPr>
              <a:t>double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lbany" pitchFamily="34"/>
                <a:cs typeface="Tahoma" pitchFamily="2"/>
              </a:rPr>
              <a:t>char – 1 byte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/>
              <a:t>Each variable is stored in a unique location in the </a:t>
            </a:r>
            <a:r>
              <a:rPr lang="de-DE" sz="2400" dirty="0" smtClean="0"/>
              <a:t>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lbany" pitchFamily="34"/>
              </a:rPr>
              <a:t>Its </a:t>
            </a:r>
            <a:r>
              <a:rPr lang="de-DE" sz="2400" dirty="0">
                <a:latin typeface="Albany" pitchFamily="34"/>
              </a:rPr>
              <a:t>address is represented by a number (can be accessed using pointers and references</a:t>
            </a:r>
            <a:r>
              <a:rPr lang="de-DE" sz="2400" dirty="0" smtClean="0">
                <a:latin typeface="Albany" pitchFamily="34"/>
              </a:rPr>
              <a:t>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lbany" pitchFamily="34"/>
              </a:rPr>
              <a:t>Thus</a:t>
            </a:r>
            <a:r>
              <a:rPr lang="de-DE" sz="2400" dirty="0">
                <a:latin typeface="Albany" pitchFamily="34"/>
              </a:rPr>
              <a:t>, a variable has 3 main features:</a:t>
            </a:r>
            <a:br>
              <a:rPr lang="de-DE" sz="2400" dirty="0">
                <a:latin typeface="Albany" pitchFamily="34"/>
              </a:rPr>
            </a:br>
            <a:r>
              <a:rPr lang="de-DE" sz="2400" dirty="0">
                <a:latin typeface="Albany" pitchFamily="34"/>
              </a:rPr>
              <a:t>	- type</a:t>
            </a:r>
            <a:br>
              <a:rPr lang="de-DE" sz="2400" dirty="0">
                <a:latin typeface="Albany" pitchFamily="34"/>
              </a:rPr>
            </a:br>
            <a:r>
              <a:rPr lang="de-DE" sz="2400" dirty="0">
                <a:latin typeface="Albany" pitchFamily="34"/>
              </a:rPr>
              <a:t>	- value</a:t>
            </a:r>
            <a:br>
              <a:rPr lang="de-DE" sz="2400" dirty="0">
                <a:latin typeface="Albany" pitchFamily="34"/>
              </a:rPr>
            </a:br>
            <a:r>
              <a:rPr lang="de-DE" sz="2400" dirty="0">
                <a:latin typeface="Albany" pitchFamily="34"/>
              </a:rPr>
              <a:t>	- address in </a:t>
            </a:r>
            <a:r>
              <a:rPr lang="de-DE" sz="2400" dirty="0" smtClean="0">
                <a:latin typeface="Albany" pitchFamily="34"/>
              </a:rPr>
              <a:t>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lbany" pitchFamily="34"/>
              </a:rPr>
              <a:t>Address </a:t>
            </a:r>
            <a:r>
              <a:rPr lang="de-DE" sz="2400" dirty="0">
                <a:latin typeface="Albany" pitchFamily="34"/>
              </a:rPr>
              <a:t>can be store in a variable </a:t>
            </a:r>
            <a:r>
              <a:rPr lang="de-DE" sz="2400" dirty="0" smtClean="0">
                <a:latin typeface="Albany" pitchFamily="34"/>
              </a:rPr>
              <a:t>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400" dirty="0">
                <a:latin typeface="Albany" pitchFamily="34"/>
              </a:rPr>
              <a:t>	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x = 5;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px = &amp;x; </a:t>
            </a:r>
            <a:r>
              <a:rPr lang="de-DE" sz="2400" dirty="0">
                <a:latin typeface="Times New Roman" pitchFamily="18"/>
              </a:rPr>
              <a:t> // </a:t>
            </a:r>
            <a:r>
              <a:rPr lang="de-DE" sz="2400" i="1" dirty="0">
                <a:latin typeface="Times New Roman" pitchFamily="18"/>
              </a:rPr>
              <a:t>pointer to the location of x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400" dirty="0" smtClean="0">
                <a:latin typeface="Albany" pitchFamily="34"/>
              </a:rPr>
              <a:t>	&gt;&gt;     </a:t>
            </a:r>
            <a:r>
              <a:rPr lang="de-DE" sz="2400" dirty="0">
                <a:latin typeface="Albany" pitchFamily="34"/>
              </a:rPr>
              <a:t>The address of 5 and 958af3c4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400" dirty="0" smtClean="0">
                <a:latin typeface="Albany" pitchFamily="34"/>
              </a:rPr>
              <a:t>Dereferencing:</a:t>
            </a:r>
          </a:p>
          <a:p>
            <a:pPr lvl="0">
              <a:buSzPct val="45000"/>
            </a:pPr>
            <a:r>
              <a:rPr lang="de-DE" sz="2400" dirty="0">
                <a:latin typeface="Albany" pitchFamily="34"/>
              </a:rPr>
              <a:t>	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x = 5;   </a:t>
            </a:r>
            <a:r>
              <a:rPr lang="de-DE" sz="2400" dirty="0">
                <a:latin typeface="Times New Roman" pitchFamily="18"/>
              </a:rPr>
              <a:t>// variable x has value 5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printf("x = %d", x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);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px = &amp;x; </a:t>
            </a:r>
            <a:r>
              <a:rPr lang="de-DE" sz="2400" dirty="0">
                <a:latin typeface="Times New Roman" pitchFamily="18"/>
              </a:rPr>
              <a:t>// pointer to the location of x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printf("The value at the address %p is %d", px, *px);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*px = 7;</a:t>
            </a:r>
            <a:r>
              <a:rPr lang="de-DE" sz="2400" dirty="0">
                <a:latin typeface="Times New Roman" pitchFamily="18"/>
              </a:rPr>
              <a:t>  // dereferencing, changing the value at the address px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printf("x = %d", x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);</a:t>
            </a:r>
          </a:p>
          <a:p>
            <a:pPr lvl="0">
              <a:buSzPct val="45000"/>
            </a:pPr>
            <a:r>
              <a:rPr lang="de-DE" sz="2400" dirty="0" smtClean="0">
                <a:latin typeface="Albany" pitchFamily="34"/>
              </a:rPr>
              <a:t>&gt;&gt;      	x </a:t>
            </a:r>
            <a:r>
              <a:rPr lang="de-DE" sz="2400" dirty="0">
                <a:latin typeface="Albany" pitchFamily="34"/>
              </a:rPr>
              <a:t>= 5</a:t>
            </a:r>
            <a:br>
              <a:rPr lang="de-DE" sz="2400" dirty="0">
                <a:latin typeface="Albany" pitchFamily="34"/>
              </a:rPr>
            </a:br>
            <a:r>
              <a:rPr lang="de-DE" sz="2400" dirty="0">
                <a:latin typeface="Albany" pitchFamily="34"/>
              </a:rPr>
              <a:t>&gt;&gt;	</a:t>
            </a:r>
            <a:r>
              <a:rPr lang="de-DE" sz="2400" dirty="0" smtClean="0">
                <a:latin typeface="Albany" pitchFamily="34"/>
              </a:rPr>
              <a:t>The </a:t>
            </a:r>
            <a:r>
              <a:rPr lang="de-DE" sz="2400" dirty="0">
                <a:latin typeface="Albany" pitchFamily="34"/>
              </a:rPr>
              <a:t>value at the address 738df7a3 is 5</a:t>
            </a:r>
            <a:br>
              <a:rPr lang="de-DE" sz="2400" dirty="0">
                <a:latin typeface="Albany" pitchFamily="34"/>
              </a:rPr>
            </a:br>
            <a:r>
              <a:rPr lang="de-DE" sz="2400" dirty="0">
                <a:latin typeface="Albany" pitchFamily="34"/>
              </a:rPr>
              <a:t>&gt;&gt;	</a:t>
            </a:r>
            <a:r>
              <a:rPr lang="de-DE" sz="2400" dirty="0" smtClean="0">
                <a:latin typeface="Albany" pitchFamily="34"/>
              </a:rPr>
              <a:t>x </a:t>
            </a:r>
            <a:r>
              <a:rPr lang="de-DE" sz="2400" dirty="0">
                <a:latin typeface="Albany" pitchFamily="34"/>
              </a:rPr>
              <a:t>= 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400" dirty="0">
                <a:latin typeface="Albany" pitchFamily="34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400" dirty="0">
              <a:latin typeface="Albany" pitchFamily="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400" dirty="0" smtClean="0">
                <a:latin typeface="Albany" pitchFamily="34"/>
              </a:rPr>
              <a:t>Allows us to modify parameters in a function</a:t>
            </a:r>
            <a:endParaRPr lang="de-DE" sz="2400" dirty="0">
              <a:latin typeface="Albany" pitchFamily="34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latin typeface="Albany" pitchFamily="34"/>
              </a:rPr>
              <a:t/>
            </a:r>
            <a:br>
              <a:rPr lang="de-DE" sz="2400" dirty="0">
                <a:latin typeface="Albany" pitchFamily="34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tmp = a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a = b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a = 2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swap(a,b); </a:t>
            </a:r>
            <a:r>
              <a:rPr lang="de-DE" sz="2200" dirty="0">
                <a:latin typeface="Times New Roman" pitchFamily="18"/>
              </a:rPr>
              <a:t>// the values will not change</a:t>
            </a:r>
            <a:r>
              <a:rPr lang="de-DE" sz="2200" dirty="0" smtClean="0">
                <a:latin typeface="Times New Roman" pitchFamily="18"/>
              </a:rPr>
              <a:t>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imes New Roman" pitchFamily="18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400" dirty="0">
              <a:solidFill>
                <a:srgbClr val="0000CC"/>
              </a:solidFill>
              <a:latin typeface="Albany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400" dirty="0">
                <a:latin typeface="Albany" pitchFamily="34"/>
              </a:rPr>
              <a:t>Allows us to modify parameters in a function</a:t>
            </a:r>
          </a:p>
          <a:p>
            <a:pPr lvl="0"/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void 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swap(int* a, int* b) {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*a = *b; </a:t>
            </a:r>
            <a:r>
              <a:rPr lang="de-DE" sz="2200" dirty="0">
                <a:latin typeface="Times New Roman" pitchFamily="18"/>
              </a:rPr>
              <a:t>// dereferencing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*b = tmp; </a:t>
            </a:r>
            <a:r>
              <a:rPr lang="de-DE" sz="2200" dirty="0">
                <a:latin typeface="Times New Roman" pitchFamily="18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int 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main() {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a =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Times New Roman" pitchFamily="18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FF0000"/>
                </a:solidFill>
                <a:latin typeface="Times New Roman" pitchFamily="18"/>
              </a:rPr>
              <a:t>				(though it will compile on some compilers)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endParaRPr lang="de-DE" sz="22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endParaRPr lang="de-DE" sz="2400" dirty="0">
              <a:solidFill>
                <a:srgbClr val="0000CC"/>
              </a:solidFill>
              <a:latin typeface="Albany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654116" y="1075316"/>
            <a:ext cx="8855643" cy="5965563"/>
          </a:xfrm>
        </p:spPr>
        <p:txBody>
          <a:bodyPr/>
          <a:lstStyle/>
          <a:p>
            <a:pPr lvl="0"/>
            <a:r>
              <a:rPr lang="de-DE" sz="2400" dirty="0">
                <a:latin typeface="Times New Roman" pitchFamily="18"/>
              </a:rPr>
              <a:t>Instructor: Igor Shinkar</a:t>
            </a:r>
          </a:p>
          <a:p>
            <a:pPr lvl="0"/>
            <a:r>
              <a:rPr lang="de-DE" sz="2400" u="sng" dirty="0">
                <a:latin typeface="Times New Roman" pitchFamily="18"/>
              </a:rPr>
              <a:t>My email:</a:t>
            </a:r>
            <a:r>
              <a:rPr lang="de-DE" sz="2400" dirty="0">
                <a:latin typeface="Times New Roman" pitchFamily="18"/>
              </a:rPr>
              <a:t> ishinkar@sfu.ca</a:t>
            </a:r>
          </a:p>
          <a:p>
            <a:pPr lvl="0"/>
            <a:endParaRPr lang="de-DE" sz="2400" u="sng" dirty="0">
              <a:latin typeface="Times New Roman" pitchFamily="18"/>
            </a:endParaRPr>
          </a:p>
          <a:p>
            <a:pPr lvl="0"/>
            <a:r>
              <a:rPr lang="de-DE" sz="2400" u="sng" dirty="0">
                <a:latin typeface="Times New Roman" pitchFamily="18"/>
              </a:rPr>
              <a:t>Course webpage:</a:t>
            </a:r>
            <a:r>
              <a:rPr lang="de-DE" sz="2400" dirty="0">
                <a:latin typeface="Times New Roman" pitchFamily="18"/>
              </a:rPr>
              <a:t> cs.sfu.ca/~ishinkar</a:t>
            </a:r>
          </a:p>
          <a:p>
            <a:pPr lvl="0"/>
            <a:r>
              <a:rPr lang="de-DE" sz="2400" dirty="0">
                <a:latin typeface="Times New Roman" pitchFamily="18"/>
              </a:rPr>
              <a:t> (currently on google sites)</a:t>
            </a:r>
          </a:p>
          <a:p>
            <a:pPr lvl="0"/>
            <a:r>
              <a:rPr lang="de-DE" sz="2400" dirty="0">
                <a:latin typeface="Times New Roman" pitchFamily="18"/>
              </a:rPr>
              <a:t>→ Teaching/Seminars → CMPT 125</a:t>
            </a:r>
          </a:p>
          <a:p>
            <a:pPr lvl="0"/>
            <a:endParaRPr lang="de-DE" sz="2400" dirty="0">
              <a:latin typeface="Times New Roman" pitchFamily="18"/>
            </a:endParaRPr>
          </a:p>
          <a:p>
            <a:pPr lvl="0"/>
            <a:r>
              <a:rPr lang="de-DE" sz="2400" u="sng" dirty="0">
                <a:latin typeface="Times New Roman" pitchFamily="18"/>
              </a:rPr>
              <a:t>Office hours:</a:t>
            </a:r>
            <a:r>
              <a:rPr lang="de-DE" sz="2400" dirty="0">
                <a:latin typeface="Times New Roman" pitchFamily="18"/>
              </a:rPr>
              <a:t> Thursdays 3:20 – 4:50 (immediately after the class)</a:t>
            </a:r>
          </a:p>
          <a:p>
            <a:pPr lvl="0"/>
            <a:endParaRPr lang="de-DE" sz="2400" u="sng" dirty="0">
              <a:latin typeface="Times New Roman" pitchFamily="18"/>
            </a:endParaRPr>
          </a:p>
          <a:p>
            <a:pPr lvl="0"/>
            <a:r>
              <a:rPr lang="de-DE" sz="2400" u="sng" dirty="0">
                <a:latin typeface="Times New Roman" pitchFamily="18"/>
              </a:rPr>
              <a:t>Discussion forum:</a:t>
            </a:r>
            <a:r>
              <a:rPr lang="de-DE" sz="2400" dirty="0">
                <a:latin typeface="Times New Roman" pitchFamily="18"/>
              </a:rPr>
              <a:t> www.piazza.com – find the link on the webpage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400" dirty="0">
                <a:latin typeface="Albany" pitchFamily="34"/>
              </a:rPr>
              <a:t>Allows us to modify parameters in a function</a:t>
            </a: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void 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swap(int* a, int* b)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tmp = *a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*a = *b; </a:t>
            </a:r>
            <a:r>
              <a:rPr lang="de-DE" sz="2200" dirty="0">
                <a:latin typeface="Times New Roman" pitchFamily="18"/>
              </a:rPr>
              <a:t>// </a:t>
            </a:r>
            <a:r>
              <a:rPr lang="de-DE" sz="2200" dirty="0" smtClean="0">
                <a:latin typeface="Times New Roman" pitchFamily="18"/>
              </a:rPr>
              <a:t>dereferencing</a:t>
            </a:r>
            <a:endParaRPr lang="de-DE" sz="22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*b = tmp; </a:t>
            </a:r>
            <a:r>
              <a:rPr lang="de-DE" sz="2200" dirty="0">
                <a:latin typeface="Times New Roman" pitchFamily="18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int 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main() {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a =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swap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(&amp;a, &amp;b); </a:t>
            </a:r>
            <a:r>
              <a:rPr lang="de-DE" sz="2200" dirty="0">
                <a:latin typeface="Times New Roman" pitchFamily="18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Times New Roman" pitchFamily="18"/>
              </a:rPr>
              <a:t>will</a:t>
            </a:r>
            <a:r>
              <a:rPr lang="de-DE" sz="2200" dirty="0">
                <a:latin typeface="Times New Roman" pitchFamily="18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Times New Roman" pitchFamily="18"/>
              </a:rPr>
              <a:t>			</a:t>
            </a: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endParaRPr lang="de-DE" sz="2200" dirty="0">
              <a:solidFill>
                <a:srgbClr val="0000CC"/>
              </a:solidFill>
              <a:latin typeface="Times New Roman" pitchFamily="18"/>
            </a:endParaRPr>
          </a:p>
          <a:p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/>
            <a:endParaRPr lang="de-DE" sz="2400" dirty="0">
              <a:solidFill>
                <a:srgbClr val="0000CC"/>
              </a:solidFill>
              <a:latin typeface="Albany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07144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lbany" pitchFamily="34"/>
              </a:rPr>
              <a:t>Allows modifying parameters </a:t>
            </a:r>
            <a:r>
              <a:rPr lang="de-DE" sz="2200" dirty="0" smtClean="0">
                <a:latin typeface="Albany" pitchFamily="34"/>
              </a:rPr>
              <a:t>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lbany" pitchFamily="34"/>
              </a:rPr>
              <a:t>Allows us to </a:t>
            </a:r>
            <a:r>
              <a:rPr lang="de-DE" sz="2200" dirty="0">
                <a:latin typeface="Albany" pitchFamily="34"/>
              </a:rPr>
              <a:t>pass large objects to a function with a single </a:t>
            </a:r>
            <a:r>
              <a:rPr lang="de-DE" sz="2200" dirty="0" smtClean="0">
                <a:latin typeface="Albany" pitchFamily="34"/>
              </a:rPr>
              <a:t>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lbany" pitchFamily="34"/>
              </a:rPr>
              <a:t>Optimization </a:t>
            </a:r>
            <a:r>
              <a:rPr lang="de-DE" sz="2200" dirty="0">
                <a:latin typeface="Albany" pitchFamily="34"/>
              </a:rPr>
              <a:t>- avoids duplicating </a:t>
            </a:r>
            <a:r>
              <a:rPr lang="de-DE" sz="2200" dirty="0" smtClean="0">
                <a:latin typeface="Albany" pitchFamily="34"/>
              </a:rPr>
              <a:t>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lbany" pitchFamily="34"/>
              </a:rPr>
              <a:t>Arrays</a:t>
            </a:r>
            <a:endParaRPr lang="de-DE" sz="2200" dirty="0">
              <a:latin typeface="Albany" pitchFamily="34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lbany" pitchFamily="34"/>
              </a:rPr>
              <a:t>Strings</a:t>
            </a:r>
            <a:endParaRPr lang="de-DE" sz="2200" dirty="0">
              <a:latin typeface="Albany" pitchFamily="34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lbany" pitchFamily="34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lbany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400" dirty="0">
              <a:latin typeface="Albany" pitchFamily="34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CC"/>
              </a:solidFill>
              <a:latin typeface="Albany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>
                <a:solidFill>
                  <a:srgbClr val="0000CC"/>
                </a:solidFill>
                <a:latin typeface="Albany" pitchFamily="34"/>
              </a:rPr>
              <a:t>Questions?</a:t>
            </a:r>
          </a:p>
          <a:p>
            <a:pPr lvl="0" algn="ctr"/>
            <a:r>
              <a:rPr lang="de-DE" sz="6000">
                <a:solidFill>
                  <a:srgbClr val="0000CC"/>
                </a:solidFill>
                <a:latin typeface="Albany" pitchFamily="34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Times New Roman" pitchFamily="18"/>
              </a:rPr>
              <a:t>TAs: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Bita Azari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Young Shin Oh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Ashay Pathak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Faraz Shamshirdar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400" dirty="0">
              <a:latin typeface="Times New Roman" pitchFamily="18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Email:  cmpt-125-help@sfu.ca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Office hours: TBA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400" u="sng" dirty="0" smtClean="0">
                <a:latin typeface="Times New Roman" pitchFamily="18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5-6 </a:t>
            </a:r>
            <a:r>
              <a:rPr lang="de-DE" sz="2400" dirty="0" smtClean="0">
                <a:latin typeface="Times New Roman" pitchFamily="18"/>
              </a:rPr>
              <a:t>assignments</a:t>
            </a:r>
            <a:r>
              <a:rPr lang="de-DE" sz="2400" dirty="0">
                <a:latin typeface="Times New Roman" pitchFamily="18"/>
              </a:rPr>
              <a:t>, every ~2 </a:t>
            </a:r>
            <a:r>
              <a:rPr lang="de-DE" sz="2400" dirty="0" smtClean="0">
                <a:latin typeface="Times New Roman" pitchFamily="18"/>
              </a:rPr>
              <a:t>weeks</a:t>
            </a:r>
            <a:br>
              <a:rPr lang="de-DE" sz="2400" dirty="0" smtClean="0">
                <a:latin typeface="Times New Roman" pitchFamily="18"/>
              </a:rPr>
            </a:br>
            <a:endParaRPr lang="de-DE" sz="2400" dirty="0" smtClean="0">
              <a:latin typeface="Times New Roman" pitchFamily="18"/>
            </a:endParaRPr>
          </a:p>
          <a:p>
            <a:pPr lvl="0"/>
            <a:r>
              <a:rPr lang="de-DE" sz="2400" u="sng" dirty="0" smtClean="0">
                <a:latin typeface="Times New Roman" pitchFamily="18"/>
              </a:rPr>
              <a:t>Quizzes: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(</a:t>
            </a:r>
            <a:r>
              <a:rPr lang="de-DE" sz="2400" dirty="0">
                <a:latin typeface="Times New Roman" pitchFamily="18"/>
              </a:rPr>
              <a:t>almost) every </a:t>
            </a:r>
            <a:r>
              <a:rPr lang="de-DE" sz="2400" dirty="0" smtClean="0">
                <a:latin typeface="Times New Roman" pitchFamily="18"/>
              </a:rPr>
              <a:t>Tuesday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2-3 </a:t>
            </a:r>
            <a:r>
              <a:rPr lang="de-DE" sz="2400" dirty="0">
                <a:latin typeface="Times New Roman" pitchFamily="18"/>
              </a:rPr>
              <a:t>short </a:t>
            </a:r>
            <a:r>
              <a:rPr lang="de-DE" sz="2400" dirty="0" smtClean="0">
                <a:latin typeface="Times New Roman" pitchFamily="18"/>
              </a:rPr>
              <a:t>questions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5-10 </a:t>
            </a:r>
            <a:r>
              <a:rPr lang="de-DE" sz="2400" dirty="0">
                <a:latin typeface="Times New Roman" pitchFamily="18"/>
              </a:rPr>
              <a:t>minutes in the beginning of the </a:t>
            </a:r>
            <a:r>
              <a:rPr lang="de-DE" sz="2400" dirty="0" smtClean="0">
                <a:latin typeface="Times New Roman" pitchFamily="18"/>
              </a:rPr>
              <a:t>class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de-DE" sz="2400" u="sng" dirty="0">
              <a:latin typeface="Times New Roman" pitchFamily="18"/>
            </a:endParaRPr>
          </a:p>
          <a:p>
            <a:pPr lvl="0"/>
            <a:r>
              <a:rPr lang="de-DE" sz="2400" u="sng" dirty="0" smtClean="0">
                <a:latin typeface="Times New Roman" pitchFamily="18"/>
              </a:rPr>
              <a:t>Midterm</a:t>
            </a:r>
            <a:r>
              <a:rPr lang="de-DE" sz="2400" u="sng" dirty="0">
                <a:latin typeface="Times New Roman" pitchFamily="18"/>
              </a:rPr>
              <a:t>:</a:t>
            </a:r>
            <a:r>
              <a:rPr lang="de-DE" sz="2400" dirty="0">
                <a:latin typeface="Times New Roman" pitchFamily="18"/>
              </a:rPr>
              <a:t> mid-end of October (</a:t>
            </a:r>
            <a:r>
              <a:rPr lang="de-DE" sz="2400" dirty="0" smtClean="0">
                <a:latin typeface="Times New Roman" pitchFamily="18"/>
              </a:rPr>
              <a:t>TBA)</a:t>
            </a:r>
          </a:p>
          <a:p>
            <a:pPr lvl="0"/>
            <a:r>
              <a:rPr lang="de-DE" sz="2400" u="sng" dirty="0" smtClean="0">
                <a:latin typeface="Times New Roman" pitchFamily="18"/>
              </a:rPr>
              <a:t>Final</a:t>
            </a:r>
            <a:r>
              <a:rPr lang="de-DE" sz="2400" u="sng" dirty="0">
                <a:latin typeface="Times New Roman" pitchFamily="18"/>
              </a:rPr>
              <a:t>:</a:t>
            </a:r>
            <a:r>
              <a:rPr lang="de-DE" sz="2400" dirty="0">
                <a:latin typeface="Times New Roman" pitchFamily="18"/>
              </a:rPr>
              <a:t> Wednesday, Dec 5, 2018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Final </a:t>
            </a:r>
            <a:r>
              <a:rPr lang="de-DE" sz="2400" dirty="0">
                <a:latin typeface="Times New Roman" pitchFamily="18"/>
              </a:rPr>
              <a:t>– 50%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Midterm - 25%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Homeworks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Participation, quizzes - 5%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Prerequisites – CMPT 120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You are expected to be familiar with basic concepts of </a:t>
            </a:r>
            <a:r>
              <a:rPr lang="de-DE" sz="2400" dirty="0" smtClean="0">
                <a:latin typeface="Times New Roman" pitchFamily="18"/>
              </a:rPr>
              <a:t>programming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Variables</a:t>
            </a:r>
            <a:endParaRPr lang="de-DE" sz="2400" dirty="0">
              <a:latin typeface="Times New Roman" pitchFamily="18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Data </a:t>
            </a:r>
            <a:r>
              <a:rPr lang="de-DE" sz="2400" dirty="0">
                <a:latin typeface="Times New Roman" pitchFamily="18"/>
              </a:rPr>
              <a:t>types (integer, float, char, </a:t>
            </a:r>
            <a:r>
              <a:rPr lang="de-DE" sz="2400" dirty="0" smtClean="0">
                <a:latin typeface="Times New Roman" pitchFamily="18"/>
              </a:rPr>
              <a:t>string)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Lists/arrays</a:t>
            </a:r>
            <a:endParaRPr lang="de-DE" sz="2400" dirty="0">
              <a:latin typeface="Times New Roman" pitchFamily="18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Basic I/O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Conditionals </a:t>
            </a:r>
            <a:r>
              <a:rPr lang="de-DE" sz="2400" dirty="0">
                <a:latin typeface="Times New Roman" pitchFamily="18"/>
              </a:rPr>
              <a:t>(</a:t>
            </a:r>
            <a:r>
              <a:rPr lang="de-DE" sz="2400" dirty="0" smtClean="0">
                <a:latin typeface="Times New Roman" pitchFamily="18"/>
              </a:rPr>
              <a:t>if/else)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Loops </a:t>
            </a:r>
            <a:r>
              <a:rPr lang="de-DE" sz="2400" dirty="0">
                <a:latin typeface="Times New Roman" pitchFamily="18"/>
              </a:rPr>
              <a:t>(for, </a:t>
            </a:r>
            <a:r>
              <a:rPr lang="de-DE" sz="2400" dirty="0" smtClean="0">
                <a:latin typeface="Times New Roman" pitchFamily="18"/>
              </a:rPr>
              <a:t>while)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Functions</a:t>
            </a:r>
            <a:r>
              <a:rPr lang="de-DE" sz="2400" dirty="0">
                <a:latin typeface="Times New Roman" pitchFamily="18"/>
              </a:rPr>
              <a:t>, passing </a:t>
            </a:r>
            <a:r>
              <a:rPr lang="de-DE" sz="2400" dirty="0" smtClean="0">
                <a:latin typeface="Times New Roman" pitchFamily="18"/>
              </a:rPr>
              <a:t>parameters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The </a:t>
            </a:r>
            <a:r>
              <a:rPr lang="de-DE" sz="2400" dirty="0">
                <a:latin typeface="Times New Roman" pitchFamily="18"/>
              </a:rPr>
              <a:t>[develop-&gt;test-&gt;debug] cycle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/>
              <a:t>Co-requisites – CMPT 127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Times New Roman" pitchFamily="18"/>
              </a:rPr>
              <a:t>Courses are coupled: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Theory informs practice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Practice informs theory</a:t>
            </a:r>
          </a:p>
          <a:p>
            <a:pPr lvl="0">
              <a:buSzPct val="45000"/>
              <a:buFont typeface="StarSymbol"/>
              <a:buChar char="●"/>
            </a:pPr>
            <a:endParaRPr lang="de-DE" sz="2400" u="sng" dirty="0">
              <a:latin typeface="Times New Roman" pitchFamily="18"/>
            </a:endParaRPr>
          </a:p>
          <a:p>
            <a:pPr lvl="0">
              <a:buSzPct val="45000"/>
              <a:buFont typeface="StarSymbol"/>
              <a:buChar char="●"/>
            </a:pPr>
            <a:r>
              <a:rPr lang="de-DE" sz="2400" u="sng" dirty="0">
                <a:latin typeface="Times New Roman" pitchFamily="18"/>
              </a:rPr>
              <a:t>By the end of these two courses you will learn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Times New Roman" pitchFamily="18"/>
              </a:rPr>
              <a:t>How to write </a:t>
            </a:r>
            <a:r>
              <a:rPr lang="de-DE" sz="2400" dirty="0">
                <a:latin typeface="Times New Roman" pitchFamily="18"/>
              </a:rPr>
              <a:t>high quality code in 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Basic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Data structures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Measuring performance of algorithms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/>
          </a:p>
          <a:p>
            <a:pPr lvl="0" algn="ctr"/>
            <a:r>
              <a:rPr lang="de-DE" sz="6000"/>
              <a:t>Questions so far?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/>
              <a:t>Computer science review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Times New Roman" pitchFamily="18"/>
              </a:rPr>
              <a:t>Algorithms are the core </a:t>
            </a:r>
            <a:r>
              <a:rPr lang="de-DE" sz="2400" u="sng" dirty="0" smtClean="0">
                <a:latin typeface="Times New Roman" pitchFamily="18"/>
              </a:rPr>
              <a:t>component</a:t>
            </a:r>
          </a:p>
          <a:p>
            <a:pPr lvl="0"/>
            <a:r>
              <a:rPr lang="de-DE" sz="2400" u="sng" dirty="0" smtClean="0">
                <a:latin typeface="Times New Roman" pitchFamily="18"/>
              </a:rPr>
              <a:t>An </a:t>
            </a:r>
            <a:r>
              <a:rPr lang="de-DE" sz="2400" u="sng" dirty="0">
                <a:latin typeface="Times New Roman" pitchFamily="18"/>
              </a:rPr>
              <a:t>algorithm</a:t>
            </a:r>
            <a:r>
              <a:rPr lang="de-DE" sz="2400" dirty="0">
                <a:latin typeface="Times New Roman" pitchFamily="18"/>
              </a:rPr>
              <a:t> is a sequence of instructions (recipe) for solving a problem, i.e., obtaining a required output for a valid input.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We communicate algorithms to computers using programming languages.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Times New Roman" pitchFamily="18"/>
              </a:rPr>
              <a:t>In this course the programming language will be C/C++.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814</TotalTime>
  <Words>650</Words>
  <Application>Microsoft Office PowerPoint</Application>
  <PresentationFormat>Custom</PresentationFormat>
  <Paragraphs>181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water</vt:lpstr>
      <vt:lpstr>lyt blackandwhite</vt:lpstr>
      <vt:lpstr>PowerPoint Presentation</vt:lpstr>
      <vt:lpstr>PowerPoint Presentation</vt:lpstr>
      <vt:lpstr>PowerPoint Presentation</vt:lpstr>
      <vt:lpstr>General information</vt:lpstr>
      <vt:lpstr>Grading</vt:lpstr>
      <vt:lpstr>Prerequisites – CMPT 120</vt:lpstr>
      <vt:lpstr>Co-requisites – CMPT 127</vt:lpstr>
      <vt:lpstr>PowerPoint Presentation</vt:lpstr>
      <vt:lpstr>Computer science review</vt:lpstr>
      <vt:lpstr>Today</vt:lpstr>
      <vt:lpstr>Compilation process</vt:lpstr>
      <vt:lpstr>Compilation process</vt:lpstr>
      <vt:lpstr>Declaring Variables</vt:lpstr>
      <vt:lpstr>Strong Typing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Arrays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210</cp:revision>
  <dcterms:created xsi:type="dcterms:W3CDTF">2017-07-19T12:15:02Z</dcterms:created>
  <dcterms:modified xsi:type="dcterms:W3CDTF">2018-11-26T22:19:44Z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