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3"/>
  </p:notesMasterIdLst>
  <p:handoutMasterIdLst>
    <p:handoutMasterId r:id="rId34"/>
  </p:handoutMasterIdLst>
  <p:sldIdLst>
    <p:sldId id="256" r:id="rId3"/>
    <p:sldId id="288" r:id="rId4"/>
    <p:sldId id="289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0" r:id="rId13"/>
    <p:sldId id="299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7" r:id="rId31"/>
    <p:sldId id="276" r:id="rId32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942" y="90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5" y="0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9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5" y="10157659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6054090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107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sz="2000" b="0" i="0" u="none" strike="noStrike" kern="1200">
        <a:ln>
          <a:noFill/>
        </a:ln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>
            <a:spAutoFit/>
          </a:bodyPr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4547843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4183887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9830152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3770271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9542056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2810650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4006304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5392560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3205786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206106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9176513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7545632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3653695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5188261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5924777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0970390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1354663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80642143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3862867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5379689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699189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91611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5320299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989182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5021850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484441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669997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508125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72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5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0413" y="720725"/>
            <a:ext cx="2070100" cy="5759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57900" cy="5759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62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497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717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681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51338" cy="3810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4463" y="1949450"/>
            <a:ext cx="4351337" cy="3810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790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08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711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067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123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5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934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13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2825" y="684213"/>
            <a:ext cx="2212975" cy="5075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89700" cy="507523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652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55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64000" cy="45005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6513" y="1979613"/>
            <a:ext cx="4064000" cy="45005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365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32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6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81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19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5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900000" y="720000"/>
            <a:ext cx="8280000" cy="1080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900000" y="1980000"/>
            <a:ext cx="8280000" cy="4500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en-US" sz="4400" b="0" i="0" u="none" strike="noStrike" kern="1200">
          <a:ln>
            <a:noFill/>
          </a:ln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en-US" sz="3200" b="0" i="0" u="none" strike="noStrike" kern="1200">
          <a:ln>
            <a:noFill/>
          </a:ln>
          <a:latin typeface="Arial" pitchFamily="18"/>
          <a:ea typeface="Arial Unicode MS" pitchFamily="2"/>
          <a:cs typeface="Tahoma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20000" y="684000"/>
            <a:ext cx="8460000" cy="1023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20000" y="1949040"/>
            <a:ext cx="8855640" cy="3810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40000" y="631872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de-DE" sz="24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0" y="634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de-DE" sz="24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0" y="634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de-DE" sz="24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de-DE" sz="4400" b="0" i="0" u="none" strike="noStrike">
          <a:ln>
            <a:noFill/>
          </a:ln>
          <a:latin typeface="Albany" pitchFamily="18"/>
          <a:cs typeface="Tahoma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7"/>
        </a:spcAft>
        <a:tabLst/>
        <a:defRPr lang="de-DE" sz="3200" b="0" i="0" u="none" strike="noStrike">
          <a:ln>
            <a:noFill/>
          </a:ln>
          <a:latin typeface="Albany" pitchFamily="18"/>
          <a:cs typeface="Tahoma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20000" y="1445039"/>
            <a:ext cx="8855640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</a:rPr>
              <a:t/>
            </a:r>
            <a:br>
              <a:rPr lang="de-DE" sz="3600" b="1" dirty="0">
                <a:solidFill>
                  <a:srgbClr val="000080"/>
                </a:solidFill>
              </a:rPr>
            </a:br>
            <a:r>
              <a:rPr lang="de-DE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</a:rPr>
            </a:br>
            <a:r>
              <a:rPr lang="de-DE" sz="3600" b="1" dirty="0">
                <a:solidFill>
                  <a:srgbClr val="000080"/>
                </a:solidFill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</a:rPr>
              <a:t>September 6</a:t>
            </a:r>
            <a:r>
              <a:rPr lang="de-DE" sz="3600" b="1" dirty="0" smtClean="0">
                <a:solidFill>
                  <a:srgbClr val="000080"/>
                </a:solidFill>
              </a:rPr>
              <a:t>, </a:t>
            </a:r>
            <a:r>
              <a:rPr lang="de-DE" sz="3600" b="1" dirty="0">
                <a:solidFill>
                  <a:srgbClr val="000080"/>
                </a:solidFill>
              </a:rPr>
              <a:t>2018</a:t>
            </a:r>
          </a:p>
          <a:p>
            <a:pPr lvl="0" algn="ctr"/>
            <a:endParaRPr lang="de-DE" sz="3600" b="1" dirty="0">
              <a:solidFill>
                <a:srgbClr val="0000FF"/>
              </a:solidFill>
            </a:endParaRPr>
          </a:p>
          <a:p>
            <a:pPr lvl="0"/>
            <a:endParaRPr lang="de-DE" sz="3600" dirty="0">
              <a:solidFill>
                <a:srgbClr val="993366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Examples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int x = 5;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int* ptr1 = &amp;x;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int y = 7;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int* ptr2 = &amp;y;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*ptr1 = *ptr2;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y = 10;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printf("x = %d\n", x);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printf("*ptr1 = %d\n", *ptr1);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printf("*ptr2 = %d\n", *ptr2);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endParaRPr lang="de-DE" sz="2400">
              <a:solidFill>
                <a:srgbClr val="0000CC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777132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</p:spPr>
        <p:txBody>
          <a:bodyPr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r>
              <a:rPr lang="de-DE" sz="2400" dirty="0">
                <a:latin typeface="Albany" pitchFamily="34"/>
              </a:rPr>
              <a:t>An array represents a list of elements</a:t>
            </a: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r>
              <a:rPr lang="de-DE" sz="2400" dirty="0">
                <a:latin typeface="Albany" pitchFamily="34"/>
              </a:rPr>
              <a:t>The length of the list is fixed (cannot be modified)</a:t>
            </a: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r>
              <a:rPr lang="de-DE" sz="2400" dirty="0">
                <a:latin typeface="Albany" pitchFamily="34"/>
              </a:rPr>
              <a:t>All elements are of the same type</a:t>
            </a: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r>
              <a:rPr lang="de-DE" sz="2400" dirty="0">
                <a:latin typeface="Albany" pitchFamily="34"/>
              </a:rPr>
              <a:t>Access by array[index]</a:t>
            </a: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r>
              <a:rPr lang="de-DE" sz="2400" dirty="0">
                <a:latin typeface="Albany" pitchFamily="34"/>
              </a:rPr>
              <a:t>Indexing is [0]..[length-1]</a:t>
            </a: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400" dirty="0"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34676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Arrays - example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int main() 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{</a:t>
            </a: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array[7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];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for (int i=0; i &lt; 7; i++) {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	array[i] = i+5;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}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printf("array[3] = %d\n", array[3]);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array[3] =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8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array[3] = 66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printf("array[3] = %d\n", array[3]);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array[3] = 66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…</a:t>
            </a:r>
          </a:p>
          <a:p>
            <a:pPr lvl="0"/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}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endParaRPr lang="de-DE" sz="2400" dirty="0">
              <a:solidFill>
                <a:srgbClr val="000000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85588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 dirty="0"/>
              <a:t>Initializing arrays at declaration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int main() 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{</a:t>
            </a: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array[7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];</a:t>
            </a:r>
            <a:b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for (int i=0; i &lt; 7; i++) {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	array[i] = i+5;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}</a:t>
            </a: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…</a:t>
            </a:r>
          </a:p>
          <a:p>
            <a:pPr lvl="0"/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}</a:t>
            </a:r>
          </a:p>
          <a:p>
            <a:pPr lvl="0"/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OR</a:t>
            </a:r>
          </a:p>
          <a:p>
            <a:pPr lvl="0"/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int 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main() 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{</a:t>
            </a:r>
            <a:b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array[7] = {5, 6, 7, 8, 9, 10, 11};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54464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int main() 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{</a:t>
            </a: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i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array[10] = {0, 1, 8, 2, 18, 3, 6, 2, 2, -4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};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	for 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(i = 0; i &lt; 10; i++) </a:t>
            </a:r>
            <a:endParaRPr lang="de-DE" sz="2400" dirty="0" smtClean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	printf("array[%d] = %d\n", i, *(array+i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));</a:t>
            </a:r>
          </a:p>
          <a:p>
            <a:pPr lvl="0"/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}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/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84393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int main() 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int i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  <a:b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int array[10] = {0, 1, 8, 2, 18, 3, 6, 2, 2, -4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};</a:t>
            </a:r>
            <a:endParaRPr lang="de-DE" sz="2200" dirty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for (i = 0; i &lt; 10; i++) 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	printf("array[%d] = %d\n", i, *(array+i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));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}</a:t>
            </a:r>
            <a:endParaRPr lang="de-DE" sz="2200" dirty="0" smtClean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spcAft>
                <a:spcPts val="0"/>
              </a:spcAft>
            </a:pP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}</a:t>
            </a:r>
          </a:p>
          <a:p>
            <a:pPr lvl="0"/>
            <a:r>
              <a:rPr lang="de-DE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 </a:t>
            </a:r>
            <a:r>
              <a:rPr lang="de-DE" sz="2200" i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</a:t>
            </a:r>
            <a:r>
              <a:rPr lang="de-DE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pointer to int</a:t>
            </a:r>
            <a:r>
              <a:rPr lang="de-DE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elements are stored in the memory in a contiguous block </a:t>
            </a:r>
            <a:br>
              <a:rPr lang="de-DE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starting from the position </a:t>
            </a:r>
            <a:r>
              <a:rPr lang="de-DE" sz="2200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</a:t>
            </a:r>
          </a:p>
          <a:p>
            <a:pPr lvl="0">
              <a:buSzPct val="45000"/>
            </a:pPr>
            <a:r>
              <a:rPr lang="de-DE" sz="22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Arithmetics of pointers:</a:t>
            </a:r>
            <a:r>
              <a:rPr lang="de-DE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Note that size of int =4</a:t>
            </a:r>
            <a:br>
              <a:rPr lang="de-DE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This means that </a:t>
            </a:r>
            <a:r>
              <a:rPr lang="de-DE" sz="2200" i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array+i</a:t>
            </a:r>
            <a:r>
              <a:rPr lang="de-DE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really increases by </a:t>
            </a:r>
            <a:r>
              <a:rPr lang="de-DE" sz="2200" i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i*sizeof(int)</a:t>
            </a:r>
          </a:p>
          <a:p>
            <a:pPr lvl="0"/>
            <a:endParaRPr lang="de-DE" sz="2200" dirty="0">
              <a:solidFill>
                <a:srgbClr val="000000"/>
              </a:solidFill>
              <a:latin typeface="Albany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189321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330520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int main() 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int array[10] = {0, 1, 8, 2, 18, 3, 6, 2, 2, -4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int* first = array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  <a:b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int* last = array + 9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  <a:b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int* iter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  <a:endParaRPr lang="de-DE" sz="2200" dirty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for (iter = first; iter &lt;= last; iter++) </a:t>
            </a:r>
            <a:endParaRPr lang="de-DE" sz="2200" dirty="0" smtClean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	printf("%d is at the address %p \n",  *iter, iter);</a:t>
            </a:r>
            <a:br>
              <a:rPr lang="de-DE" sz="22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200" dirty="0">
                <a:solidFill>
                  <a:srgbClr val="0000CC"/>
                </a:solidFill>
                <a:latin typeface="Times New Roman" pitchFamily="18"/>
              </a:rPr>
              <a:t>	</a:t>
            </a:r>
            <a:r>
              <a:rPr lang="de-DE" sz="2200" dirty="0" smtClean="0">
                <a:solidFill>
                  <a:srgbClr val="0000CC"/>
                </a:solidFill>
                <a:latin typeface="Times New Roman" pitchFamily="18"/>
              </a:rPr>
              <a:t>...</a:t>
            </a:r>
            <a:endParaRPr lang="de-DE" sz="2200" dirty="0">
              <a:solidFill>
                <a:srgbClr val="0000CC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52093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Changing values in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int main() 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{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array[10] = {0, 1, 8, 2, 18, 3, 6, 2, 2, -4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};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printf("array[3] = %d\n", array[3]);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 // array[3] = 2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;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array[3] = 66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printf("array[3] = %d\n", array[3]);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 // array[3] = 66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;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*(array+3) = 25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printf("array[3] = %d\n", array[3]);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 // array[3] = 25;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63258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Array bounds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array[10] = {0, 1, 8, 2, 18, 3, 6, 2, 2, -4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};</a:t>
            </a:r>
          </a:p>
          <a:p>
            <a:pPr lvl="0"/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 dirty="0" smtClean="0">
                <a:solidFill>
                  <a:srgbClr val="000000"/>
                </a:solidFill>
                <a:latin typeface="Albany" pitchFamily="34"/>
              </a:rPr>
              <a:t>Q</a:t>
            </a:r>
            <a:r>
              <a:rPr lang="de-DE" sz="2400" dirty="0">
                <a:solidFill>
                  <a:srgbClr val="000000"/>
                </a:solidFill>
                <a:latin typeface="Albany" pitchFamily="34"/>
              </a:rPr>
              <a:t>: What happens when trying to access 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array[-1] </a:t>
            </a:r>
            <a:r>
              <a:rPr lang="de-DE" sz="2400" dirty="0">
                <a:solidFill>
                  <a:srgbClr val="000000"/>
                </a:solidFill>
                <a:latin typeface="Albany" pitchFamily="34"/>
              </a:rPr>
              <a:t>or 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array[10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]</a:t>
            </a:r>
            <a:r>
              <a:rPr lang="de-DE" sz="2400" dirty="0" smtClean="0">
                <a:solidFill>
                  <a:srgbClr val="000000"/>
                </a:solidFill>
                <a:latin typeface="Albany" pitchFamily="34"/>
              </a:rPr>
              <a:t>?</a:t>
            </a:r>
          </a:p>
          <a:p>
            <a:pPr lvl="0"/>
            <a:r>
              <a:rPr lang="de-DE" sz="2400" dirty="0" smtClean="0">
                <a:solidFill>
                  <a:srgbClr val="000000"/>
                </a:solidFill>
                <a:latin typeface="Albany" pitchFamily="34"/>
              </a:rPr>
              <a:t>A</a:t>
            </a:r>
            <a:r>
              <a:rPr lang="de-DE" sz="2400" dirty="0">
                <a:solidFill>
                  <a:srgbClr val="000000"/>
                </a:solidFill>
                <a:latin typeface="Albany" pitchFamily="34"/>
              </a:rPr>
              <a:t>: May cause </a:t>
            </a:r>
            <a:r>
              <a:rPr lang="de-DE" sz="2400" i="1" dirty="0">
                <a:solidFill>
                  <a:srgbClr val="000000"/>
                </a:solidFill>
                <a:latin typeface="Albany" pitchFamily="34"/>
              </a:rPr>
              <a:t>garbage data</a:t>
            </a:r>
            <a:r>
              <a:rPr lang="de-DE" sz="2400" dirty="0">
                <a:solidFill>
                  <a:srgbClr val="000000"/>
                </a:solidFill>
                <a:latin typeface="Albany" pitchFamily="34"/>
              </a:rPr>
              <a:t> or </a:t>
            </a:r>
            <a:r>
              <a:rPr lang="de-DE" sz="2400" i="1" dirty="0">
                <a:solidFill>
                  <a:srgbClr val="000000"/>
                </a:solidFill>
                <a:latin typeface="Albany" pitchFamily="34"/>
              </a:rPr>
              <a:t>crash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94322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 dirty="0"/>
              <a:t>Structure of functions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int     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do_someting        (int param1, char param2, int* 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param3)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{</a:t>
            </a: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int 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ret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	...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</a:t>
            </a: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return 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ret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</a:p>
          <a:p>
            <a:pPr lvl="0"/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}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endParaRPr lang="de-DE" sz="2400" dirty="0" smtClean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 dirty="0" smtClean="0">
                <a:solidFill>
                  <a:srgbClr val="000000"/>
                </a:solidFill>
                <a:latin typeface="Albany" pitchFamily="34"/>
              </a:rPr>
              <a:t>Curly </a:t>
            </a:r>
            <a:r>
              <a:rPr lang="de-DE" sz="2400" dirty="0">
                <a:solidFill>
                  <a:srgbClr val="000000"/>
                </a:solidFill>
                <a:latin typeface="Albany" pitchFamily="34"/>
              </a:rPr>
              <a:t>braces around the algorithm / the </a:t>
            </a:r>
            <a:r>
              <a:rPr lang="de-DE" sz="2400" dirty="0" smtClean="0">
                <a:solidFill>
                  <a:srgbClr val="000000"/>
                </a:solidFill>
                <a:latin typeface="Albany" pitchFamily="34"/>
              </a:rPr>
              <a:t>list of instructions</a:t>
            </a:r>
          </a:p>
          <a:p>
            <a:pPr lvl="0"/>
            <a:r>
              <a:rPr lang="de-DE" sz="2400" dirty="0" smtClean="0">
                <a:solidFill>
                  <a:srgbClr val="000000"/>
                </a:solidFill>
                <a:latin typeface="Albany" pitchFamily="34"/>
              </a:rPr>
              <a:t>Define your functions outside main()</a:t>
            </a:r>
          </a:p>
          <a:p>
            <a:r>
              <a:rPr lang="de-DE" sz="2400" i="1" dirty="0">
                <a:solidFill>
                  <a:srgbClr val="0000CC"/>
                </a:solidFill>
                <a:latin typeface="Albany" pitchFamily="34"/>
              </a:rPr>
              <a:t>int main() </a:t>
            </a:r>
            <a:r>
              <a:rPr lang="de-DE" sz="2400" dirty="0">
                <a:solidFill>
                  <a:srgbClr val="000000"/>
                </a:solidFill>
                <a:latin typeface="Albany" pitchFamily="34"/>
              </a:rPr>
              <a:t>is also a function</a:t>
            </a:r>
          </a:p>
          <a:p>
            <a:pPr lvl="0"/>
            <a:endParaRPr lang="de-DE" sz="2400" dirty="0">
              <a:solidFill>
                <a:srgbClr val="000000"/>
              </a:solidFill>
              <a:latin typeface="Albany" pitchFamily="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91316" y="3401314"/>
            <a:ext cx="2468880" cy="7315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Name of function</a:t>
            </a:r>
          </a:p>
        </p:txBody>
      </p:sp>
      <p:sp>
        <p:nvSpPr>
          <p:cNvPr id="5" name="Straight Connector 4"/>
          <p:cNvSpPr/>
          <p:nvPr/>
        </p:nvSpPr>
        <p:spPr>
          <a:xfrm flipH="1" flipV="1">
            <a:off x="2671075" y="2852674"/>
            <a:ext cx="1920241" cy="9144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208036" y="2395473"/>
            <a:ext cx="1920239" cy="54864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66FF00">
              <a:alpha val="2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13893" y="1153950"/>
            <a:ext cx="5486399" cy="7315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Parameters to the function</a:t>
            </a:r>
            <a:b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Must specify the type of each param</a:t>
            </a:r>
          </a:p>
        </p:txBody>
      </p:sp>
      <p:sp>
        <p:nvSpPr>
          <p:cNvPr id="8" name="Freeform 7"/>
          <p:cNvSpPr/>
          <p:nvPr/>
        </p:nvSpPr>
        <p:spPr>
          <a:xfrm>
            <a:off x="3215493" y="2342671"/>
            <a:ext cx="5303520" cy="731519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66FF00">
              <a:alpha val="2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traight Connector 8"/>
          <p:cNvSpPr/>
          <p:nvPr/>
        </p:nvSpPr>
        <p:spPr>
          <a:xfrm>
            <a:off x="6291333" y="1885471"/>
            <a:ext cx="0" cy="4572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51" y="1305663"/>
            <a:ext cx="2077560" cy="7315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Return type</a:t>
            </a:r>
          </a:p>
        </p:txBody>
      </p:sp>
      <p:sp>
        <p:nvSpPr>
          <p:cNvPr id="11" name="Straight Connector 10"/>
          <p:cNvSpPr/>
          <p:nvPr/>
        </p:nvSpPr>
        <p:spPr>
          <a:xfrm flipH="1">
            <a:off x="800550" y="2037182"/>
            <a:ext cx="274320" cy="36576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526231" y="2402942"/>
            <a:ext cx="548640" cy="54864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66FF00">
              <a:alpha val="2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358155" y="5263758"/>
            <a:ext cx="2625840" cy="7315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Returned value</a:t>
            </a:r>
          </a:p>
        </p:txBody>
      </p:sp>
      <p:sp>
        <p:nvSpPr>
          <p:cNvPr id="14" name="Straight Connector 13"/>
          <p:cNvSpPr/>
          <p:nvPr/>
        </p:nvSpPr>
        <p:spPr>
          <a:xfrm flipH="1" flipV="1">
            <a:off x="2202287" y="4930756"/>
            <a:ext cx="468787" cy="33300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1264821" y="4382116"/>
            <a:ext cx="1828800" cy="54864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66FF00">
              <a:alpha val="2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088952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</p:spPr>
        <p:txBody>
          <a:bodyPr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Today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Syntax in C: declaring variables, functions, loops</a:t>
            </a:r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72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 dirty="0"/>
              <a:t>Declaring variables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int main() 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{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number1;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variable not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initialized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number2 = 3;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variable initialized to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3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array1[4];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the entries in the array are not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initialized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array2[4] = {1,2,7,0};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initialized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values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char letter = 'd';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endParaRPr lang="de-DE" sz="2400" dirty="0" smtClean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int* ptr1;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pointer not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initialized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int* ptr2  = array;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pointer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initialized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int* ptr3  = &amp;number;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pointer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initialized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int* ptr4 = {8,2,5};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create an </a:t>
            </a:r>
            <a:r>
              <a:rPr lang="de-DE" sz="2400">
                <a:solidFill>
                  <a:srgbClr val="000000"/>
                </a:solidFill>
                <a:latin typeface="Times New Roman" pitchFamily="18"/>
              </a:rPr>
              <a:t>array </a:t>
            </a:r>
            <a:r>
              <a:rPr lang="de-DE" sz="2400" smtClean="0">
                <a:solidFill>
                  <a:srgbClr val="000000"/>
                </a:solidFill>
                <a:latin typeface="Times New Roman" pitchFamily="18"/>
              </a:rPr>
              <a:t>and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point to it?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14277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Declaring variables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int main() 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{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number1;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variable not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initialized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number2 = 3;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variable initialized to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3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array1[4];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the entries in the array are not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initialized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array2[4] = {1,2,7,0};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initialized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values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char letter = 'd';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endParaRPr lang="de-DE" sz="2400" dirty="0" smtClean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int* ptr1;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pointer not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initialized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int* ptr2  = array;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pointer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initialized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int* ptr3  = &amp;number;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pointer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initialized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int* ptr4 = {8,2,5};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// </a:t>
            </a:r>
            <a:r>
              <a:rPr lang="de-DE" sz="2400" dirty="0">
                <a:solidFill>
                  <a:srgbClr val="FF0000"/>
                </a:solidFill>
                <a:latin typeface="Times New Roman" pitchFamily="18"/>
              </a:rPr>
              <a:t>NO! Initializes ptr4 = 8 ! 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20293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Declaring variables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int main() 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{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number1;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variable not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initialized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number2 = 3;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variable initialized to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3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array1[4];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the entries in the array are not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initialized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array2[4] = {1,2,7,0};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initialized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values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00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char letter = 'd';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endParaRPr lang="de-DE" sz="2400" dirty="0" smtClean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int* ptr1;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pointer not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initialized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int* ptr2  = array;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pointer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initialized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int* ptr3  = &amp;number;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pointer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initialized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a = 6, b, c = 8;</a:t>
            </a:r>
            <a:r>
              <a:rPr lang="de-DE" sz="2400" dirty="0">
                <a:solidFill>
                  <a:srgbClr val="FF0000"/>
                </a:solidFill>
                <a:latin typeface="Times New Roman" pitchFamily="18"/>
              </a:rPr>
              <a:t>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// multiple variables of the same type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16707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Structure of for-loops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344200"/>
          </a:xfrm>
        </p:spPr>
        <p:txBody>
          <a:bodyPr/>
          <a:lstStyle/>
          <a:p>
            <a:pPr lvl="0"/>
            <a:endParaRPr lang="de-DE" sz="2400" dirty="0" smtClean="0">
              <a:solidFill>
                <a:srgbClr val="0000CC"/>
              </a:solidFill>
              <a:latin typeface="Times New Roman" pitchFamily="18"/>
            </a:endParaRPr>
          </a:p>
          <a:p>
            <a:pPr lvl="0"/>
            <a:endParaRPr lang="de-DE" sz="2400" dirty="0" smtClean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for 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(int i=0;     i &lt; length;      i++)       {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… do something ... array[i];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...	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}</a:t>
            </a:r>
          </a:p>
          <a:p>
            <a:pPr lvl="0">
              <a:spcAft>
                <a:spcPts val="0"/>
              </a:spcAft>
            </a:pPr>
            <a:r>
              <a:rPr lang="de-DE" sz="2400" dirty="0" smtClean="0">
                <a:solidFill>
                  <a:srgbClr val="000000"/>
                </a:solidFill>
                <a:latin typeface="Albany" pitchFamily="34"/>
              </a:rPr>
              <a:t>Curly </a:t>
            </a:r>
            <a:r>
              <a:rPr lang="de-DE" sz="2400" dirty="0">
                <a:solidFill>
                  <a:srgbClr val="000000"/>
                </a:solidFill>
                <a:latin typeface="Albany" pitchFamily="34"/>
              </a:rPr>
              <a:t>braces around the loop </a:t>
            </a:r>
            <a:r>
              <a:rPr lang="de-DE" sz="2400" dirty="0" smtClean="0">
                <a:solidFill>
                  <a:srgbClr val="000000"/>
                </a:solidFill>
                <a:latin typeface="Albany" pitchFamily="34"/>
              </a:rPr>
              <a:t>body!</a:t>
            </a:r>
          </a:p>
          <a:p>
            <a:pPr lvl="0">
              <a:spcAft>
                <a:spcPts val="0"/>
              </a:spcAft>
            </a:pPr>
            <a:r>
              <a:rPr lang="de-DE" sz="2400" dirty="0" smtClean="0">
                <a:solidFill>
                  <a:srgbClr val="000000"/>
                </a:solidFill>
                <a:latin typeface="Albany" pitchFamily="34"/>
              </a:rPr>
              <a:t>Remember </a:t>
            </a:r>
            <a:r>
              <a:rPr lang="de-DE" sz="2400" dirty="0">
                <a:solidFill>
                  <a:srgbClr val="000000"/>
                </a:solidFill>
                <a:latin typeface="Albany" pitchFamily="34"/>
              </a:rPr>
              <a:t>to use semicolons!</a:t>
            </a:r>
          </a:p>
          <a:p>
            <a:pPr lvl="0">
              <a:spcAft>
                <a:spcPts val="0"/>
              </a:spcAft>
              <a:buSzPct val="45000"/>
            </a:pPr>
            <a:r>
              <a:rPr lang="de-DE" sz="2400" dirty="0">
                <a:solidFill>
                  <a:srgbClr val="000000"/>
                </a:solidFill>
                <a:latin typeface="Albany" pitchFamily="34"/>
              </a:rPr>
              <a:t>Indentation doesn't matter (as opposed to Python</a:t>
            </a:r>
            <a:r>
              <a:rPr lang="de-DE" sz="2400" dirty="0" smtClean="0">
                <a:solidFill>
                  <a:srgbClr val="000000"/>
                </a:solidFill>
                <a:latin typeface="Albany" pitchFamily="34"/>
              </a:rPr>
              <a:t>)</a:t>
            </a:r>
          </a:p>
          <a:p>
            <a:pPr lvl="0">
              <a:spcAft>
                <a:spcPts val="0"/>
              </a:spcAft>
              <a:buSzPct val="45000"/>
            </a:pPr>
            <a:endParaRPr lang="de-DE" sz="2400" dirty="0" smtClean="0">
              <a:solidFill>
                <a:srgbClr val="000000"/>
              </a:solidFill>
              <a:latin typeface="Albany" pitchFamily="34"/>
            </a:endParaRPr>
          </a:p>
          <a:p>
            <a:pPr lvl="0">
              <a:buSzPct val="45000"/>
            </a:pPr>
            <a:r>
              <a:rPr lang="de-DE" sz="2400" dirty="0">
                <a:solidFill>
                  <a:srgbClr val="000000"/>
                </a:solidFill>
                <a:latin typeface="Albany" pitchFamily="34"/>
              </a:rPr>
              <a:t>		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for (int i=0;     i &lt; length;      i++)       {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… do something ... array[i]; 	...	}</a:t>
            </a:r>
          </a:p>
          <a:p>
            <a:pPr lvl="0">
              <a:buSzPct val="45000"/>
              <a:buFont typeface="StarSymbol"/>
              <a:buChar char="●"/>
            </a:pPr>
            <a:endParaRPr lang="de-DE" sz="2400" dirty="0">
              <a:solidFill>
                <a:srgbClr val="000000"/>
              </a:solidFill>
              <a:latin typeface="Albany" pitchFamily="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9246" y="1760542"/>
            <a:ext cx="1280159" cy="7315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Init</a:t>
            </a:r>
          </a:p>
        </p:txBody>
      </p:sp>
      <p:sp>
        <p:nvSpPr>
          <p:cNvPr id="5" name="Straight Connector 4"/>
          <p:cNvSpPr/>
          <p:nvPr/>
        </p:nvSpPr>
        <p:spPr>
          <a:xfrm>
            <a:off x="1209325" y="2492063"/>
            <a:ext cx="274321" cy="43776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056326" y="2929823"/>
            <a:ext cx="1031399" cy="54864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66FF00">
              <a:alpha val="2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33606" y="1760542"/>
            <a:ext cx="2077560" cy="7315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Entry condition</a:t>
            </a:r>
          </a:p>
        </p:txBody>
      </p:sp>
      <p:sp>
        <p:nvSpPr>
          <p:cNvPr id="8" name="Straight Connector 7"/>
          <p:cNvSpPr/>
          <p:nvPr/>
        </p:nvSpPr>
        <p:spPr>
          <a:xfrm flipH="1">
            <a:off x="3248006" y="2492063"/>
            <a:ext cx="157320" cy="43776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2306606" y="2929823"/>
            <a:ext cx="1545480" cy="54864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66FF00">
              <a:alpha val="2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traight Connector 9"/>
          <p:cNvSpPr/>
          <p:nvPr/>
        </p:nvSpPr>
        <p:spPr>
          <a:xfrm flipH="1">
            <a:off x="4561919" y="2420063"/>
            <a:ext cx="579325" cy="50976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934481" y="2909339"/>
            <a:ext cx="896400" cy="54864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66FF00">
              <a:alpha val="2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867286" y="1669102"/>
            <a:ext cx="2077560" cy="7315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Increment after</a:t>
            </a:r>
            <a:b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each iteration</a:t>
            </a:r>
          </a:p>
        </p:txBody>
      </p:sp>
      <p:sp>
        <p:nvSpPr>
          <p:cNvPr id="13" name="Straight Connector 12"/>
          <p:cNvSpPr/>
          <p:nvPr/>
        </p:nvSpPr>
        <p:spPr>
          <a:xfrm>
            <a:off x="5232686" y="3406463"/>
            <a:ext cx="640079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traight Connector 13"/>
          <p:cNvSpPr/>
          <p:nvPr/>
        </p:nvSpPr>
        <p:spPr>
          <a:xfrm>
            <a:off x="5232686" y="4054463"/>
            <a:ext cx="640079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traight Connector 14"/>
          <p:cNvSpPr/>
          <p:nvPr/>
        </p:nvSpPr>
        <p:spPr>
          <a:xfrm flipV="1">
            <a:off x="5872765" y="3406463"/>
            <a:ext cx="0" cy="6480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traight Connector 15"/>
          <p:cNvSpPr/>
          <p:nvPr/>
        </p:nvSpPr>
        <p:spPr>
          <a:xfrm>
            <a:off x="5872765" y="3680783"/>
            <a:ext cx="45720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329966" y="3223583"/>
            <a:ext cx="2377439" cy="7315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Loop body</a:t>
            </a:r>
          </a:p>
        </p:txBody>
      </p:sp>
    </p:spTree>
    <p:extLst>
      <p:ext uri="{BB962C8B-B14F-4D97-AF65-F5344CB8AC3E}">
        <p14:creationId xmlns:p14="http://schemas.microsoft.com/office/powerpoint/2010/main" val="289116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Structure of for-loops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endParaRPr lang="de-DE" sz="240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for (int i=0;     i &lt; length;      i++) </a:t>
            </a:r>
            <a:r>
              <a:rPr lang="de-DE" sz="3000" b="1">
                <a:solidFill>
                  <a:srgbClr val="FF0000"/>
                </a:solidFill>
                <a:latin typeface="Times New Roman" pitchFamily="18"/>
              </a:rPr>
              <a:t>;</a:t>
            </a:r>
            <a:r>
              <a:rPr lang="de-DE" sz="200">
                <a:solidFill>
                  <a:srgbClr val="0000CC"/>
                </a:solidFill>
                <a:latin typeface="Times New Roman" pitchFamily="18"/>
              </a:rPr>
              <a:t> </a:t>
            </a: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     {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… do something ... array[i];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...	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}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endParaRPr lang="de-DE" sz="2400">
              <a:solidFill>
                <a:srgbClr val="0000CC"/>
              </a:solidFill>
              <a:latin typeface="Times New Roman" pitchFamily="18"/>
            </a:endParaRPr>
          </a:p>
        </p:txBody>
      </p:sp>
      <p:sp>
        <p:nvSpPr>
          <p:cNvPr id="4" name="Straight Connector 3"/>
          <p:cNvSpPr/>
          <p:nvPr/>
        </p:nvSpPr>
        <p:spPr>
          <a:xfrm flipH="1">
            <a:off x="5394960" y="2214000"/>
            <a:ext cx="274319" cy="43776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5320" y="1463039"/>
            <a:ext cx="2077560" cy="7315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>
                <a:ln>
                  <a:noFill/>
                </a:ln>
                <a:solidFill>
                  <a:srgbClr val="FF0000"/>
                </a:solidFill>
                <a:latin typeface="Arial" pitchFamily="18"/>
                <a:ea typeface="Arial Unicode MS" pitchFamily="2"/>
                <a:cs typeface="Tahoma" pitchFamily="2"/>
              </a:rPr>
              <a:t>Common bug</a:t>
            </a:r>
          </a:p>
        </p:txBody>
      </p:sp>
    </p:spTree>
    <p:extLst>
      <p:ext uri="{BB962C8B-B14F-4D97-AF65-F5344CB8AC3E}">
        <p14:creationId xmlns:p14="http://schemas.microsoft.com/office/powerpoint/2010/main" val="12168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Structure of for-loops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endParaRPr lang="de-DE" sz="240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for (int i=0;     i &lt; length </a:t>
            </a:r>
            <a:r>
              <a:rPr lang="de-DE" sz="3000" b="1">
                <a:solidFill>
                  <a:srgbClr val="FF0000"/>
                </a:solidFill>
                <a:latin typeface="Times New Roman" pitchFamily="18"/>
              </a:rPr>
              <a:t>,</a:t>
            </a: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     i++) </a:t>
            </a:r>
            <a:r>
              <a:rPr lang="de-DE" sz="200">
                <a:solidFill>
                  <a:srgbClr val="0000CC"/>
                </a:solidFill>
                <a:latin typeface="Times New Roman" pitchFamily="18"/>
              </a:rPr>
              <a:t> </a:t>
            </a: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     {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… do something ... array[i];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...	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}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endParaRPr lang="de-DE" sz="2400">
              <a:solidFill>
                <a:srgbClr val="0000CC"/>
              </a:solidFill>
              <a:latin typeface="Times New Roman" pitchFamily="18"/>
            </a:endParaRPr>
          </a:p>
        </p:txBody>
      </p:sp>
      <p:sp>
        <p:nvSpPr>
          <p:cNvPr id="4" name="Straight Connector 3"/>
          <p:cNvSpPr/>
          <p:nvPr/>
        </p:nvSpPr>
        <p:spPr>
          <a:xfrm flipH="1">
            <a:off x="3812145" y="2213999"/>
            <a:ext cx="741133" cy="86405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71320" y="1463039"/>
            <a:ext cx="2077560" cy="7315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>
                <a:ln>
                  <a:noFill/>
                </a:ln>
                <a:solidFill>
                  <a:srgbClr val="FF0000"/>
                </a:solidFill>
                <a:latin typeface="Arial" pitchFamily="18"/>
                <a:ea typeface="Arial Unicode MS" pitchFamily="2"/>
                <a:cs typeface="Tahoma" pitchFamily="2"/>
              </a:rPr>
              <a:t>Common bug</a:t>
            </a:r>
          </a:p>
        </p:txBody>
      </p:sp>
    </p:spTree>
    <p:extLst>
      <p:ext uri="{BB962C8B-B14F-4D97-AF65-F5344CB8AC3E}">
        <p14:creationId xmlns:p14="http://schemas.microsoft.com/office/powerpoint/2010/main" val="7947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Structure of for-loops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for (int i=0;     i &lt; length;      i++, j--) </a:t>
            </a:r>
            <a:r>
              <a:rPr lang="de-DE" sz="200" dirty="0">
                <a:solidFill>
                  <a:srgbClr val="0000CC"/>
                </a:solidFill>
                <a:latin typeface="Times New Roman" pitchFamily="18"/>
              </a:rPr>
              <a:t> 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     {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… do something ... array[i];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...	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}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endParaRPr lang="de-DE" sz="2400" dirty="0" smtClean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 dirty="0" smtClean="0">
                <a:solidFill>
                  <a:srgbClr val="000000"/>
                </a:solidFill>
                <a:latin typeface="Albany" pitchFamily="34"/>
              </a:rPr>
              <a:t>It </a:t>
            </a:r>
            <a:r>
              <a:rPr lang="de-DE" sz="2400" dirty="0">
                <a:solidFill>
                  <a:srgbClr val="000000"/>
                </a:solidFill>
                <a:latin typeface="Albany" pitchFamily="34"/>
              </a:rPr>
              <a:t>is possible to have several commands in the increment </a:t>
            </a:r>
            <a:r>
              <a:rPr lang="de-DE" sz="2400" dirty="0" smtClean="0">
                <a:solidFill>
                  <a:srgbClr val="000000"/>
                </a:solidFill>
                <a:latin typeface="Albany" pitchFamily="34"/>
              </a:rPr>
              <a:t>part,</a:t>
            </a:r>
            <a:br>
              <a:rPr lang="de-DE" sz="2400" dirty="0" smtClean="0">
                <a:solidFill>
                  <a:srgbClr val="000000"/>
                </a:solidFill>
                <a:latin typeface="Albany" pitchFamily="34"/>
              </a:rPr>
            </a:br>
            <a:r>
              <a:rPr lang="de-DE" sz="2400" dirty="0" smtClean="0">
                <a:solidFill>
                  <a:srgbClr val="000000"/>
                </a:solidFill>
                <a:latin typeface="Albany" pitchFamily="34"/>
              </a:rPr>
              <a:t>separated </a:t>
            </a:r>
            <a:r>
              <a:rPr lang="de-DE" sz="2400" dirty="0">
                <a:solidFill>
                  <a:srgbClr val="000000"/>
                </a:solidFill>
                <a:latin typeface="Albany" pitchFamily="34"/>
              </a:rPr>
              <a:t>by commas.</a:t>
            </a:r>
          </a:p>
        </p:txBody>
      </p:sp>
      <p:sp>
        <p:nvSpPr>
          <p:cNvPr id="4" name="Freeform 3"/>
          <p:cNvSpPr/>
          <p:nvPr/>
        </p:nvSpPr>
        <p:spPr>
          <a:xfrm>
            <a:off x="3912601" y="2749518"/>
            <a:ext cx="1454040" cy="54864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66FF00">
              <a:alpha val="2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55399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Structure of for-loops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/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for (int i=0;     i &lt; length;      i++)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 a single instruction... array[i];</a:t>
            </a:r>
            <a:br>
              <a:rPr lang="de-DE" sz="2400" dirty="0">
                <a:solidFill>
                  <a:srgbClr val="0000CC"/>
                </a:solidFill>
                <a:latin typeface="Times New Roman" pitchFamily="18"/>
              </a:rPr>
            </a:b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buSzPct val="45000"/>
            </a:pP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buSzPct val="45000"/>
            </a:pPr>
            <a:r>
              <a:rPr lang="de-DE" sz="2400" dirty="0" smtClean="0">
                <a:solidFill>
                  <a:srgbClr val="000000"/>
                </a:solidFill>
                <a:latin typeface="Albany" pitchFamily="34"/>
              </a:rPr>
              <a:t>If </a:t>
            </a:r>
            <a:r>
              <a:rPr lang="de-DE" sz="2400" dirty="0">
                <a:solidFill>
                  <a:srgbClr val="000000"/>
                </a:solidFill>
                <a:latin typeface="Albany" pitchFamily="34"/>
              </a:rPr>
              <a:t>the body of the loop contains only one instructions,</a:t>
            </a:r>
            <a:br>
              <a:rPr lang="de-DE" sz="2400" dirty="0">
                <a:solidFill>
                  <a:srgbClr val="000000"/>
                </a:solidFill>
                <a:latin typeface="Albany" pitchFamily="34"/>
              </a:rPr>
            </a:br>
            <a:r>
              <a:rPr lang="de-DE" sz="2400" dirty="0">
                <a:solidFill>
                  <a:srgbClr val="000000"/>
                </a:solidFill>
                <a:latin typeface="Albany" pitchFamily="34"/>
              </a:rPr>
              <a:t>the curly braces can be omitted</a:t>
            </a:r>
            <a:r>
              <a:rPr lang="de-DE" sz="2400" dirty="0" smtClean="0">
                <a:solidFill>
                  <a:srgbClr val="000000"/>
                </a:solidFill>
                <a:latin typeface="Albany" pitchFamily="34"/>
              </a:rPr>
              <a:t>.</a:t>
            </a:r>
          </a:p>
          <a:p>
            <a:pPr lvl="0">
              <a:buSzPct val="45000"/>
            </a:pPr>
            <a:r>
              <a:rPr lang="de-DE" sz="2400" dirty="0" smtClean="0">
                <a:solidFill>
                  <a:srgbClr val="FF0000"/>
                </a:solidFill>
                <a:latin typeface="Albany" pitchFamily="34"/>
              </a:rPr>
              <a:t>(</a:t>
            </a:r>
            <a:r>
              <a:rPr lang="de-DE" sz="2400" dirty="0">
                <a:solidFill>
                  <a:srgbClr val="FF0000"/>
                </a:solidFill>
                <a:latin typeface="Albany" pitchFamily="34"/>
              </a:rPr>
              <a:t>Don't do it!)</a:t>
            </a:r>
          </a:p>
        </p:txBody>
      </p:sp>
    </p:spTree>
    <p:extLst>
      <p:ext uri="{BB962C8B-B14F-4D97-AF65-F5344CB8AC3E}">
        <p14:creationId xmlns:p14="http://schemas.microsoft.com/office/powerpoint/2010/main" val="164764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Structure of while-loops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17160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int </a:t>
            </a: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gcd(int a, int b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)</a:t>
            </a:r>
          </a:p>
          <a:p>
            <a:pPr lvl="0">
              <a:spcAft>
                <a:spcPts val="0"/>
              </a:spcAft>
            </a:pP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{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int tmp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while (b != 0) 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{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	tmp = b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	b = a % b; </a:t>
            </a:r>
            <a:r>
              <a:rPr lang="de-DE" sz="2400" dirty="0">
                <a:solidFill>
                  <a:srgbClr val="000000"/>
                </a:solidFill>
                <a:latin typeface="Times New Roman" pitchFamily="18"/>
              </a:rPr>
              <a:t> // returns a modulo 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8"/>
              </a:rPr>
              <a:t>b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	a = tmp;     </a:t>
            </a:r>
            <a:endParaRPr lang="de-DE" sz="2400" dirty="0" smtClean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}</a:t>
            </a:r>
          </a:p>
          <a:p>
            <a:pPr lvl="0">
              <a:spcAft>
                <a:spcPts val="0"/>
              </a:spcAft>
            </a:pPr>
            <a:r>
              <a:rPr lang="de-DE" sz="2400" dirty="0">
                <a:solidFill>
                  <a:srgbClr val="0000CC"/>
                </a:solidFill>
                <a:latin typeface="Times New Roman" pitchFamily="18"/>
              </a:rPr>
              <a:t>	return a</a:t>
            </a: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400" dirty="0" smtClean="0">
                <a:solidFill>
                  <a:srgbClr val="0000CC"/>
                </a:solidFill>
                <a:latin typeface="Times New Roman" pitchFamily="18"/>
              </a:rPr>
              <a:t>}</a:t>
            </a: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spcAft>
                <a:spcPts val="0"/>
              </a:spcAft>
            </a:pPr>
            <a:endParaRPr lang="de-DE" sz="2400" dirty="0">
              <a:solidFill>
                <a:srgbClr val="0000CC"/>
              </a:solidFill>
              <a:latin typeface="Times New Roman" pitchFamily="18"/>
            </a:endParaRPr>
          </a:p>
          <a:p>
            <a:pPr lvl="0">
              <a:spcAft>
                <a:spcPts val="0"/>
              </a:spcAft>
            </a:pPr>
            <a:endParaRPr lang="de-DE" sz="2400" dirty="0">
              <a:latin typeface="Albany" pitchFamily="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98040" y="1958876"/>
            <a:ext cx="2560319" cy="7315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Entry Condition</a:t>
            </a:r>
          </a:p>
        </p:txBody>
      </p:sp>
      <p:sp>
        <p:nvSpPr>
          <p:cNvPr id="5" name="Straight Connector 4"/>
          <p:cNvSpPr/>
          <p:nvPr/>
        </p:nvSpPr>
        <p:spPr>
          <a:xfrm flipH="1">
            <a:off x="3400566" y="2690397"/>
            <a:ext cx="897472" cy="45204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2369168" y="2984034"/>
            <a:ext cx="1031399" cy="54864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66FF00">
              <a:alpha val="2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V="1">
            <a:off x="3400566" y="3461581"/>
            <a:ext cx="3243649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>
            <a:off x="3090930" y="4444496"/>
            <a:ext cx="355328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traight Connector 8"/>
          <p:cNvSpPr/>
          <p:nvPr/>
        </p:nvSpPr>
        <p:spPr>
          <a:xfrm flipV="1">
            <a:off x="6644215" y="3438656"/>
            <a:ext cx="0" cy="100584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traight Connector 9"/>
          <p:cNvSpPr/>
          <p:nvPr/>
        </p:nvSpPr>
        <p:spPr>
          <a:xfrm>
            <a:off x="6644215" y="4070816"/>
            <a:ext cx="4572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101415" y="3613615"/>
            <a:ext cx="2377439" cy="7315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Loop body</a:t>
            </a:r>
          </a:p>
        </p:txBody>
      </p:sp>
    </p:spTree>
    <p:extLst>
      <p:ext uri="{BB962C8B-B14F-4D97-AF65-F5344CB8AC3E}">
        <p14:creationId xmlns:p14="http://schemas.microsoft.com/office/powerpoint/2010/main" val="144855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Exercises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17160"/>
          </a:xfrm>
        </p:spPr>
        <p:txBody>
          <a:bodyPr/>
          <a:lstStyle/>
          <a:p>
            <a:pPr lvl="0"/>
            <a:r>
              <a:rPr lang="de-DE" sz="2400" dirty="0" smtClean="0">
                <a:latin typeface="Albany" pitchFamily="34"/>
              </a:rPr>
              <a:t>1) Write </a:t>
            </a:r>
            <a:r>
              <a:rPr lang="de-DE" sz="2400" dirty="0">
                <a:latin typeface="Albany" pitchFamily="34"/>
              </a:rPr>
              <a:t>a function that gets two arrays of ints of length </a:t>
            </a:r>
            <a:r>
              <a:rPr lang="de-DE" sz="2400" dirty="0" smtClean="0">
                <a:latin typeface="Albany" pitchFamily="34"/>
              </a:rPr>
              <a:t>n,</a:t>
            </a:r>
            <a:br>
              <a:rPr lang="de-DE" sz="2400" dirty="0" smtClean="0">
                <a:latin typeface="Albany" pitchFamily="34"/>
              </a:rPr>
            </a:br>
            <a:r>
              <a:rPr lang="de-DE" sz="2400" dirty="0" smtClean="0">
                <a:latin typeface="Albany" pitchFamily="34"/>
              </a:rPr>
              <a:t>and </a:t>
            </a:r>
            <a:r>
              <a:rPr lang="de-DE" sz="2400" dirty="0">
                <a:latin typeface="Albany" pitchFamily="34"/>
              </a:rPr>
              <a:t>compares them.</a:t>
            </a:r>
            <a:br>
              <a:rPr lang="de-DE" sz="2400" dirty="0">
                <a:latin typeface="Albany" pitchFamily="34"/>
              </a:rPr>
            </a:br>
            <a:r>
              <a:rPr lang="de-DE" sz="2400" dirty="0">
                <a:latin typeface="Albany" pitchFamily="34"/>
              </a:rPr>
              <a:t>	If the contents of the arrays are identical, it returns -1.</a:t>
            </a:r>
            <a:br>
              <a:rPr lang="de-DE" sz="2400" dirty="0">
                <a:latin typeface="Albany" pitchFamily="34"/>
              </a:rPr>
            </a:br>
            <a:r>
              <a:rPr lang="de-DE" sz="2400" dirty="0">
                <a:latin typeface="Albany" pitchFamily="34"/>
              </a:rPr>
              <a:t>	Otherwise, it returns the first index where the arrays differ.</a:t>
            </a:r>
          </a:p>
          <a:p>
            <a:pPr lvl="0"/>
            <a:endParaRPr lang="de-DE" sz="2400" dirty="0">
              <a:latin typeface="Albany" pitchFamily="34"/>
            </a:endParaRPr>
          </a:p>
          <a:p>
            <a:pPr lvl="0"/>
            <a:r>
              <a:rPr lang="de-DE" sz="2400" dirty="0">
                <a:latin typeface="Albany" pitchFamily="34"/>
              </a:rPr>
              <a:t>2) Write a function that gets two arrays of ints of length n,</a:t>
            </a:r>
            <a:br>
              <a:rPr lang="de-DE" sz="2400" dirty="0">
                <a:latin typeface="Albany" pitchFamily="34"/>
              </a:rPr>
            </a:br>
            <a:r>
              <a:rPr lang="de-DE" sz="2400" dirty="0">
                <a:latin typeface="Albany" pitchFamily="34"/>
              </a:rPr>
              <a:t>	and copies all data from the first array into the second array.</a:t>
            </a:r>
            <a:br>
              <a:rPr lang="de-DE" sz="2400" dirty="0">
                <a:latin typeface="Albany" pitchFamily="34"/>
              </a:rPr>
            </a:br>
            <a:endParaRPr lang="de-DE" sz="2400" dirty="0">
              <a:latin typeface="Albany" pitchFamily="34"/>
            </a:endParaRPr>
          </a:p>
          <a:p>
            <a:pPr lvl="0"/>
            <a:r>
              <a:rPr lang="de-DE" sz="2400" dirty="0">
                <a:latin typeface="Albany" pitchFamily="34"/>
              </a:rPr>
              <a:t>** You may assume that both arrays are of length n.</a:t>
            </a:r>
          </a:p>
        </p:txBody>
      </p:sp>
    </p:spTree>
    <p:extLst>
      <p:ext uri="{BB962C8B-B14F-4D97-AF65-F5344CB8AC3E}">
        <p14:creationId xmlns:p14="http://schemas.microsoft.com/office/powerpoint/2010/main" val="173658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</p:spPr>
        <p:txBody>
          <a:bodyPr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Previous Lecture: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>
              <a:buSzPct val="45000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62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 algn="ctr"/>
            <a:r>
              <a:rPr lang="de-DE" sz="6000">
                <a:solidFill>
                  <a:srgbClr val="0000CC"/>
                </a:solidFill>
                <a:latin typeface="Albany" pitchFamily="34"/>
              </a:rPr>
              <a:t>Questions?</a:t>
            </a:r>
          </a:p>
          <a:p>
            <a:pPr lvl="0" algn="ctr"/>
            <a:r>
              <a:rPr lang="de-DE" sz="6000">
                <a:solidFill>
                  <a:srgbClr val="0000CC"/>
                </a:solidFill>
                <a:latin typeface="Albany" pitchFamily="34"/>
              </a:rPr>
              <a:t>Comments?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</p:spPr>
        <p:txBody>
          <a:bodyPr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Pointers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>
              <a:buSzPct val="45000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Each variable is stored in a unique location in the memory.</a:t>
            </a:r>
          </a:p>
          <a:p>
            <a:pPr lvl="0">
              <a:buSzPct val="45000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Its address is represented by a number (can be accessed using pointers and references)</a:t>
            </a:r>
          </a:p>
          <a:p>
            <a:pPr lvl="0">
              <a:buSzPct val="45000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Address can be store in a variable explicitly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</a:t>
            </a:r>
            <a:br>
              <a:rPr lang="de-DE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// </a:t>
            </a:r>
            <a:r>
              <a:rPr lang="de-DE" sz="24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pointer to the location of x</a:t>
            </a:r>
            <a:r>
              <a:rPr lang="de-DE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address of %d and %p", x, px);</a:t>
            </a:r>
          </a:p>
          <a:p>
            <a:pPr lvl="0">
              <a:buSzPct val="45000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&gt;&gt;     The address of 5 and 958af3c4</a:t>
            </a:r>
          </a:p>
        </p:txBody>
      </p:sp>
      <p:sp>
        <p:nvSpPr>
          <p:cNvPr id="4" name="Rectangle 3"/>
          <p:cNvSpPr/>
          <p:nvPr/>
        </p:nvSpPr>
        <p:spPr>
          <a:xfrm>
            <a:off x="3852071" y="5431680"/>
            <a:ext cx="5760720" cy="145368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Last time we used %0x</a:t>
            </a:r>
            <a:b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The convention is to use %p for pointers</a:t>
            </a:r>
            <a:b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and %x for numbers in </a:t>
            </a:r>
            <a:r>
              <a:rPr lang="en-US" sz="2200" b="1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hexadecimal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 flipH="1" flipV="1">
            <a:off x="6181859" y="4855334"/>
            <a:ext cx="1053492" cy="57634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326791" y="3419999"/>
            <a:ext cx="2534760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%d prints int</a:t>
            </a:r>
            <a:b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 decimal</a:t>
            </a:r>
          </a:p>
        </p:txBody>
      </p:sp>
      <p:sp>
        <p:nvSpPr>
          <p:cNvPr id="7" name="Straight Connector 6"/>
          <p:cNvSpPr/>
          <p:nvPr/>
        </p:nvSpPr>
        <p:spPr>
          <a:xfrm flipH="1">
            <a:off x="4857910" y="3968639"/>
            <a:ext cx="2468881" cy="548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2170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</p:spPr>
        <p:txBody>
          <a:bodyPr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Pointers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>
              <a:buSzPct val="45000"/>
            </a:pPr>
            <a:r>
              <a:rPr lang="de-DE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Dereferencing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   </a:t>
            </a:r>
            <a:r>
              <a:rPr lang="de-DE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variable x has value 5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pointer to the location of x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value at the address %p is %d", px, *px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*px = 7;</a:t>
            </a:r>
            <a:r>
              <a:rPr lang="de-DE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// dereferencing, changing the value at the address px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lvl="0">
              <a:spcAft>
                <a:spcPts val="200"/>
              </a:spcAft>
              <a:buSzPct val="45000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&gt;&gt;     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x =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pPr lvl="0">
              <a:spcAft>
                <a:spcPts val="200"/>
              </a:spcAft>
              <a:buSzPct val="45000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&gt;&gt;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The value at the address 738df7a3 is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pPr lvl="0">
              <a:spcAft>
                <a:spcPts val="200"/>
              </a:spcAft>
              <a:buSzPct val="45000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&gt;&gt;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x = 7</a:t>
            </a:r>
          </a:p>
        </p:txBody>
      </p:sp>
    </p:spTree>
    <p:extLst>
      <p:ext uri="{BB962C8B-B14F-4D97-AF65-F5344CB8AC3E}">
        <p14:creationId xmlns:p14="http://schemas.microsoft.com/office/powerpoint/2010/main" val="418424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</p:spPr>
        <p:txBody>
          <a:bodyPr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Pointers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>
              <a:buSzPct val="45000"/>
            </a:pPr>
            <a:r>
              <a:rPr lang="de-DE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Remember:</a:t>
            </a: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 – the data</a:t>
            </a: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Pointer – the address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5840" y="4389120"/>
            <a:ext cx="2194560" cy="1280159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5852160" y="4425120"/>
            <a:ext cx="2194560" cy="1280159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Pointers</a:t>
            </a:r>
          </a:p>
        </p:txBody>
      </p:sp>
      <p:sp>
        <p:nvSpPr>
          <p:cNvPr id="6" name="Straight Connector 5"/>
          <p:cNvSpPr/>
          <p:nvPr/>
        </p:nvSpPr>
        <p:spPr>
          <a:xfrm>
            <a:off x="3200400" y="4663440"/>
            <a:ext cx="265176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200400" y="5394960"/>
            <a:ext cx="265176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08400" y="4186799"/>
            <a:ext cx="2560319" cy="11444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Use &amp; (get address)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1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1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Use * (dereference)</a:t>
            </a:r>
          </a:p>
        </p:txBody>
      </p:sp>
    </p:spTree>
    <p:extLst>
      <p:ext uri="{BB962C8B-B14F-4D97-AF65-F5344CB8AC3E}">
        <p14:creationId xmlns:p14="http://schemas.microsoft.com/office/powerpoint/2010/main" val="87839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Examples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int x = 5;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int* ptr1 = &amp;x;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x = 8;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printf("*ptr1 = %d\n", *ptr1);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endParaRPr lang="de-DE" sz="2400">
              <a:solidFill>
                <a:srgbClr val="0000CC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050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Examples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int x = 5;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int y = 7;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int* ptr1 = &amp;x;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y = *ptr1;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*ptr1 = 10;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printf("x = %d\n", x);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printf("y = %d\n", y);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endParaRPr lang="de-DE" sz="2400">
              <a:solidFill>
                <a:srgbClr val="0000CC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695031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 algn="l"/>
            <a:r>
              <a:rPr lang="de-DE"/>
              <a:t>Examples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</p:spPr>
        <p:txBody>
          <a:bodyPr/>
          <a:lstStyle/>
          <a:p>
            <a:pPr lvl="0"/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int x = 5;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int* ptr1 = &amp;x;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int y = 7;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int* ptr2 = &amp;y;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ptr1 = ptr2;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y = 10;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printf("x = %d\n", x);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printf("*ptr1 = %d\n", *ptr1);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>	printf("*ptr2 = %d\n", *ptr2);</a:t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r>
              <a:rPr lang="de-DE" sz="2400">
                <a:solidFill>
                  <a:srgbClr val="0000CC"/>
                </a:solidFill>
                <a:latin typeface="Times New Roman" pitchFamily="18"/>
              </a:rPr>
              <a:t/>
            </a:r>
            <a:br>
              <a:rPr lang="de-DE" sz="2400">
                <a:solidFill>
                  <a:srgbClr val="0000CC"/>
                </a:solidFill>
                <a:latin typeface="Times New Roman" pitchFamily="18"/>
              </a:rPr>
            </a:br>
            <a:endParaRPr lang="de-DE" sz="2400">
              <a:solidFill>
                <a:srgbClr val="0000CC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00949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-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2093</TotalTime>
  <Words>306</Words>
  <Application>Microsoft Office PowerPoint</Application>
  <PresentationFormat>Custom</PresentationFormat>
  <Paragraphs>198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 Unicode MS</vt:lpstr>
      <vt:lpstr>Albany</vt:lpstr>
      <vt:lpstr>Arial</vt:lpstr>
      <vt:lpstr>Calibri</vt:lpstr>
      <vt:lpstr>StarSymbol</vt:lpstr>
      <vt:lpstr>Tahoma</vt:lpstr>
      <vt:lpstr>Times New Roman</vt:lpstr>
      <vt:lpstr>Wingdings</vt:lpstr>
      <vt:lpstr>water</vt:lpstr>
      <vt:lpstr>lyt-blackandwhite</vt:lpstr>
      <vt:lpstr>PowerPoint Presentation</vt:lpstr>
      <vt:lpstr>Today</vt:lpstr>
      <vt:lpstr>Previous Lecture:  Pointers and References</vt:lpstr>
      <vt:lpstr>Pointers and References</vt:lpstr>
      <vt:lpstr>Pointers and References</vt:lpstr>
      <vt:lpstr>Pointers and References</vt:lpstr>
      <vt:lpstr>Examples</vt:lpstr>
      <vt:lpstr>Examples</vt:lpstr>
      <vt:lpstr>Examples</vt:lpstr>
      <vt:lpstr>Examples</vt:lpstr>
      <vt:lpstr>Arrays</vt:lpstr>
      <vt:lpstr>Arrays - example</vt:lpstr>
      <vt:lpstr>Initializing arrays at declaration</vt:lpstr>
      <vt:lpstr>Iterating through an array</vt:lpstr>
      <vt:lpstr>Iterating through an array</vt:lpstr>
      <vt:lpstr>Iterating through an array</vt:lpstr>
      <vt:lpstr>Changing values in an array</vt:lpstr>
      <vt:lpstr>Array bounds</vt:lpstr>
      <vt:lpstr>Structure of functions</vt:lpstr>
      <vt:lpstr>Declaring variables</vt:lpstr>
      <vt:lpstr>Declaring variables</vt:lpstr>
      <vt:lpstr>Declaring variables</vt:lpstr>
      <vt:lpstr>Structure of for-loops</vt:lpstr>
      <vt:lpstr>Structure of for-loops</vt:lpstr>
      <vt:lpstr>Structure of for-loops</vt:lpstr>
      <vt:lpstr>Structure of for-loops</vt:lpstr>
      <vt:lpstr>Structure of for-loops</vt:lpstr>
      <vt:lpstr>Structure of while-loops</vt:lpstr>
      <vt:lpstr>Exercises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478</cp:revision>
  <dcterms:created xsi:type="dcterms:W3CDTF">2017-07-19T12:15:02Z</dcterms:created>
  <dcterms:modified xsi:type="dcterms:W3CDTF">2018-11-26T22:23:48Z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