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4"/>
  </p:notesMasterIdLst>
  <p:handoutMasterIdLst>
    <p:handoutMasterId r:id="rId35"/>
  </p:handoutMasterIdLst>
  <p:sldIdLst>
    <p:sldId id="256" r:id="rId3"/>
    <p:sldId id="257" r:id="rId4"/>
    <p:sldId id="288" r:id="rId5"/>
    <p:sldId id="258" r:id="rId6"/>
    <p:sldId id="259" r:id="rId7"/>
    <p:sldId id="277" r:id="rId8"/>
    <p:sldId id="260" r:id="rId9"/>
    <p:sldId id="261" r:id="rId10"/>
    <p:sldId id="278" r:id="rId11"/>
    <p:sldId id="262" r:id="rId12"/>
    <p:sldId id="269" r:id="rId13"/>
    <p:sldId id="270" r:id="rId14"/>
    <p:sldId id="263" r:id="rId15"/>
    <p:sldId id="287" r:id="rId16"/>
    <p:sldId id="279" r:id="rId17"/>
    <p:sldId id="280" r:id="rId18"/>
    <p:sldId id="264" r:id="rId19"/>
    <p:sldId id="265" r:id="rId20"/>
    <p:sldId id="283" r:id="rId21"/>
    <p:sldId id="266" r:id="rId22"/>
    <p:sldId id="267" r:id="rId23"/>
    <p:sldId id="268" r:id="rId24"/>
    <p:sldId id="284" r:id="rId25"/>
    <p:sldId id="286" r:id="rId26"/>
    <p:sldId id="285" r:id="rId27"/>
    <p:sldId id="282" r:id="rId28"/>
    <p:sldId id="272" r:id="rId29"/>
    <p:sldId id="273" r:id="rId30"/>
    <p:sldId id="274" r:id="rId31"/>
    <p:sldId id="275" r:id="rId32"/>
    <p:sldId id="276" r:id="rId33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14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498" cy="534104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5" y="0"/>
            <a:ext cx="3280498" cy="534104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9"/>
            <a:ext cx="3280498" cy="534104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5" y="10157659"/>
            <a:ext cx="3280498" cy="534104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6054090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lvl="0" rtl="0" hangingPunct="0">
              <a:buNone/>
              <a:tabLst/>
              <a:defRPr lang="en-US" sz="2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lvl="0" rtl="0" hangingPunct="0">
              <a:buNone/>
              <a:tabLst/>
              <a:defRPr lang="en-US" sz="2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>
            <a:noAutofit/>
          </a:bodyPr>
          <a:lstStyle>
            <a:lvl1pPr lvl="0" rtl="0" hangingPunct="0">
              <a:buNone/>
              <a:tabLst/>
              <a:defRPr lang="en-US" sz="2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>
            <a:noAutofit/>
          </a:bodyPr>
          <a:lstStyle>
            <a:lvl1pPr lvl="0" rtl="0" hangingPunct="0">
              <a:buNone/>
              <a:tabLst/>
              <a:defRPr lang="en-US" sz="2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1079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en-US" sz="2000" b="0" i="0" u="none" strike="noStrike" kern="1200">
        <a:ln>
          <a:noFill/>
        </a:ln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>
            <a:spAutoFit/>
          </a:bodyPr>
          <a:lstStyle/>
          <a:p>
            <a:endParaRPr lang="de-DE" sz="2810">
              <a:latin typeface="Albany" pitchFamily="1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374284792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374518727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135494433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3330163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310035408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422685516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387183366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293877138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91765132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3894925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21106732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724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350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10413" y="720725"/>
            <a:ext cx="2070100" cy="57594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720725"/>
            <a:ext cx="6057900" cy="575945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624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4975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7179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6812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51338" cy="38100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24463" y="1949450"/>
            <a:ext cx="4351337" cy="38100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7909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080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7115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0670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1230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557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9341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3137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2825" y="684213"/>
            <a:ext cx="2212975" cy="50752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89700" cy="507523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6525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558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79613"/>
            <a:ext cx="4064000" cy="450056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6513" y="1979613"/>
            <a:ext cx="4064000" cy="450056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365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329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163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814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194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755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900000" y="720000"/>
            <a:ext cx="8280000" cy="1080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900000" y="1980000"/>
            <a:ext cx="8280000" cy="4500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9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lvl="0" rtl="0" hangingPunct="0">
              <a:buNone/>
              <a:tabLst/>
              <a:defRPr lang="en-US" sz="2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lvl="0" rtl="0" hangingPunct="0">
              <a:buNone/>
              <a:tabLst/>
              <a:defRPr lang="en-US" sz="2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lvl="0" rtl="0" hangingPunct="0">
              <a:buNone/>
              <a:tabLst/>
              <a:defRPr lang="en-US" sz="2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ctr" rtl="0" hangingPunct="0">
        <a:tabLst/>
        <a:defRPr lang="en-US" sz="4400" b="0" i="0" u="none" strike="noStrike" kern="1200">
          <a:ln>
            <a:noFill/>
          </a:ln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indent="0" rtl="0" hangingPunct="0">
        <a:spcBef>
          <a:spcPts val="0"/>
        </a:spcBef>
        <a:spcAft>
          <a:spcPts val="1414"/>
        </a:spcAft>
        <a:tabLst/>
        <a:defRPr lang="en-US" sz="3200" b="0" i="0" u="none" strike="noStrike" kern="1200">
          <a:ln>
            <a:noFill/>
          </a:ln>
          <a:latin typeface="Arial" pitchFamily="18"/>
          <a:ea typeface="Arial Unicode MS" pitchFamily="2"/>
          <a:cs typeface="Tahoma" pitchFamily="2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20000" y="684000"/>
            <a:ext cx="8460000" cy="10234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20000" y="1949040"/>
            <a:ext cx="8855640" cy="38109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40000" y="631872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lvl="0" rtl="0" hangingPunct="0">
              <a:buNone/>
              <a:tabLst/>
              <a:defRPr lang="de-DE" sz="24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0" y="634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lvl="0" rtl="0" hangingPunct="0">
              <a:buNone/>
              <a:tabLst/>
              <a:defRPr lang="de-DE" sz="24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0" y="634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lvl="0" rtl="0" hangingPunct="0">
              <a:buNone/>
              <a:tabLst/>
              <a:defRPr lang="de-DE" sz="24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ctr" rtl="0" hangingPunct="0">
        <a:tabLst/>
        <a:defRPr lang="de-DE" sz="4400" b="0" i="0" u="none" strike="noStrike">
          <a:ln>
            <a:noFill/>
          </a:ln>
          <a:latin typeface="Albany" pitchFamily="18"/>
          <a:cs typeface="Tahoma" pitchFamily="2"/>
        </a:defRPr>
      </a:lvl1pPr>
    </p:titleStyle>
    <p:bodyStyle>
      <a:lvl1pPr marL="0" marR="0" indent="0" rtl="0" hangingPunct="0">
        <a:spcBef>
          <a:spcPts val="0"/>
        </a:spcBef>
        <a:spcAft>
          <a:spcPts val="1417"/>
        </a:spcAft>
        <a:tabLst/>
        <a:defRPr lang="de-DE" sz="3200" b="0" i="0" u="none" strike="noStrike">
          <a:ln>
            <a:noFill/>
          </a:ln>
          <a:latin typeface="Albany" pitchFamily="18"/>
          <a:cs typeface="Tahoma" pitchFamily="2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20000" y="1445039"/>
            <a:ext cx="8855640" cy="5687640"/>
          </a:xfrm>
        </p:spPr>
        <p:txBody>
          <a:bodyPr>
            <a:spAutoFit/>
          </a:bodyPr>
          <a:lstStyle/>
          <a:p>
            <a:pPr lvl="0" algn="ctr"/>
            <a:endParaRPr lang="de-DE" sz="3600" b="1">
              <a:solidFill>
                <a:srgbClr val="000080"/>
              </a:solidFill>
            </a:endParaRPr>
          </a:p>
          <a:p>
            <a:pPr lvl="0" algn="ctr"/>
            <a:r>
              <a:rPr lang="de-DE" sz="3600" b="1">
                <a:solidFill>
                  <a:srgbClr val="000080"/>
                </a:solidFill>
              </a:rPr>
              <a:t>CMPT 125</a:t>
            </a:r>
          </a:p>
          <a:p>
            <a:pPr lvl="0" algn="ctr"/>
            <a:r>
              <a:rPr lang="de-DE" sz="3600" b="1">
                <a:solidFill>
                  <a:srgbClr val="000080"/>
                </a:solidFill>
              </a:rPr>
              <a:t/>
            </a:r>
            <a:br>
              <a:rPr lang="de-DE" sz="3600" b="1">
                <a:solidFill>
                  <a:srgbClr val="000080"/>
                </a:solidFill>
              </a:rPr>
            </a:br>
            <a:r>
              <a:rPr lang="de-DE" sz="3600" b="1">
                <a:solidFill>
                  <a:srgbClr val="000080"/>
                </a:solidFill>
              </a:rPr>
              <a:t>Introduction to Computing Science</a:t>
            </a:r>
            <a:br>
              <a:rPr lang="de-DE" sz="3600" b="1">
                <a:solidFill>
                  <a:srgbClr val="000080"/>
                </a:solidFill>
              </a:rPr>
            </a:br>
            <a:r>
              <a:rPr lang="de-DE" sz="3600" b="1">
                <a:solidFill>
                  <a:srgbClr val="000080"/>
                </a:solidFill>
              </a:rPr>
              <a:t>and Programming II</a:t>
            </a:r>
          </a:p>
          <a:p>
            <a:pPr lvl="0" algn="ctr"/>
            <a:endParaRPr lang="de-DE" sz="3600" b="1">
              <a:solidFill>
                <a:srgbClr val="000080"/>
              </a:solidFill>
            </a:endParaRPr>
          </a:p>
          <a:p>
            <a:pPr lvl="0" algn="ctr"/>
            <a:r>
              <a:rPr lang="de-DE" sz="3600" b="1">
                <a:solidFill>
                  <a:srgbClr val="000080"/>
                </a:solidFill>
              </a:rPr>
              <a:t>September 13, 2018</a:t>
            </a:r>
          </a:p>
          <a:p>
            <a:pPr lvl="0" algn="ctr"/>
            <a:endParaRPr lang="de-DE" sz="3600" b="1">
              <a:solidFill>
                <a:srgbClr val="0000FF"/>
              </a:solidFill>
            </a:endParaRPr>
          </a:p>
          <a:p>
            <a:pPr lvl="0"/>
            <a:endParaRPr lang="de-DE" sz="3600">
              <a:solidFill>
                <a:srgbClr val="993366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280"/>
          </a:xfrm>
        </p:spPr>
        <p:txBody>
          <a:bodyPr/>
          <a:lstStyle/>
          <a:p>
            <a:pPr lvl="0" algn="l"/>
            <a:r>
              <a:rPr lang="de-DE"/>
              <a:t>Initializing strings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</p:spPr>
        <p:txBody>
          <a:bodyPr/>
          <a:lstStyle/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200" dirty="0">
                <a:latin typeface="Times New Roman" pitchFamily="18"/>
              </a:rPr>
              <a:t>char str1[5] = {'w', 'o', 'r', 'd', '\0'};   // initializing the 5 values</a:t>
            </a:r>
          </a:p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200" dirty="0">
                <a:latin typeface="Times New Roman" pitchFamily="18"/>
              </a:rPr>
              <a:t>char str2[] = {'w', 'o', 'r', 'd', '\0'};    // same as above</a:t>
            </a:r>
          </a:p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200" dirty="0">
                <a:latin typeface="Times New Roman" pitchFamily="18"/>
              </a:rPr>
              <a:t>char str3[10] = {'w', 'o', 'r', 'd', '\0'}; // the length of the array </a:t>
            </a:r>
            <a:r>
              <a:rPr lang="de-DE" sz="2200" dirty="0" smtClean="0">
                <a:latin typeface="Times New Roman" pitchFamily="18"/>
              </a:rPr>
              <a:t>is </a:t>
            </a:r>
            <a:r>
              <a:rPr lang="de-DE" sz="2200" dirty="0">
                <a:latin typeface="Times New Roman" pitchFamily="18"/>
              </a:rPr>
              <a:t>10,</a:t>
            </a:r>
            <a:br>
              <a:rPr lang="de-DE" sz="2200" dirty="0">
                <a:latin typeface="Times New Roman" pitchFamily="18"/>
              </a:rPr>
            </a:br>
            <a:r>
              <a:rPr lang="de-DE" sz="2200" dirty="0">
                <a:latin typeface="Times New Roman" pitchFamily="18"/>
              </a:rPr>
              <a:t>		// but only the first 5 chars have been initialized</a:t>
            </a:r>
            <a:br>
              <a:rPr lang="de-DE" sz="2200" dirty="0">
                <a:latin typeface="Times New Roman" pitchFamily="18"/>
              </a:rPr>
            </a:br>
            <a:r>
              <a:rPr lang="de-DE" sz="2200" dirty="0">
                <a:latin typeface="Times New Roman" pitchFamily="18"/>
              </a:rPr>
              <a:t>		// str3 can store strings of length &lt;= 9</a:t>
            </a:r>
          </a:p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200" dirty="0">
                <a:latin typeface="Times New Roman" pitchFamily="18"/>
              </a:rPr>
              <a:t>char* str_ptr1 = str1; // arr_ptr1 points to the beginning of str1</a:t>
            </a:r>
          </a:p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200" dirty="0">
                <a:latin typeface="Times New Roman" pitchFamily="18"/>
              </a:rPr>
              <a:t>char* str4 = "word"; // creates an immutable string</a:t>
            </a:r>
          </a:p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200" strike="sngStrike" dirty="0">
                <a:latin typeface="Times New Roman" pitchFamily="18"/>
              </a:rPr>
              <a:t>char* str5 = {'w', 'o', 'r', 'd', '\0'};</a:t>
            </a:r>
            <a:r>
              <a:rPr lang="de-DE" sz="2200" b="1" dirty="0">
                <a:latin typeface="Times New Roman" pitchFamily="18"/>
              </a:rPr>
              <a:t>   </a:t>
            </a:r>
            <a:r>
              <a:rPr lang="de-DE" sz="2200" b="1" dirty="0">
                <a:solidFill>
                  <a:srgbClr val="FF0000"/>
                </a:solidFill>
                <a:latin typeface="Times New Roman" pitchFamily="18"/>
              </a:rPr>
              <a:t>// NO!!! will set str5=119. </a:t>
            </a:r>
            <a:r>
              <a:rPr lang="de-DE" sz="2200" b="1" dirty="0" smtClean="0">
                <a:solidFill>
                  <a:srgbClr val="FF0000"/>
                </a:solidFill>
                <a:latin typeface="Times New Roman" pitchFamily="18"/>
              </a:rPr>
              <a:t>WHY 119?</a:t>
            </a:r>
            <a:endParaRPr lang="de-DE" sz="2200" b="1" dirty="0">
              <a:solidFill>
                <a:srgbClr val="FF0000"/>
              </a:solidFill>
              <a:latin typeface="Times New Roman" pitchFamily="1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 algn="l"/>
            <a:r>
              <a:rPr lang="de-DE" dirty="0"/>
              <a:t>Multi-dimensional </a:t>
            </a:r>
            <a:r>
              <a:rPr lang="de-DE" dirty="0" smtClean="0"/>
              <a:t>arrays</a:t>
            </a:r>
            <a:endParaRPr lang="de-DE" dirty="0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</p:spPr>
        <p:txBody>
          <a:bodyPr/>
          <a:lstStyle/>
          <a:p>
            <a:pPr lvl="0"/>
            <a:endParaRPr lang="de-DE" sz="2400" dirty="0">
              <a:solidFill>
                <a:srgbClr val="0000CC"/>
              </a:solidFill>
              <a:latin typeface="Times New Roman" pitchFamily="18"/>
            </a:endParaRPr>
          </a:p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So far we've only seen 1D arrays.</a:t>
            </a:r>
          </a:p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But often we need 2D / 3D arrays</a:t>
            </a:r>
          </a:p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Examples:</a:t>
            </a:r>
            <a:br>
              <a:rPr lang="de-DE" sz="2400" dirty="0">
                <a:solidFill>
                  <a:srgbClr val="000000"/>
                </a:solidFill>
                <a:latin typeface="Times New Roman" pitchFamily="18"/>
              </a:rPr>
            </a:br>
            <a:r>
              <a:rPr lang="de-DE" sz="2400" b="1" u="sng" dirty="0">
                <a:solidFill>
                  <a:srgbClr val="000000"/>
                </a:solidFill>
                <a:latin typeface="Times New Roman" pitchFamily="18"/>
              </a:rPr>
              <a:t>Picture</a:t>
            </a: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: each entry in the array is color of a pixel. 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(~ .bmp format)</a:t>
            </a: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/>
            </a:r>
            <a:br>
              <a:rPr lang="de-DE" sz="2400" dirty="0">
                <a:solidFill>
                  <a:srgbClr val="000000"/>
                </a:solidFill>
                <a:latin typeface="Times New Roman" pitchFamily="18"/>
              </a:rPr>
            </a:br>
            <a:r>
              <a:rPr lang="de-DE" sz="2400" b="1" u="sng" dirty="0">
                <a:solidFill>
                  <a:srgbClr val="000000"/>
                </a:solidFill>
                <a:latin typeface="Times New Roman" pitchFamily="18"/>
              </a:rPr>
              <a:t>Temperature</a:t>
            </a: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 in each point in the room.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 algn="l"/>
            <a:r>
              <a:rPr lang="de-DE" dirty="0"/>
              <a:t>Multi-dimensional a</a:t>
            </a:r>
            <a:r>
              <a:rPr lang="de-DE" dirty="0" smtClean="0"/>
              <a:t>rrays</a:t>
            </a:r>
            <a:endParaRPr lang="de-DE" dirty="0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</p:spPr>
        <p:txBody>
          <a:bodyPr/>
          <a:lstStyle/>
          <a:p>
            <a:pPr lvl="0"/>
            <a:r>
              <a:rPr lang="de-DE" sz="2400" dirty="0" smtClean="0">
                <a:solidFill>
                  <a:srgbClr val="002060"/>
                </a:solidFill>
                <a:latin typeface="Times New Roman" pitchFamily="18"/>
              </a:rPr>
              <a:t>int width = 640, height = 480;</a:t>
            </a:r>
            <a:br>
              <a:rPr lang="de-DE" sz="2400" dirty="0" smtClean="0">
                <a:solidFill>
                  <a:srgbClr val="002060"/>
                </a:solidFill>
                <a:latin typeface="Times New Roman" pitchFamily="18"/>
              </a:rPr>
            </a:br>
            <a:r>
              <a:rPr lang="de-DE" sz="2400" dirty="0" smtClean="0">
                <a:solidFill>
                  <a:srgbClr val="002060"/>
                </a:solidFill>
                <a:latin typeface="Times New Roman" pitchFamily="18"/>
              </a:rPr>
              <a:t>int </a:t>
            </a:r>
            <a:r>
              <a:rPr lang="de-DE" sz="2400" dirty="0">
                <a:solidFill>
                  <a:srgbClr val="002060"/>
                </a:solidFill>
                <a:latin typeface="Times New Roman" pitchFamily="18"/>
              </a:rPr>
              <a:t>image[height][width</a:t>
            </a:r>
            <a:r>
              <a:rPr lang="de-DE" sz="2400" dirty="0" smtClean="0">
                <a:solidFill>
                  <a:srgbClr val="002060"/>
                </a:solidFill>
                <a:latin typeface="Times New Roman" pitchFamily="18"/>
              </a:rPr>
              <a:t>]</a:t>
            </a:r>
          </a:p>
          <a:p>
            <a:pPr lvl="0"/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Accessing a 2D array:</a:t>
            </a:r>
            <a:b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</a:br>
            <a:r>
              <a:rPr lang="de-DE" sz="2400" dirty="0" smtClean="0">
                <a:solidFill>
                  <a:srgbClr val="002060"/>
                </a:solidFill>
                <a:latin typeface="Times New Roman" pitchFamily="18"/>
              </a:rPr>
              <a:t>int </a:t>
            </a:r>
            <a:r>
              <a:rPr lang="de-DE" sz="2400" dirty="0">
                <a:solidFill>
                  <a:srgbClr val="002060"/>
                </a:solidFill>
                <a:latin typeface="Times New Roman" pitchFamily="18"/>
              </a:rPr>
              <a:t>i,j;</a:t>
            </a: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/>
            </a:r>
            <a:br>
              <a:rPr lang="de-DE" sz="2400" dirty="0">
                <a:solidFill>
                  <a:srgbClr val="000000"/>
                </a:solidFill>
                <a:latin typeface="Times New Roman" pitchFamily="18"/>
              </a:rPr>
            </a:b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...</a:t>
            </a:r>
          </a:p>
          <a:p>
            <a:pPr lvl="0"/>
            <a:r>
              <a:rPr lang="de-DE" sz="2400" dirty="0" smtClean="0">
                <a:solidFill>
                  <a:srgbClr val="002060"/>
                </a:solidFill>
                <a:latin typeface="Times New Roman" pitchFamily="18"/>
              </a:rPr>
              <a:t>image[i</a:t>
            </a:r>
            <a:r>
              <a:rPr lang="de-DE" sz="2400" dirty="0">
                <a:solidFill>
                  <a:srgbClr val="002060"/>
                </a:solidFill>
                <a:latin typeface="Times New Roman" pitchFamily="18"/>
              </a:rPr>
              <a:t>][j] = 128;</a:t>
            </a:r>
          </a:p>
          <a:p>
            <a:pPr lvl="0"/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OR</a:t>
            </a:r>
          </a:p>
          <a:p>
            <a:pPr lvl="0"/>
            <a:r>
              <a:rPr lang="de-DE" sz="2400" dirty="0">
                <a:solidFill>
                  <a:srgbClr val="002060"/>
                </a:solidFill>
                <a:latin typeface="Times New Roman" pitchFamily="18"/>
              </a:rPr>
              <a:t>(*(image+i))[j] = 128</a:t>
            </a:r>
            <a:r>
              <a:rPr lang="de-DE" sz="2400" dirty="0" smtClean="0">
                <a:solidFill>
                  <a:srgbClr val="002060"/>
                </a:solidFill>
                <a:latin typeface="Times New Roman" pitchFamily="18"/>
              </a:rPr>
              <a:t>; 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// each element of image is of type int[width]</a:t>
            </a:r>
            <a:b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</a:b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			// the size of each element is sizeof(int)*width</a:t>
            </a:r>
          </a:p>
          <a:p>
            <a:pPr lvl="0"/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See multid_array.c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 algn="l"/>
            <a:r>
              <a:rPr lang="de-DE" dirty="0" smtClean="0"/>
              <a:t>Example</a:t>
            </a:r>
            <a:endParaRPr lang="de-DE" dirty="0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6012719"/>
          </a:xfrm>
        </p:spPr>
        <p:txBody>
          <a:bodyPr/>
          <a:lstStyle/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Write </a:t>
            </a: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a function that gets 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a 2d array, and checks if there are two equal rows in the array.</a:t>
            </a:r>
          </a:p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endParaRPr lang="de-DE" sz="2400" dirty="0">
              <a:solidFill>
                <a:srgbClr val="000000"/>
              </a:solidFill>
              <a:latin typeface="Times New Roman" pitchFamily="18"/>
            </a:endParaRPr>
          </a:p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Homework</a:t>
            </a:r>
            <a:endParaRPr lang="de-DE" sz="2400" dirty="0">
              <a:solidFill>
                <a:srgbClr val="000000"/>
              </a:solidFill>
              <a:latin typeface="Times New Roman" pitchFamily="1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 algn="l"/>
            <a:r>
              <a:rPr lang="de-DE"/>
              <a:t>stdbool.h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6012719"/>
          </a:xfrm>
        </p:spPr>
        <p:txBody>
          <a:bodyPr/>
          <a:lstStyle/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Write a function that gets an array of ints and a number</a:t>
            </a:r>
            <a:br>
              <a:rPr lang="de-DE" sz="2400" dirty="0">
                <a:solidFill>
                  <a:srgbClr val="000000"/>
                </a:solidFill>
                <a:latin typeface="Times New Roman" pitchFamily="18"/>
              </a:rPr>
            </a:b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and checks if it is contained in the 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array</a:t>
            </a:r>
            <a:endParaRPr lang="de-DE" sz="2400" dirty="0">
              <a:solidFill>
                <a:srgbClr val="000000"/>
              </a:solidFill>
              <a:latin typeface="Times New Roman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3672242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 algn="l"/>
            <a:r>
              <a:rPr lang="de-DE"/>
              <a:t>stdbool.h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6012719"/>
          </a:xfrm>
        </p:spPr>
        <p:txBody>
          <a:bodyPr/>
          <a:lstStyle/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Write a function that gets an array of ints and a number</a:t>
            </a:r>
            <a:br>
              <a:rPr lang="de-DE" sz="2400" dirty="0">
                <a:solidFill>
                  <a:srgbClr val="000000"/>
                </a:solidFill>
                <a:latin typeface="Times New Roman" pitchFamily="18"/>
              </a:rPr>
            </a:b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and checks if it is contained in the array</a:t>
            </a:r>
          </a:p>
          <a:p>
            <a:pPr lvl="0">
              <a:buSzPct val="45000"/>
            </a:pP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	#</a:t>
            </a: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include &lt;stdbool.h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&gt;</a:t>
            </a: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/>
            </a:r>
            <a:br>
              <a:rPr lang="de-DE" sz="2400" dirty="0">
                <a:solidFill>
                  <a:srgbClr val="000000"/>
                </a:solidFill>
                <a:latin typeface="Times New Roman" pitchFamily="18"/>
              </a:rPr>
            </a:b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	bool contains(const int* array, int len, int elt) {</a:t>
            </a:r>
            <a:br>
              <a:rPr lang="de-DE" sz="2400" dirty="0">
                <a:solidFill>
                  <a:srgbClr val="000000"/>
                </a:solidFill>
                <a:latin typeface="Times New Roman" pitchFamily="18"/>
              </a:rPr>
            </a:b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		bool found = false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;</a:t>
            </a:r>
            <a:b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</a:b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		int i = 0;</a:t>
            </a:r>
            <a:br>
              <a:rPr lang="de-DE" sz="2400" dirty="0">
                <a:solidFill>
                  <a:srgbClr val="000000"/>
                </a:solidFill>
                <a:latin typeface="Times New Roman" pitchFamily="18"/>
              </a:rPr>
            </a:b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		while (i &lt; len &amp;&amp; 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!found)	{</a:t>
            </a: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/>
            </a:r>
            <a:br>
              <a:rPr lang="de-DE" sz="2400" dirty="0">
                <a:solidFill>
                  <a:srgbClr val="000000"/>
                </a:solidFill>
                <a:latin typeface="Times New Roman" pitchFamily="18"/>
              </a:rPr>
            </a:b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			if (array[i] == elt)</a:t>
            </a:r>
            <a:br>
              <a:rPr lang="de-DE" sz="2400" dirty="0">
                <a:solidFill>
                  <a:srgbClr val="000000"/>
                </a:solidFill>
                <a:latin typeface="Times New Roman" pitchFamily="18"/>
              </a:rPr>
            </a:b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				found = true;</a:t>
            </a:r>
            <a:br>
              <a:rPr lang="de-DE" sz="2400" dirty="0">
                <a:solidFill>
                  <a:srgbClr val="000000"/>
                </a:solidFill>
                <a:latin typeface="Times New Roman" pitchFamily="18"/>
              </a:rPr>
            </a:b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			i++;</a:t>
            </a:r>
            <a:br>
              <a:rPr lang="de-DE" sz="2400" dirty="0">
                <a:solidFill>
                  <a:srgbClr val="000000"/>
                </a:solidFill>
                <a:latin typeface="Times New Roman" pitchFamily="18"/>
              </a:rPr>
            </a:b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		}</a:t>
            </a:r>
            <a:br>
              <a:rPr lang="de-DE" sz="2400" dirty="0">
                <a:solidFill>
                  <a:srgbClr val="000000"/>
                </a:solidFill>
                <a:latin typeface="Times New Roman" pitchFamily="18"/>
              </a:rPr>
            </a:b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		return found;</a:t>
            </a:r>
            <a:br>
              <a:rPr lang="de-DE" sz="2400" dirty="0">
                <a:solidFill>
                  <a:srgbClr val="000000"/>
                </a:solidFill>
                <a:latin typeface="Times New Roman" pitchFamily="18"/>
              </a:rPr>
            </a:b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	}</a:t>
            </a:r>
            <a:br>
              <a:rPr lang="de-DE" sz="2400" dirty="0">
                <a:solidFill>
                  <a:srgbClr val="000000"/>
                </a:solidFill>
                <a:latin typeface="Times New Roman" pitchFamily="18"/>
              </a:rPr>
            </a:b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/>
            </a:r>
            <a:br>
              <a:rPr lang="de-DE" sz="2400" dirty="0">
                <a:solidFill>
                  <a:srgbClr val="000000"/>
                </a:solidFill>
                <a:latin typeface="Times New Roman" pitchFamily="18"/>
              </a:rPr>
            </a:br>
            <a:endParaRPr lang="de-DE" sz="2400" dirty="0">
              <a:solidFill>
                <a:srgbClr val="000000"/>
              </a:solidFill>
              <a:latin typeface="Times New Roman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2104777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 algn="l"/>
            <a:r>
              <a:rPr lang="de-DE"/>
              <a:t>stdbool.h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6012719"/>
          </a:xfrm>
        </p:spPr>
        <p:txBody>
          <a:bodyPr/>
          <a:lstStyle/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Write a function that gets an array of ints and a number</a:t>
            </a:r>
            <a:br>
              <a:rPr lang="de-DE" sz="2400" dirty="0">
                <a:solidFill>
                  <a:srgbClr val="000000"/>
                </a:solidFill>
                <a:latin typeface="Times New Roman" pitchFamily="18"/>
              </a:rPr>
            </a:b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and checks if it is contained in the array</a:t>
            </a:r>
          </a:p>
          <a:p>
            <a:pPr lvl="0">
              <a:buSzPct val="45000"/>
            </a:pP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	#</a:t>
            </a: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include &lt;stdbool.h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&gt;</a:t>
            </a: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/>
            </a:r>
            <a:br>
              <a:rPr lang="de-DE" sz="2400" dirty="0">
                <a:solidFill>
                  <a:srgbClr val="000000"/>
                </a:solidFill>
                <a:latin typeface="Times New Roman" pitchFamily="18"/>
              </a:rPr>
            </a:b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	bool contains(const int* array, int len, int elt) {</a:t>
            </a:r>
            <a:br>
              <a:rPr lang="de-DE" sz="2400" dirty="0">
                <a:solidFill>
                  <a:srgbClr val="000000"/>
                </a:solidFill>
                <a:latin typeface="Times New Roman" pitchFamily="18"/>
              </a:rPr>
            </a:b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		bool found = false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;</a:t>
            </a:r>
            <a:b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</a:b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		int i = 0;</a:t>
            </a:r>
            <a:br>
              <a:rPr lang="de-DE" sz="2400" dirty="0">
                <a:solidFill>
                  <a:srgbClr val="000000"/>
                </a:solidFill>
                <a:latin typeface="Times New Roman" pitchFamily="18"/>
              </a:rPr>
            </a:b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		while (i &lt; len &amp;&amp; 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!found)	{</a:t>
            </a: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/>
            </a:r>
            <a:br>
              <a:rPr lang="de-DE" sz="2400" dirty="0">
                <a:solidFill>
                  <a:srgbClr val="000000"/>
                </a:solidFill>
                <a:latin typeface="Times New Roman" pitchFamily="18"/>
              </a:rPr>
            </a:b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			if (array[i] == elt)</a:t>
            </a:r>
            <a:br>
              <a:rPr lang="de-DE" sz="2400" dirty="0">
                <a:solidFill>
                  <a:srgbClr val="000000"/>
                </a:solidFill>
                <a:latin typeface="Times New Roman" pitchFamily="18"/>
              </a:rPr>
            </a:b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				found = true;</a:t>
            </a:r>
            <a:br>
              <a:rPr lang="de-DE" sz="2400" dirty="0">
                <a:solidFill>
                  <a:srgbClr val="000000"/>
                </a:solidFill>
                <a:latin typeface="Times New Roman" pitchFamily="18"/>
              </a:rPr>
            </a:b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			i++;</a:t>
            </a:r>
            <a:br>
              <a:rPr lang="de-DE" sz="2400" dirty="0">
                <a:solidFill>
                  <a:srgbClr val="000000"/>
                </a:solidFill>
                <a:latin typeface="Times New Roman" pitchFamily="18"/>
              </a:rPr>
            </a:b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		}</a:t>
            </a:r>
            <a:br>
              <a:rPr lang="de-DE" sz="2400" dirty="0">
                <a:solidFill>
                  <a:srgbClr val="000000"/>
                </a:solidFill>
                <a:latin typeface="Times New Roman" pitchFamily="18"/>
              </a:rPr>
            </a:b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		return found;</a:t>
            </a:r>
            <a:br>
              <a:rPr lang="de-DE" sz="2400" dirty="0">
                <a:solidFill>
                  <a:srgbClr val="000000"/>
                </a:solidFill>
                <a:latin typeface="Times New Roman" pitchFamily="18"/>
              </a:rPr>
            </a:b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	}</a:t>
            </a:r>
            <a:br>
              <a:rPr lang="de-DE" sz="2400" dirty="0">
                <a:solidFill>
                  <a:srgbClr val="000000"/>
                </a:solidFill>
                <a:latin typeface="Times New Roman" pitchFamily="18"/>
              </a:rPr>
            </a:b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/>
            </a:r>
            <a:br>
              <a:rPr lang="de-DE" sz="2400" dirty="0">
                <a:solidFill>
                  <a:srgbClr val="000000"/>
                </a:solidFill>
                <a:latin typeface="Times New Roman" pitchFamily="18"/>
              </a:rPr>
            </a:br>
            <a:endParaRPr lang="de-DE" sz="2400" dirty="0">
              <a:solidFill>
                <a:srgbClr val="000000"/>
              </a:solidFill>
              <a:latin typeface="Times New Roman" pitchFamily="18"/>
            </a:endParaRPr>
          </a:p>
        </p:txBody>
      </p:sp>
      <p:sp>
        <p:nvSpPr>
          <p:cNvPr id="5" name="Oval 4"/>
          <p:cNvSpPr/>
          <p:nvPr/>
        </p:nvSpPr>
        <p:spPr>
          <a:xfrm>
            <a:off x="4726005" y="4302494"/>
            <a:ext cx="1020278" cy="442762"/>
          </a:xfrm>
          <a:prstGeom prst="ellipse">
            <a:avLst/>
          </a:prstGeom>
          <a:solidFill>
            <a:schemeClr val="accent6">
              <a:lumMod val="60000"/>
              <a:lumOff val="40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>
            <a:endCxn id="5" idx="7"/>
          </p:cNvCxnSpPr>
          <p:nvPr/>
        </p:nvCxnSpPr>
        <p:spPr>
          <a:xfrm flipH="1">
            <a:off x="5596867" y="3889411"/>
            <a:ext cx="2064842" cy="4779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7507705" y="3272590"/>
            <a:ext cx="1453415" cy="61682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found==false</a:t>
            </a: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4203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 algn="l"/>
            <a:r>
              <a:rPr lang="de-DE"/>
              <a:t>Enum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</p:spPr>
        <p:txBody>
          <a:bodyPr/>
          <a:lstStyle/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What 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is really </a:t>
            </a: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going 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on with the type bool?</a:t>
            </a:r>
            <a:b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</a:b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User </a:t>
            </a: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defined data types. Mainly used to assign names to integers.</a:t>
            </a:r>
          </a:p>
          <a:p>
            <a:pPr lvl="0">
              <a:buSzPct val="45000"/>
            </a:pPr>
            <a:r>
              <a:rPr lang="de-DE" sz="2400" b="1" u="sng" dirty="0" smtClean="0">
                <a:solidFill>
                  <a:schemeClr val="tx1"/>
                </a:solidFill>
                <a:latin typeface="Times New Roman" pitchFamily="18"/>
              </a:rPr>
              <a:t>Examples:</a:t>
            </a:r>
            <a:r>
              <a:rPr lang="de-DE" sz="2400" dirty="0" smtClean="0">
                <a:solidFill>
                  <a:srgbClr val="000080"/>
                </a:solidFill>
                <a:latin typeface="Times New Roman" pitchFamily="18"/>
              </a:rPr>
              <a:t/>
            </a:r>
            <a:br>
              <a:rPr lang="de-DE" sz="2400" dirty="0" smtClean="0">
                <a:solidFill>
                  <a:srgbClr val="000080"/>
                </a:solidFill>
                <a:latin typeface="Times New Roman" pitchFamily="18"/>
              </a:rPr>
            </a:br>
            <a:r>
              <a:rPr lang="de-DE" sz="2400" dirty="0" smtClean="0">
                <a:solidFill>
                  <a:srgbClr val="000080"/>
                </a:solidFill>
                <a:latin typeface="Times New Roman" pitchFamily="18"/>
              </a:rPr>
              <a:t>	enum </a:t>
            </a:r>
            <a:r>
              <a:rPr lang="de-DE" sz="2400" dirty="0">
                <a:solidFill>
                  <a:srgbClr val="000080"/>
                </a:solidFill>
                <a:latin typeface="Times New Roman" pitchFamily="18"/>
              </a:rPr>
              <a:t>suit {Hearts, Spades, Clubs, Diamonds};</a:t>
            </a: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/>
            </a:r>
            <a:br>
              <a:rPr lang="de-DE" sz="2400" dirty="0">
                <a:solidFill>
                  <a:srgbClr val="000000"/>
                </a:solidFill>
                <a:latin typeface="Times New Roman" pitchFamily="18"/>
              </a:rPr>
            </a:b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	</a:t>
            </a: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	// default values are assigned starting from 0</a:t>
            </a:r>
            <a:br>
              <a:rPr lang="de-DE" sz="2400" dirty="0">
                <a:solidFill>
                  <a:srgbClr val="000000"/>
                </a:solidFill>
                <a:latin typeface="Times New Roman" pitchFamily="18"/>
              </a:rPr>
            </a:b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		// i.e., Hearts = 0, Spades = 1, Clubs = 2, Diamonds = 3;</a:t>
            </a:r>
            <a:br>
              <a:rPr lang="de-DE" sz="2400" dirty="0">
                <a:solidFill>
                  <a:srgbClr val="000000"/>
                </a:solidFill>
                <a:latin typeface="Times New Roman" pitchFamily="18"/>
              </a:rPr>
            </a:br>
            <a:endParaRPr lang="de-DE" sz="2400" dirty="0" smtClean="0">
              <a:solidFill>
                <a:srgbClr val="000000"/>
              </a:solidFill>
              <a:latin typeface="Times New Roman" pitchFamily="18"/>
            </a:endParaRPr>
          </a:p>
          <a:p>
            <a:pPr lvl="0">
              <a:buSzPct val="45000"/>
            </a:pP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	e</a:t>
            </a:r>
            <a:r>
              <a:rPr lang="de-DE" sz="2400" dirty="0" smtClean="0">
                <a:solidFill>
                  <a:srgbClr val="000080"/>
                </a:solidFill>
                <a:latin typeface="Times New Roman" pitchFamily="18"/>
              </a:rPr>
              <a:t>num </a:t>
            </a:r>
            <a:r>
              <a:rPr lang="de-DE" sz="2400" dirty="0">
                <a:solidFill>
                  <a:srgbClr val="000080"/>
                </a:solidFill>
                <a:latin typeface="Times New Roman" pitchFamily="18"/>
              </a:rPr>
              <a:t>emphasis {Bold = 1, Italic = 2, Underline = 4</a:t>
            </a:r>
            <a:r>
              <a:rPr lang="de-DE" sz="2400" dirty="0" smtClean="0">
                <a:solidFill>
                  <a:srgbClr val="000080"/>
                </a:solidFill>
                <a:latin typeface="Times New Roman" pitchFamily="18"/>
              </a:rPr>
              <a:t>};</a:t>
            </a:r>
            <a:br>
              <a:rPr lang="de-DE" sz="2400" dirty="0" smtClean="0">
                <a:solidFill>
                  <a:srgbClr val="000080"/>
                </a:solidFill>
                <a:latin typeface="Times New Roman" pitchFamily="18"/>
              </a:rPr>
            </a:br>
            <a:r>
              <a:rPr lang="de-DE" sz="2400" dirty="0" smtClean="0">
                <a:solidFill>
                  <a:srgbClr val="000080"/>
                </a:solidFill>
                <a:latin typeface="Times New Roman" pitchFamily="18"/>
              </a:rPr>
              <a:t>		</a:t>
            </a:r>
            <a:r>
              <a:rPr lang="de-DE" sz="2400" dirty="0" smtClean="0">
                <a:solidFill>
                  <a:schemeClr val="tx1"/>
                </a:solidFill>
                <a:latin typeface="Times New Roman" pitchFamily="18"/>
              </a:rPr>
              <a:t>// can define integer values of the names</a:t>
            </a:r>
          </a:p>
          <a:p>
            <a:pPr lvl="0">
              <a:buSzPct val="45000"/>
            </a:pPr>
            <a:r>
              <a:rPr lang="de-DE" sz="2400" b="1" u="sng" dirty="0" smtClean="0">
                <a:solidFill>
                  <a:schemeClr val="tx1"/>
                </a:solidFill>
                <a:latin typeface="Times New Roman" pitchFamily="18"/>
              </a:rPr>
              <a:t>Usage:</a:t>
            </a:r>
            <a:r>
              <a:rPr lang="de-DE" sz="2400" dirty="0" smtClean="0">
                <a:solidFill>
                  <a:schemeClr val="tx1"/>
                </a:solidFill>
                <a:latin typeface="Times New Roman" pitchFamily="18"/>
              </a:rPr>
              <a:t/>
            </a:r>
            <a:br>
              <a:rPr lang="de-DE" sz="2400" dirty="0" smtClean="0">
                <a:solidFill>
                  <a:schemeClr val="tx1"/>
                </a:solidFill>
                <a:latin typeface="Times New Roman" pitchFamily="18"/>
              </a:rPr>
            </a:br>
            <a:r>
              <a:rPr lang="de-DE" sz="2400" dirty="0" smtClean="0">
                <a:solidFill>
                  <a:schemeClr val="tx1"/>
                </a:solidFill>
                <a:latin typeface="Times New Roman" pitchFamily="18"/>
              </a:rPr>
              <a:t>	</a:t>
            </a:r>
            <a:r>
              <a:rPr lang="de-DE" sz="2400" dirty="0" smtClean="0">
                <a:solidFill>
                  <a:srgbClr val="000080"/>
                </a:solidFill>
                <a:latin typeface="Times New Roman" pitchFamily="18"/>
              </a:rPr>
              <a:t>enum </a:t>
            </a:r>
            <a:r>
              <a:rPr lang="de-DE" sz="2400" dirty="0" smtClean="0">
                <a:solidFill>
                  <a:srgbClr val="002060"/>
                </a:solidFill>
                <a:latin typeface="Times New Roman" pitchFamily="18"/>
              </a:rPr>
              <a:t>suit card = Spades; 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// variable of type enum suit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 algn="l"/>
            <a:r>
              <a:rPr lang="de-DE"/>
              <a:t>Typedef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</p:spPr>
        <p:txBody>
          <a:bodyPr/>
          <a:lstStyle/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Typedef is used to give a name to a data type.</a:t>
            </a:r>
          </a:p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400" u="sng" dirty="0" smtClean="0">
                <a:solidFill>
                  <a:srgbClr val="000000"/>
                </a:solidFill>
                <a:latin typeface="Times New Roman" pitchFamily="18"/>
              </a:rPr>
              <a:t>Examples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:</a:t>
            </a:r>
          </a:p>
          <a:p>
            <a:pPr lvl="0">
              <a:buSzPct val="45000"/>
            </a:pP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	</a:t>
            </a:r>
            <a:r>
              <a:rPr lang="de-DE" sz="2400" dirty="0" smtClean="0">
                <a:solidFill>
                  <a:srgbClr val="003300"/>
                </a:solidFill>
                <a:latin typeface="Times New Roman" pitchFamily="18"/>
              </a:rPr>
              <a:t>typedef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 </a:t>
            </a:r>
            <a:r>
              <a:rPr lang="de-DE" sz="2400" dirty="0">
                <a:solidFill>
                  <a:srgbClr val="000080"/>
                </a:solidFill>
                <a:latin typeface="Times New Roman" pitchFamily="18"/>
              </a:rPr>
              <a:t>int</a:t>
            </a: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 </a:t>
            </a:r>
            <a:r>
              <a:rPr lang="de-DE" sz="2400" dirty="0" smtClean="0">
                <a:solidFill>
                  <a:srgbClr val="FF3333"/>
                </a:solidFill>
                <a:latin typeface="Times New Roman" pitchFamily="18"/>
              </a:rPr>
              <a:t>whole_number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;</a:t>
            </a:r>
          </a:p>
          <a:p>
            <a:pPr lvl="0">
              <a:buSzPct val="45000"/>
            </a:pPr>
            <a:r>
              <a:rPr lang="de-DE" sz="2400" dirty="0" smtClean="0">
                <a:solidFill>
                  <a:srgbClr val="000080"/>
                </a:solidFill>
                <a:latin typeface="Times New Roman" pitchFamily="18"/>
              </a:rPr>
              <a:t>	enum </a:t>
            </a:r>
            <a:r>
              <a:rPr lang="de-DE" sz="2400" dirty="0">
                <a:solidFill>
                  <a:srgbClr val="000080"/>
                </a:solidFill>
                <a:latin typeface="Times New Roman" pitchFamily="18"/>
              </a:rPr>
              <a:t>months {January, February,...};</a:t>
            </a: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/>
            </a:r>
            <a:br>
              <a:rPr lang="de-DE" sz="2400" dirty="0">
                <a:solidFill>
                  <a:srgbClr val="000000"/>
                </a:solidFill>
                <a:latin typeface="Times New Roman" pitchFamily="18"/>
              </a:rPr>
            </a:b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	</a:t>
            </a:r>
            <a:r>
              <a:rPr lang="de-DE" sz="2400" dirty="0">
                <a:solidFill>
                  <a:srgbClr val="003300"/>
                </a:solidFill>
                <a:latin typeface="Times New Roman" pitchFamily="18"/>
              </a:rPr>
              <a:t>typedef</a:t>
            </a: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 </a:t>
            </a:r>
            <a:r>
              <a:rPr lang="de-DE" sz="2400" dirty="0">
                <a:solidFill>
                  <a:srgbClr val="000080"/>
                </a:solidFill>
                <a:latin typeface="Times New Roman" pitchFamily="18"/>
              </a:rPr>
              <a:t>enum months</a:t>
            </a: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 </a:t>
            </a:r>
            <a:r>
              <a:rPr lang="de-DE" sz="2400" dirty="0">
                <a:solidFill>
                  <a:srgbClr val="FF3333"/>
                </a:solidFill>
                <a:latin typeface="Times New Roman" pitchFamily="18"/>
              </a:rPr>
              <a:t>month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;</a:t>
            </a: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	</a:t>
            </a:r>
            <a:endParaRPr lang="de-DE" sz="2400" dirty="0" smtClean="0">
              <a:solidFill>
                <a:srgbClr val="000000"/>
              </a:solidFill>
              <a:latin typeface="Times New Roman" pitchFamily="18"/>
            </a:endParaRPr>
          </a:p>
          <a:p>
            <a:pPr lvl="0">
              <a:buSzPct val="45000"/>
            </a:pP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	</a:t>
            </a:r>
            <a:r>
              <a:rPr lang="de-DE" sz="2400" dirty="0" smtClean="0">
                <a:solidFill>
                  <a:srgbClr val="003300"/>
                </a:solidFill>
                <a:latin typeface="Times New Roman" pitchFamily="18"/>
              </a:rPr>
              <a:t>typedef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 </a:t>
            </a:r>
            <a:r>
              <a:rPr lang="de-DE" sz="2400" dirty="0" smtClean="0">
                <a:solidFill>
                  <a:srgbClr val="000080"/>
                </a:solidFill>
                <a:latin typeface="Times New Roman" pitchFamily="18"/>
              </a:rPr>
              <a:t>enum boolean_values {false, true} </a:t>
            </a:r>
            <a:r>
              <a:rPr lang="de-DE" sz="2400" dirty="0" smtClean="0">
                <a:solidFill>
                  <a:srgbClr val="FF0000"/>
                </a:solidFill>
                <a:latin typeface="Times New Roman" pitchFamily="18"/>
              </a:rPr>
              <a:t>bool</a:t>
            </a:r>
            <a:r>
              <a:rPr lang="de-DE" sz="2400" dirty="0" smtClean="0">
                <a:solidFill>
                  <a:srgbClr val="000080"/>
                </a:solidFill>
                <a:latin typeface="Times New Roman" pitchFamily="18"/>
              </a:rPr>
              <a:t>; </a:t>
            </a:r>
            <a:r>
              <a:rPr lang="de-DE" sz="2400" dirty="0" smtClean="0">
                <a:solidFill>
                  <a:schemeClr val="tx1"/>
                </a:solidFill>
                <a:latin typeface="Times New Roman" pitchFamily="18"/>
              </a:rPr>
              <a:t>// all in one line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/>
            </a:r>
            <a:b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</a:br>
            <a:endParaRPr lang="de-DE" sz="2400" dirty="0" smtClean="0">
              <a:solidFill>
                <a:srgbClr val="000000"/>
              </a:solidFill>
              <a:latin typeface="Times New Roman" pitchFamily="18"/>
            </a:endParaRPr>
          </a:p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400" u="sng" dirty="0" smtClean="0">
                <a:solidFill>
                  <a:srgbClr val="000000"/>
                </a:solidFill>
                <a:latin typeface="Times New Roman" pitchFamily="18"/>
              </a:rPr>
              <a:t>Usage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:</a:t>
            </a:r>
            <a:b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</a:br>
            <a:r>
              <a:rPr lang="de-DE" sz="2400" dirty="0" smtClean="0">
                <a:solidFill>
                  <a:srgbClr val="002060"/>
                </a:solidFill>
                <a:latin typeface="Times New Roman" pitchFamily="18"/>
              </a:rPr>
              <a:t>	</a:t>
            </a:r>
            <a:r>
              <a:rPr lang="de-DE" sz="2400" dirty="0" smtClean="0">
                <a:solidFill>
                  <a:srgbClr val="FF0000"/>
                </a:solidFill>
                <a:latin typeface="Times New Roman" pitchFamily="18"/>
              </a:rPr>
              <a:t>whole_number</a:t>
            </a:r>
            <a:r>
              <a:rPr lang="de-DE" sz="2400" dirty="0" smtClean="0">
                <a:solidFill>
                  <a:srgbClr val="002060"/>
                </a:solidFill>
                <a:latin typeface="Times New Roman" pitchFamily="18"/>
              </a:rPr>
              <a:t> amount = 23;</a:t>
            </a:r>
            <a:br>
              <a:rPr lang="de-DE" sz="2400" dirty="0" smtClean="0">
                <a:solidFill>
                  <a:srgbClr val="002060"/>
                </a:solidFill>
                <a:latin typeface="Times New Roman" pitchFamily="18"/>
              </a:rPr>
            </a:br>
            <a:r>
              <a:rPr lang="de-DE" sz="2400" dirty="0" smtClean="0">
                <a:solidFill>
                  <a:srgbClr val="002060"/>
                </a:solidFill>
                <a:latin typeface="Times New Roman" pitchFamily="18"/>
              </a:rPr>
              <a:t>	</a:t>
            </a:r>
            <a:r>
              <a:rPr lang="de-DE" sz="2400" dirty="0" smtClean="0">
                <a:solidFill>
                  <a:srgbClr val="FF0000"/>
                </a:solidFill>
                <a:latin typeface="Times New Roman" pitchFamily="18"/>
              </a:rPr>
              <a:t>bool</a:t>
            </a:r>
            <a:r>
              <a:rPr lang="de-DE" sz="2400" dirty="0" smtClean="0">
                <a:solidFill>
                  <a:srgbClr val="002060"/>
                </a:solidFill>
                <a:latin typeface="Times New Roman" pitchFamily="18"/>
              </a:rPr>
              <a:t> flag = true;</a:t>
            </a:r>
            <a:br>
              <a:rPr lang="de-DE" sz="2400" dirty="0" smtClean="0">
                <a:solidFill>
                  <a:srgbClr val="002060"/>
                </a:solidFill>
                <a:latin typeface="Times New Roman" pitchFamily="18"/>
              </a:rPr>
            </a:br>
            <a:r>
              <a:rPr lang="de-DE" sz="2400" dirty="0" smtClean="0">
                <a:solidFill>
                  <a:srgbClr val="002060"/>
                </a:solidFill>
                <a:latin typeface="Times New Roman" pitchFamily="18"/>
              </a:rPr>
              <a:t>	</a:t>
            </a:r>
            <a:r>
              <a:rPr lang="de-DE" sz="2400" dirty="0" smtClean="0">
                <a:solidFill>
                  <a:srgbClr val="FF0000"/>
                </a:solidFill>
                <a:latin typeface="Times New Roman" pitchFamily="18"/>
              </a:rPr>
              <a:t>month</a:t>
            </a:r>
            <a:r>
              <a:rPr lang="de-DE" sz="2400" dirty="0" smtClean="0">
                <a:solidFill>
                  <a:srgbClr val="002060"/>
                </a:solidFill>
                <a:latin typeface="Times New Roman" pitchFamily="18"/>
              </a:rPr>
              <a:t> my_month = January;</a:t>
            </a:r>
            <a:r>
              <a:rPr lang="de-DE" sz="1600" dirty="0">
                <a:solidFill>
                  <a:srgbClr val="000000"/>
                </a:solidFill>
                <a:latin typeface="Times New Roman" pitchFamily="18"/>
              </a:rPr>
              <a:t/>
            </a:r>
            <a:br>
              <a:rPr lang="de-DE" sz="1600" dirty="0">
                <a:solidFill>
                  <a:srgbClr val="000000"/>
                </a:solidFill>
                <a:latin typeface="Times New Roman" pitchFamily="18"/>
              </a:rPr>
            </a:br>
            <a:endParaRPr lang="de-DE" sz="1600" dirty="0">
              <a:solidFill>
                <a:srgbClr val="000000"/>
              </a:solidFill>
              <a:latin typeface="Times New Roman" pitchFamily="1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 algn="l"/>
            <a:r>
              <a:rPr lang="de-DE"/>
              <a:t>Typedef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</p:spPr>
        <p:txBody>
          <a:bodyPr/>
          <a:lstStyle/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Typically </a:t>
            </a: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we define 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new types </a:t>
            </a: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outside of all functions.</a:t>
            </a:r>
          </a:p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This allows the types to be used everywhere in the program</a:t>
            </a:r>
          </a:p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More examples in types.c</a:t>
            </a:r>
          </a:p>
        </p:txBody>
      </p:sp>
    </p:spTree>
    <p:extLst>
      <p:ext uri="{BB962C8B-B14F-4D97-AF65-F5344CB8AC3E}">
        <p14:creationId xmlns:p14="http://schemas.microsoft.com/office/powerpoint/2010/main" val="802170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280"/>
          </a:xfrm>
        </p:spPr>
        <p:txBody>
          <a:bodyPr/>
          <a:lstStyle/>
          <a:p>
            <a:pPr lvl="0" algn="l"/>
            <a:r>
              <a:rPr lang="de-DE" dirty="0" smtClean="0"/>
              <a:t>Reminders</a:t>
            </a:r>
            <a:endParaRPr lang="de-DE" dirty="0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</p:spPr>
        <p:txBody>
          <a:bodyPr/>
          <a:lstStyle/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400" smtClean="0">
                <a:latin typeface="Arial" pitchFamily="34"/>
              </a:rPr>
              <a:t>Piazza – sign up, ask questions.</a:t>
            </a:r>
            <a:endParaRPr lang="de-DE" sz="2400" dirty="0" smtClean="0">
              <a:latin typeface="Arial" pitchFamily="34"/>
            </a:endParaRPr>
          </a:p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400" dirty="0" smtClean="0">
                <a:latin typeface="Arial" pitchFamily="34"/>
              </a:rPr>
              <a:t>TAs – check office hours on the webpage</a:t>
            </a:r>
            <a:endParaRPr lang="de-DE" sz="2400" dirty="0">
              <a:latin typeface="Arial" pitchFamily="34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 algn="l"/>
            <a:r>
              <a:rPr lang="de-DE"/>
              <a:t>Structs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</p:spPr>
        <p:txBody>
          <a:bodyPr/>
          <a:lstStyle/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So far we have considered only simple types of 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variables</a:t>
            </a:r>
            <a:b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</a:b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(int</a:t>
            </a: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, float, char, 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pointers).</a:t>
            </a:r>
          </a:p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What </a:t>
            </a: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if we want a more complicated data 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type?</a:t>
            </a:r>
            <a:endParaRPr lang="de-DE" sz="2400" dirty="0">
              <a:solidFill>
                <a:srgbClr val="000000"/>
              </a:solidFill>
              <a:latin typeface="Times New Roman" pitchFamily="18"/>
            </a:endParaRPr>
          </a:p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400" u="sng" dirty="0">
                <a:solidFill>
                  <a:srgbClr val="000000"/>
                </a:solidFill>
                <a:latin typeface="Times New Roman" pitchFamily="18"/>
              </a:rPr>
              <a:t>Example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:</a:t>
            </a:r>
            <a:b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</a:b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	A student has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:</a:t>
            </a:r>
            <a:b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</a:b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		First 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name</a:t>
            </a:r>
            <a:b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</a:b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		Last name</a:t>
            </a:r>
            <a:br>
              <a:rPr lang="de-DE" sz="2400" dirty="0">
                <a:solidFill>
                  <a:srgbClr val="000000"/>
                </a:solidFill>
                <a:latin typeface="Times New Roman" pitchFamily="18"/>
              </a:rPr>
            </a:b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		ID</a:t>
            </a:r>
            <a:br>
              <a:rPr lang="de-DE" sz="2400" dirty="0">
                <a:solidFill>
                  <a:srgbClr val="000000"/>
                </a:solidFill>
                <a:latin typeface="Times New Roman" pitchFamily="18"/>
              </a:rPr>
            </a:b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		List of grades in 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homeworks</a:t>
            </a:r>
          </a:p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We want an array of students.</a:t>
            </a:r>
            <a:endParaRPr lang="de-DE" sz="2400" dirty="0">
              <a:solidFill>
                <a:srgbClr val="000000"/>
              </a:solidFill>
              <a:latin typeface="Times New Roman" pitchFamily="18"/>
            </a:endParaRPr>
          </a:p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We can have array of first names, array of last names, array of IDs...</a:t>
            </a:r>
          </a:p>
        </p:txBody>
      </p:sp>
      <p:cxnSp>
        <p:nvCxnSpPr>
          <p:cNvPr id="4" name="Straight Arrow Connector 3"/>
          <p:cNvCxnSpPr/>
          <p:nvPr/>
        </p:nvCxnSpPr>
        <p:spPr>
          <a:xfrm flipH="1">
            <a:off x="5832909" y="4091541"/>
            <a:ext cx="2047680" cy="23188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5621155" y="3585348"/>
            <a:ext cx="3645474" cy="77082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Hard to keep track of all the information in different arrays.</a:t>
            </a:r>
            <a:endParaRPr lang="en-US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 algn="l"/>
            <a:r>
              <a:rPr lang="de-DE"/>
              <a:t>Structs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</p:spPr>
        <p:txBody>
          <a:bodyPr/>
          <a:lstStyle/>
          <a:p>
            <a:pPr lvl="0"/>
            <a:r>
              <a:rPr lang="de-DE" sz="2400" dirty="0">
                <a:solidFill>
                  <a:srgbClr val="002060"/>
                </a:solidFill>
                <a:latin typeface="Times New Roman" pitchFamily="18"/>
              </a:rPr>
              <a:t>struct student_info {</a:t>
            </a:r>
            <a:br>
              <a:rPr lang="de-DE" sz="2400" dirty="0">
                <a:solidFill>
                  <a:srgbClr val="002060"/>
                </a:solidFill>
                <a:latin typeface="Times New Roman" pitchFamily="18"/>
              </a:rPr>
            </a:br>
            <a:r>
              <a:rPr lang="de-DE" sz="2400" dirty="0">
                <a:solidFill>
                  <a:srgbClr val="002060"/>
                </a:solidFill>
                <a:latin typeface="Times New Roman" pitchFamily="18"/>
              </a:rPr>
              <a:t>	char* first_name;</a:t>
            </a:r>
            <a:br>
              <a:rPr lang="de-DE" sz="2400" dirty="0">
                <a:solidFill>
                  <a:srgbClr val="002060"/>
                </a:solidFill>
                <a:latin typeface="Times New Roman" pitchFamily="18"/>
              </a:rPr>
            </a:br>
            <a:r>
              <a:rPr lang="de-DE" sz="2400" dirty="0">
                <a:solidFill>
                  <a:srgbClr val="002060"/>
                </a:solidFill>
                <a:latin typeface="Times New Roman" pitchFamily="18"/>
              </a:rPr>
              <a:t>	char* last_name;</a:t>
            </a:r>
            <a:br>
              <a:rPr lang="de-DE" sz="2400" dirty="0">
                <a:solidFill>
                  <a:srgbClr val="002060"/>
                </a:solidFill>
                <a:latin typeface="Times New Roman" pitchFamily="18"/>
              </a:rPr>
            </a:br>
            <a:r>
              <a:rPr lang="de-DE" sz="2400" dirty="0">
                <a:solidFill>
                  <a:srgbClr val="002060"/>
                </a:solidFill>
                <a:latin typeface="Times New Roman" pitchFamily="18"/>
              </a:rPr>
              <a:t>	int ID;</a:t>
            </a:r>
            <a:br>
              <a:rPr lang="de-DE" sz="2400" dirty="0">
                <a:solidFill>
                  <a:srgbClr val="002060"/>
                </a:solidFill>
                <a:latin typeface="Times New Roman" pitchFamily="18"/>
              </a:rPr>
            </a:br>
            <a:r>
              <a:rPr lang="de-DE" sz="2400" dirty="0">
                <a:solidFill>
                  <a:srgbClr val="002060"/>
                </a:solidFill>
                <a:latin typeface="Times New Roman" pitchFamily="18"/>
              </a:rPr>
              <a:t>	int grades[5];</a:t>
            </a:r>
            <a:br>
              <a:rPr lang="de-DE" sz="2400" dirty="0">
                <a:solidFill>
                  <a:srgbClr val="002060"/>
                </a:solidFill>
                <a:latin typeface="Times New Roman" pitchFamily="18"/>
              </a:rPr>
            </a:br>
            <a:r>
              <a:rPr lang="de-DE" sz="2400" dirty="0" smtClean="0">
                <a:solidFill>
                  <a:srgbClr val="002060"/>
                </a:solidFill>
                <a:latin typeface="Times New Roman" pitchFamily="18"/>
              </a:rPr>
              <a:t>};</a:t>
            </a:r>
          </a:p>
          <a:p>
            <a:pPr lvl="0"/>
            <a:r>
              <a:rPr lang="de-DE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/>
              </a:rPr>
              <a:t>typedef</a:t>
            </a:r>
            <a:r>
              <a:rPr lang="de-DE" sz="2400" dirty="0" smtClean="0">
                <a:solidFill>
                  <a:srgbClr val="002060"/>
                </a:solidFill>
                <a:latin typeface="Times New Roman" pitchFamily="18"/>
              </a:rPr>
              <a:t> </a:t>
            </a:r>
            <a:r>
              <a:rPr lang="de-DE" sz="2400" dirty="0">
                <a:solidFill>
                  <a:srgbClr val="002060"/>
                </a:solidFill>
                <a:latin typeface="Times New Roman" pitchFamily="18"/>
              </a:rPr>
              <a:t>struct student_info </a:t>
            </a:r>
            <a:r>
              <a:rPr lang="de-DE" sz="2400" dirty="0">
                <a:solidFill>
                  <a:srgbClr val="FF0000"/>
                </a:solidFill>
                <a:latin typeface="Times New Roman" pitchFamily="18"/>
              </a:rPr>
              <a:t>student</a:t>
            </a:r>
            <a:r>
              <a:rPr lang="de-DE" sz="2400" dirty="0" smtClean="0">
                <a:solidFill>
                  <a:srgbClr val="002060"/>
                </a:solidFill>
                <a:latin typeface="Times New Roman" pitchFamily="18"/>
              </a:rPr>
              <a:t>;</a:t>
            </a:r>
          </a:p>
          <a:p>
            <a:pPr lvl="0"/>
            <a:r>
              <a:rPr lang="de-DE" sz="2400" dirty="0" smtClean="0">
                <a:solidFill>
                  <a:srgbClr val="FF0000"/>
                </a:solidFill>
                <a:latin typeface="Times New Roman" pitchFamily="18"/>
              </a:rPr>
              <a:t>student</a:t>
            </a:r>
            <a:r>
              <a:rPr lang="de-DE" sz="2400" dirty="0" smtClean="0">
                <a:solidFill>
                  <a:srgbClr val="002060"/>
                </a:solidFill>
                <a:latin typeface="Times New Roman" pitchFamily="18"/>
              </a:rPr>
              <a:t> </a:t>
            </a:r>
            <a:r>
              <a:rPr lang="de-DE" sz="2400" dirty="0">
                <a:solidFill>
                  <a:srgbClr val="002060"/>
                </a:solidFill>
                <a:latin typeface="Times New Roman" pitchFamily="18"/>
              </a:rPr>
              <a:t>list_of_students[180</a:t>
            </a:r>
            <a:r>
              <a:rPr lang="de-DE" sz="2400" dirty="0" smtClean="0">
                <a:solidFill>
                  <a:srgbClr val="002060"/>
                </a:solidFill>
                <a:latin typeface="Times New Roman" pitchFamily="18"/>
              </a:rPr>
              <a:t>];</a:t>
            </a:r>
          </a:p>
          <a:p>
            <a:pPr lvl="0"/>
            <a:r>
              <a:rPr lang="de-DE" sz="2400" dirty="0" smtClean="0">
                <a:solidFill>
                  <a:srgbClr val="002060"/>
                </a:solidFill>
                <a:latin typeface="Times New Roman" pitchFamily="18"/>
              </a:rPr>
              <a:t>list_of_students[10].first_name = "Jack"; </a:t>
            </a:r>
            <a:br>
              <a:rPr lang="de-DE" sz="2400" dirty="0" smtClean="0">
                <a:solidFill>
                  <a:srgbClr val="002060"/>
                </a:solidFill>
                <a:latin typeface="Times New Roman" pitchFamily="18"/>
              </a:rPr>
            </a:br>
            <a:r>
              <a:rPr lang="de-DE" sz="2400" dirty="0" smtClean="0">
                <a:solidFill>
                  <a:srgbClr val="002060"/>
                </a:solidFill>
                <a:latin typeface="Times New Roman" pitchFamily="18"/>
              </a:rPr>
              <a:t>...</a:t>
            </a:r>
            <a:endParaRPr lang="de-DE" sz="2400" dirty="0">
              <a:solidFill>
                <a:srgbClr val="002060"/>
              </a:solidFill>
              <a:latin typeface="Times New Roman" pitchFamily="1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 algn="l"/>
            <a:r>
              <a:rPr lang="de-DE"/>
              <a:t>Structs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</p:spPr>
        <p:txBody>
          <a:bodyPr/>
          <a:lstStyle/>
          <a:p>
            <a:pPr lvl="0"/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Can also define</a:t>
            </a:r>
            <a:br>
              <a:rPr lang="de-DE" sz="2400" dirty="0">
                <a:solidFill>
                  <a:srgbClr val="000000"/>
                </a:solidFill>
                <a:latin typeface="Times New Roman" pitchFamily="18"/>
              </a:rPr>
            </a:br>
            <a:r>
              <a:rPr lang="de-DE" sz="2400" dirty="0">
                <a:solidFill>
                  <a:srgbClr val="000080"/>
                </a:solidFill>
                <a:latin typeface="Times New Roman" pitchFamily="18"/>
              </a:rPr>
              <a:t>	typedef struct student_info {</a:t>
            </a:r>
            <a:br>
              <a:rPr lang="de-DE" sz="2400" dirty="0">
                <a:solidFill>
                  <a:srgbClr val="000080"/>
                </a:solidFill>
                <a:latin typeface="Times New Roman" pitchFamily="18"/>
              </a:rPr>
            </a:br>
            <a:r>
              <a:rPr lang="de-DE" sz="2400" dirty="0">
                <a:solidFill>
                  <a:srgbClr val="000080"/>
                </a:solidFill>
                <a:latin typeface="Times New Roman" pitchFamily="18"/>
              </a:rPr>
              <a:t>		char* first_name;</a:t>
            </a:r>
            <a:br>
              <a:rPr lang="de-DE" sz="2400" dirty="0">
                <a:solidFill>
                  <a:srgbClr val="000080"/>
                </a:solidFill>
                <a:latin typeface="Times New Roman" pitchFamily="18"/>
              </a:rPr>
            </a:br>
            <a:r>
              <a:rPr lang="de-DE" sz="2400" dirty="0">
                <a:solidFill>
                  <a:srgbClr val="000080"/>
                </a:solidFill>
                <a:latin typeface="Times New Roman" pitchFamily="18"/>
              </a:rPr>
              <a:t>		char* last_name;</a:t>
            </a:r>
            <a:br>
              <a:rPr lang="de-DE" sz="2400" dirty="0">
                <a:solidFill>
                  <a:srgbClr val="000080"/>
                </a:solidFill>
                <a:latin typeface="Times New Roman" pitchFamily="18"/>
              </a:rPr>
            </a:br>
            <a:r>
              <a:rPr lang="de-DE" sz="2400" dirty="0">
                <a:solidFill>
                  <a:srgbClr val="000080"/>
                </a:solidFill>
                <a:latin typeface="Times New Roman" pitchFamily="18"/>
              </a:rPr>
              <a:t>		int ID;</a:t>
            </a:r>
            <a:br>
              <a:rPr lang="de-DE" sz="2400" dirty="0">
                <a:solidFill>
                  <a:srgbClr val="000080"/>
                </a:solidFill>
                <a:latin typeface="Times New Roman" pitchFamily="18"/>
              </a:rPr>
            </a:br>
            <a:r>
              <a:rPr lang="de-DE" sz="2400" dirty="0">
                <a:solidFill>
                  <a:srgbClr val="000080"/>
                </a:solidFill>
                <a:latin typeface="Times New Roman" pitchFamily="18"/>
              </a:rPr>
              <a:t>	} </a:t>
            </a:r>
            <a:r>
              <a:rPr lang="de-DE" sz="2400" dirty="0">
                <a:solidFill>
                  <a:srgbClr val="FF0000"/>
                </a:solidFill>
                <a:latin typeface="Times New Roman" pitchFamily="18"/>
              </a:rPr>
              <a:t>student</a:t>
            </a:r>
            <a:r>
              <a:rPr lang="de-DE" sz="2400" dirty="0">
                <a:solidFill>
                  <a:srgbClr val="000080"/>
                </a:solidFill>
                <a:latin typeface="Times New Roman" pitchFamily="18"/>
              </a:rPr>
              <a:t>;</a:t>
            </a: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/>
            </a:r>
            <a:br>
              <a:rPr lang="de-DE" sz="2400" dirty="0">
                <a:solidFill>
                  <a:srgbClr val="000000"/>
                </a:solidFill>
                <a:latin typeface="Times New Roman" pitchFamily="18"/>
              </a:rPr>
            </a:b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/>
            </a:r>
            <a:br>
              <a:rPr lang="de-DE" sz="2400" dirty="0">
                <a:solidFill>
                  <a:srgbClr val="000000"/>
                </a:solidFill>
                <a:latin typeface="Times New Roman" pitchFamily="18"/>
              </a:rPr>
            </a:br>
            <a:endParaRPr lang="de-DE" sz="2400" dirty="0">
              <a:solidFill>
                <a:srgbClr val="000080"/>
              </a:solidFill>
              <a:latin typeface="Times New Roman" pitchFamily="1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 algn="l"/>
            <a:r>
              <a:rPr lang="de-DE"/>
              <a:t>Structs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</p:spPr>
        <p:txBody>
          <a:bodyPr/>
          <a:lstStyle/>
          <a:p>
            <a:pPr lvl="0"/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Using pointers with structs: </a:t>
            </a:r>
          </a:p>
          <a:p>
            <a:pPr lvl="0"/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/>
            </a:r>
            <a:br>
              <a:rPr lang="de-DE" sz="2400" dirty="0">
                <a:solidFill>
                  <a:srgbClr val="000000"/>
                </a:solidFill>
                <a:latin typeface="Times New Roman" pitchFamily="18"/>
              </a:rPr>
            </a:br>
            <a:r>
              <a:rPr lang="de-DE" sz="2400" dirty="0">
                <a:solidFill>
                  <a:srgbClr val="000080"/>
                </a:solidFill>
                <a:latin typeface="Times New Roman" pitchFamily="18"/>
              </a:rPr>
              <a:t>	</a:t>
            </a:r>
            <a:r>
              <a:rPr lang="de-DE" sz="2400" dirty="0">
                <a:solidFill>
                  <a:srgbClr val="FF0000"/>
                </a:solidFill>
                <a:latin typeface="Times New Roman" pitchFamily="18"/>
              </a:rPr>
              <a:t>student</a:t>
            </a:r>
            <a:r>
              <a:rPr lang="de-DE" sz="2400" dirty="0">
                <a:solidFill>
                  <a:srgbClr val="000080"/>
                </a:solidFill>
                <a:latin typeface="Times New Roman" pitchFamily="18"/>
              </a:rPr>
              <a:t> clark;</a:t>
            </a:r>
            <a:br>
              <a:rPr lang="de-DE" sz="2400" dirty="0">
                <a:solidFill>
                  <a:srgbClr val="000080"/>
                </a:solidFill>
                <a:latin typeface="Times New Roman" pitchFamily="18"/>
              </a:rPr>
            </a:br>
            <a:r>
              <a:rPr lang="de-DE" sz="2400" dirty="0">
                <a:solidFill>
                  <a:srgbClr val="000080"/>
                </a:solidFill>
                <a:latin typeface="Times New Roman" pitchFamily="18"/>
              </a:rPr>
              <a:t>	clark.first_name = "Clark";</a:t>
            </a:r>
            <a:br>
              <a:rPr lang="de-DE" sz="2400" dirty="0">
                <a:solidFill>
                  <a:srgbClr val="000080"/>
                </a:solidFill>
                <a:latin typeface="Times New Roman" pitchFamily="18"/>
              </a:rPr>
            </a:br>
            <a:r>
              <a:rPr lang="de-DE" sz="2400" dirty="0">
                <a:solidFill>
                  <a:srgbClr val="000080"/>
                </a:solidFill>
                <a:latin typeface="Times New Roman" pitchFamily="18"/>
              </a:rPr>
              <a:t>	</a:t>
            </a:r>
            <a:endParaRPr lang="de-DE" sz="2400" dirty="0" smtClean="0">
              <a:solidFill>
                <a:srgbClr val="000080"/>
              </a:solidFill>
              <a:latin typeface="Times New Roman" pitchFamily="18"/>
            </a:endParaRPr>
          </a:p>
          <a:p>
            <a:pPr lvl="0"/>
            <a:r>
              <a:rPr lang="de-DE" sz="2400" dirty="0">
                <a:solidFill>
                  <a:srgbClr val="000080"/>
                </a:solidFill>
                <a:latin typeface="Times New Roman" pitchFamily="18"/>
              </a:rPr>
              <a:t/>
            </a:r>
            <a:br>
              <a:rPr lang="de-DE" sz="2400" dirty="0">
                <a:solidFill>
                  <a:srgbClr val="000080"/>
                </a:solidFill>
                <a:latin typeface="Times New Roman" pitchFamily="18"/>
              </a:rPr>
            </a:br>
            <a:r>
              <a:rPr lang="de-DE" sz="2400" dirty="0">
                <a:solidFill>
                  <a:srgbClr val="000080"/>
                </a:solidFill>
                <a:latin typeface="Times New Roman" pitchFamily="18"/>
              </a:rPr>
              <a:t>	</a:t>
            </a:r>
            <a:r>
              <a:rPr lang="de-DE" sz="2400" dirty="0">
                <a:solidFill>
                  <a:srgbClr val="FF0000"/>
                </a:solidFill>
                <a:latin typeface="Times New Roman" pitchFamily="18"/>
              </a:rPr>
              <a:t>student* </a:t>
            </a:r>
            <a:r>
              <a:rPr lang="de-DE" sz="2400" dirty="0">
                <a:solidFill>
                  <a:srgbClr val="000080"/>
                </a:solidFill>
                <a:latin typeface="Times New Roman" pitchFamily="18"/>
              </a:rPr>
              <a:t>student_ptr = &amp;clark;</a:t>
            </a:r>
            <a:br>
              <a:rPr lang="de-DE" sz="2400" dirty="0">
                <a:solidFill>
                  <a:srgbClr val="000080"/>
                </a:solidFill>
                <a:latin typeface="Times New Roman" pitchFamily="18"/>
              </a:rPr>
            </a:br>
            <a:r>
              <a:rPr lang="de-DE" sz="2400" dirty="0">
                <a:solidFill>
                  <a:srgbClr val="000080"/>
                </a:solidFill>
                <a:latin typeface="Times New Roman" pitchFamily="18"/>
              </a:rPr>
              <a:t>	(*student_ptr).last_name = "Kent";</a:t>
            </a:r>
            <a:br>
              <a:rPr lang="de-DE" sz="2400" dirty="0">
                <a:solidFill>
                  <a:srgbClr val="000080"/>
                </a:solidFill>
                <a:latin typeface="Times New Roman" pitchFamily="18"/>
              </a:rPr>
            </a:br>
            <a:r>
              <a:rPr lang="de-DE" sz="2400" dirty="0">
                <a:solidFill>
                  <a:srgbClr val="000080"/>
                </a:solidFill>
                <a:latin typeface="Times New Roman" pitchFamily="18"/>
              </a:rPr>
              <a:t>	student_ptr-&gt;id = 123;</a:t>
            </a:r>
          </a:p>
        </p:txBody>
      </p:sp>
    </p:spTree>
    <p:extLst>
      <p:ext uri="{BB962C8B-B14F-4D97-AF65-F5344CB8AC3E}">
        <p14:creationId xmlns:p14="http://schemas.microsoft.com/office/powerpoint/2010/main" val="296500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 algn="l"/>
            <a:r>
              <a:rPr lang="de-DE" dirty="0" smtClean="0"/>
              <a:t>Enums/Structs/Typedefs</a:t>
            </a:r>
            <a:endParaRPr lang="de-DE" dirty="0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</p:spPr>
        <p:txBody>
          <a:bodyPr/>
          <a:lstStyle/>
          <a:p>
            <a:pPr lvl="0" algn="ctr"/>
            <a:endParaRPr lang="de-DE" sz="6800" dirty="0" smtClean="0">
              <a:solidFill>
                <a:srgbClr val="000080"/>
              </a:solidFill>
              <a:latin typeface="Times New Roman" pitchFamily="18"/>
            </a:endParaRPr>
          </a:p>
          <a:p>
            <a:pPr lvl="0" algn="ctr"/>
            <a:r>
              <a:rPr lang="de-DE" sz="6800" dirty="0" smtClean="0">
                <a:solidFill>
                  <a:srgbClr val="000080"/>
                </a:solidFill>
                <a:latin typeface="Times New Roman" pitchFamily="18"/>
              </a:rPr>
              <a:t>Questions so far?</a:t>
            </a:r>
            <a:endParaRPr lang="de-DE" sz="6800" dirty="0">
              <a:solidFill>
                <a:srgbClr val="000080"/>
              </a:solidFill>
              <a:latin typeface="Times New Roman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2634088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 algn="l"/>
            <a:r>
              <a:rPr lang="de-DE" dirty="0" smtClean="0"/>
              <a:t>Return values and conditions</a:t>
            </a:r>
            <a:endParaRPr lang="de-DE" dirty="0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6012719"/>
          </a:xfrm>
        </p:spPr>
        <p:txBody>
          <a:bodyPr/>
          <a:lstStyle/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All command in C return a value. (Exception: void functions)</a:t>
            </a:r>
          </a:p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Examples:</a:t>
            </a:r>
            <a:b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</a:b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	</a:t>
            </a:r>
            <a:r>
              <a:rPr lang="de-DE" sz="2400" dirty="0" smtClean="0">
                <a:solidFill>
                  <a:srgbClr val="002060"/>
                </a:solidFill>
                <a:latin typeface="Times New Roman" pitchFamily="18"/>
              </a:rPr>
              <a:t>printf("%d\n" , 3 &lt; 5); // prints 1</a:t>
            </a:r>
            <a:br>
              <a:rPr lang="de-DE" sz="2400" dirty="0" smtClean="0">
                <a:solidFill>
                  <a:srgbClr val="002060"/>
                </a:solidFill>
                <a:latin typeface="Times New Roman" pitchFamily="18"/>
              </a:rPr>
            </a:br>
            <a:r>
              <a:rPr lang="de-DE" sz="2400" dirty="0" smtClean="0">
                <a:solidFill>
                  <a:srgbClr val="002060"/>
                </a:solidFill>
                <a:latin typeface="Times New Roman" pitchFamily="18"/>
              </a:rPr>
              <a:t>	printf("%d\n" , 3 == 5); // prints 0</a:t>
            </a:r>
          </a:p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400" b="1" u="sng" dirty="0" smtClean="0">
                <a:solidFill>
                  <a:srgbClr val="000000"/>
                </a:solidFill>
                <a:latin typeface="Times New Roman" pitchFamily="18"/>
              </a:rPr>
              <a:t>if statements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:</a:t>
            </a:r>
            <a:b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</a:b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	</a:t>
            </a:r>
            <a:r>
              <a:rPr lang="de-DE" sz="2400" dirty="0" smtClean="0">
                <a:solidFill>
                  <a:srgbClr val="002060"/>
                </a:solidFill>
                <a:latin typeface="Times New Roman" pitchFamily="18"/>
              </a:rPr>
              <a:t>if (cond)</a:t>
            </a:r>
            <a:br>
              <a:rPr lang="de-DE" sz="2400" dirty="0" smtClean="0">
                <a:solidFill>
                  <a:srgbClr val="002060"/>
                </a:solidFill>
                <a:latin typeface="Times New Roman" pitchFamily="18"/>
              </a:rPr>
            </a:br>
            <a:r>
              <a:rPr lang="de-DE" sz="2400" dirty="0" smtClean="0">
                <a:solidFill>
                  <a:srgbClr val="002060"/>
                </a:solidFill>
                <a:latin typeface="Times New Roman" pitchFamily="18"/>
              </a:rPr>
              <a:t>		do_something();</a:t>
            </a:r>
            <a:br>
              <a:rPr lang="de-DE" sz="2400" dirty="0" smtClean="0">
                <a:solidFill>
                  <a:srgbClr val="002060"/>
                </a:solidFill>
                <a:latin typeface="Times New Roman" pitchFamily="18"/>
              </a:rPr>
            </a:br>
            <a:r>
              <a:rPr lang="de-DE" sz="2400" dirty="0" smtClean="0">
                <a:solidFill>
                  <a:srgbClr val="002060"/>
                </a:solidFill>
                <a:latin typeface="Times New Roman" pitchFamily="18"/>
              </a:rPr>
              <a:t>	else</a:t>
            </a:r>
            <a:br>
              <a:rPr lang="de-DE" sz="2400" dirty="0" smtClean="0">
                <a:solidFill>
                  <a:srgbClr val="002060"/>
                </a:solidFill>
                <a:latin typeface="Times New Roman" pitchFamily="18"/>
              </a:rPr>
            </a:br>
            <a:r>
              <a:rPr lang="de-DE" sz="2400" dirty="0" smtClean="0">
                <a:solidFill>
                  <a:srgbClr val="002060"/>
                </a:solidFill>
                <a:latin typeface="Times New Roman" pitchFamily="18"/>
              </a:rPr>
              <a:t>		do_something_else();</a:t>
            </a:r>
          </a:p>
          <a:p>
            <a:pPr marL="342900" indent="-342900">
              <a:buSzPct val="45000"/>
              <a:buFont typeface="Wingdings" panose="05000000000000000000" pitchFamily="2" charset="2"/>
              <a:buChar char="q"/>
            </a:pPr>
            <a:r>
              <a:rPr lang="de-DE" sz="2400" b="1" u="sng" dirty="0" smtClean="0">
                <a:solidFill>
                  <a:srgbClr val="000000"/>
                </a:solidFill>
                <a:latin typeface="Times New Roman" pitchFamily="18"/>
              </a:rPr>
              <a:t>while statements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:</a:t>
            </a:r>
            <a:b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</a:b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	while</a:t>
            </a:r>
            <a:r>
              <a:rPr lang="de-DE" sz="2400" dirty="0" smtClean="0">
                <a:solidFill>
                  <a:srgbClr val="002060"/>
                </a:solidFill>
                <a:latin typeface="Times New Roman" pitchFamily="18"/>
              </a:rPr>
              <a:t> (cond)</a:t>
            </a:r>
            <a:br>
              <a:rPr lang="de-DE" sz="2400" dirty="0" smtClean="0">
                <a:solidFill>
                  <a:srgbClr val="002060"/>
                </a:solidFill>
                <a:latin typeface="Times New Roman" pitchFamily="18"/>
              </a:rPr>
            </a:br>
            <a:r>
              <a:rPr lang="de-DE" sz="2400" dirty="0" smtClean="0">
                <a:solidFill>
                  <a:srgbClr val="002060"/>
                </a:solidFill>
                <a:latin typeface="Times New Roman" pitchFamily="18"/>
              </a:rPr>
              <a:t>		do_something();</a:t>
            </a:r>
            <a:endParaRPr lang="de-DE" sz="800" dirty="0">
              <a:solidFill>
                <a:srgbClr val="000000"/>
              </a:solidFill>
              <a:latin typeface="Times New Roman" pitchFamily="18"/>
            </a:endParaRPr>
          </a:p>
        </p:txBody>
      </p:sp>
      <p:sp>
        <p:nvSpPr>
          <p:cNvPr id="8" name="Oval 7"/>
          <p:cNvSpPr/>
          <p:nvPr/>
        </p:nvSpPr>
        <p:spPr>
          <a:xfrm>
            <a:off x="1414914" y="4109986"/>
            <a:ext cx="1453414" cy="471639"/>
          </a:xfrm>
          <a:prstGeom prst="ellipse">
            <a:avLst/>
          </a:prstGeom>
          <a:solidFill>
            <a:schemeClr val="accent6">
              <a:lumMod val="60000"/>
              <a:lumOff val="40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>
            <a:stCxn id="11" idx="1"/>
            <a:endCxn id="8" idx="7"/>
          </p:cNvCxnSpPr>
          <p:nvPr/>
        </p:nvCxnSpPr>
        <p:spPr>
          <a:xfrm flipH="1">
            <a:off x="2655480" y="3585507"/>
            <a:ext cx="3611110" cy="5935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6266590" y="3176528"/>
            <a:ext cx="3098791" cy="81795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Equivalent to:</a:t>
            </a:r>
            <a:br>
              <a:rPr lang="en-US" dirty="0" smtClean="0">
                <a:solidFill>
                  <a:srgbClr val="002060"/>
                </a:solidFill>
              </a:rPr>
            </a:br>
            <a:r>
              <a:rPr lang="en-US" dirty="0" smtClean="0">
                <a:solidFill>
                  <a:srgbClr val="002060"/>
                </a:solidFill>
              </a:rPr>
              <a:t>if (</a:t>
            </a:r>
            <a:r>
              <a:rPr lang="en-US" dirty="0" err="1" smtClean="0">
                <a:solidFill>
                  <a:srgbClr val="002060"/>
                </a:solidFill>
              </a:rPr>
              <a:t>cond</a:t>
            </a:r>
            <a:r>
              <a:rPr lang="en-US" dirty="0" smtClean="0">
                <a:solidFill>
                  <a:srgbClr val="002060"/>
                </a:solidFill>
              </a:rPr>
              <a:t> != 0)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1490312" y="6093622"/>
            <a:ext cx="1772652" cy="471639"/>
          </a:xfrm>
          <a:prstGeom prst="ellipse">
            <a:avLst/>
          </a:prstGeom>
          <a:solidFill>
            <a:schemeClr val="accent6">
              <a:lumMod val="60000"/>
              <a:lumOff val="40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/>
          <p:cNvCxnSpPr>
            <a:stCxn id="17" idx="1"/>
            <a:endCxn id="15" idx="7"/>
          </p:cNvCxnSpPr>
          <p:nvPr/>
        </p:nvCxnSpPr>
        <p:spPr>
          <a:xfrm flipH="1">
            <a:off x="3003365" y="5569143"/>
            <a:ext cx="3338624" cy="5935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6341989" y="5160164"/>
            <a:ext cx="2838012" cy="81795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Equivalent to:</a:t>
            </a:r>
            <a:br>
              <a:rPr lang="en-US" dirty="0" smtClean="0">
                <a:solidFill>
                  <a:srgbClr val="002060"/>
                </a:solidFill>
              </a:rPr>
            </a:br>
            <a:r>
              <a:rPr lang="en-US" dirty="0" smtClean="0">
                <a:solidFill>
                  <a:srgbClr val="002060"/>
                </a:solidFill>
              </a:rPr>
              <a:t>while (</a:t>
            </a:r>
            <a:r>
              <a:rPr lang="en-US" dirty="0" err="1" smtClean="0">
                <a:solidFill>
                  <a:srgbClr val="002060"/>
                </a:solidFill>
              </a:rPr>
              <a:t>cond</a:t>
            </a:r>
            <a:r>
              <a:rPr lang="en-US" dirty="0" smtClean="0">
                <a:solidFill>
                  <a:srgbClr val="002060"/>
                </a:solidFill>
              </a:rPr>
              <a:t> != 0)</a:t>
            </a: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9300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5" grpId="0" animBg="1"/>
      <p:bldP spid="1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 algn="l"/>
            <a:r>
              <a:rPr lang="de-DE" dirty="0" smtClean="0"/>
              <a:t>Multiple conditions</a:t>
            </a:r>
            <a:endParaRPr lang="de-DE" dirty="0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6012719"/>
          </a:xfrm>
        </p:spPr>
        <p:txBody>
          <a:bodyPr/>
          <a:lstStyle/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400" b="1" u="sng" dirty="0" smtClean="0">
                <a:solidFill>
                  <a:srgbClr val="000000"/>
                </a:solidFill>
                <a:latin typeface="Times New Roman" pitchFamily="18"/>
              </a:rPr>
              <a:t>AND of  conditions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:</a:t>
            </a:r>
            <a:b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</a:b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	</a:t>
            </a:r>
            <a:r>
              <a:rPr lang="de-DE" sz="2400" dirty="0" smtClean="0">
                <a:solidFill>
                  <a:srgbClr val="002060"/>
                </a:solidFill>
                <a:latin typeface="Times New Roman" pitchFamily="18"/>
              </a:rPr>
              <a:t>if (cond1 &amp;&amp; cond2)</a:t>
            </a:r>
            <a:br>
              <a:rPr lang="de-DE" sz="2400" dirty="0" smtClean="0">
                <a:solidFill>
                  <a:srgbClr val="002060"/>
                </a:solidFill>
                <a:latin typeface="Times New Roman" pitchFamily="18"/>
              </a:rPr>
            </a:br>
            <a:r>
              <a:rPr lang="de-DE" sz="2400" dirty="0" smtClean="0">
                <a:solidFill>
                  <a:srgbClr val="002060"/>
                </a:solidFill>
                <a:latin typeface="Times New Roman" pitchFamily="18"/>
              </a:rPr>
              <a:t>		do_something();</a:t>
            </a:r>
            <a:br>
              <a:rPr lang="de-DE" sz="2400" dirty="0" smtClean="0">
                <a:solidFill>
                  <a:srgbClr val="002060"/>
                </a:solidFill>
                <a:latin typeface="Times New Roman" pitchFamily="18"/>
              </a:rPr>
            </a:br>
            <a:r>
              <a:rPr lang="de-DE" sz="2400" dirty="0" smtClean="0">
                <a:solidFill>
                  <a:srgbClr val="002060"/>
                </a:solidFill>
                <a:latin typeface="Times New Roman" pitchFamily="18"/>
              </a:rPr>
              <a:t>	else</a:t>
            </a:r>
            <a:br>
              <a:rPr lang="de-DE" sz="2400" dirty="0" smtClean="0">
                <a:solidFill>
                  <a:srgbClr val="002060"/>
                </a:solidFill>
                <a:latin typeface="Times New Roman" pitchFamily="18"/>
              </a:rPr>
            </a:br>
            <a:r>
              <a:rPr lang="de-DE" sz="2400" dirty="0" smtClean="0">
                <a:solidFill>
                  <a:srgbClr val="002060"/>
                </a:solidFill>
                <a:latin typeface="Times New Roman" pitchFamily="18"/>
              </a:rPr>
              <a:t>		do_something_else();</a:t>
            </a:r>
          </a:p>
          <a:p>
            <a:pPr marL="342900" indent="-342900">
              <a:buSzPct val="45000"/>
              <a:buFont typeface="Wingdings" panose="05000000000000000000" pitchFamily="2" charset="2"/>
              <a:buChar char="q"/>
            </a:pPr>
            <a:endParaRPr lang="de-DE" sz="2400" b="1" u="sng" dirty="0" smtClean="0">
              <a:solidFill>
                <a:srgbClr val="000000"/>
              </a:solidFill>
              <a:latin typeface="Times New Roman" pitchFamily="18"/>
            </a:endParaRPr>
          </a:p>
          <a:p>
            <a:pPr marL="342900" indent="-342900">
              <a:buSzPct val="45000"/>
              <a:buFont typeface="Wingdings" panose="05000000000000000000" pitchFamily="2" charset="2"/>
              <a:buChar char="q"/>
            </a:pPr>
            <a:r>
              <a:rPr lang="de-DE" sz="2400" b="1" u="sng" dirty="0" smtClean="0">
                <a:solidFill>
                  <a:srgbClr val="000000"/>
                </a:solidFill>
                <a:latin typeface="Times New Roman" pitchFamily="18"/>
              </a:rPr>
              <a:t>OR of conditions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:</a:t>
            </a:r>
            <a:b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</a:b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	</a:t>
            </a:r>
            <a:r>
              <a:rPr lang="de-DE" sz="2400" dirty="0" smtClean="0">
                <a:solidFill>
                  <a:srgbClr val="002060"/>
                </a:solidFill>
                <a:latin typeface="Times New Roman" pitchFamily="18"/>
              </a:rPr>
              <a:t>while (cond1 || cond2)</a:t>
            </a:r>
            <a:br>
              <a:rPr lang="de-DE" sz="2400" dirty="0" smtClean="0">
                <a:solidFill>
                  <a:srgbClr val="002060"/>
                </a:solidFill>
                <a:latin typeface="Times New Roman" pitchFamily="18"/>
              </a:rPr>
            </a:br>
            <a:r>
              <a:rPr lang="de-DE" sz="2400" dirty="0" smtClean="0">
                <a:solidFill>
                  <a:srgbClr val="002060"/>
                </a:solidFill>
                <a:latin typeface="Times New Roman" pitchFamily="18"/>
              </a:rPr>
              <a:t>		do_something();</a:t>
            </a:r>
          </a:p>
          <a:p>
            <a:pPr>
              <a:buSzPct val="45000"/>
            </a:pPr>
            <a:endParaRPr lang="de-DE" sz="2400" dirty="0" smtClean="0">
              <a:solidFill>
                <a:srgbClr val="000000"/>
              </a:solidFill>
              <a:latin typeface="Times New Roman" pitchFamily="18"/>
            </a:endParaRPr>
          </a:p>
          <a:p>
            <a:pPr>
              <a:buSzPct val="45000"/>
            </a:pP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Recall the example: </a:t>
            </a:r>
            <a:r>
              <a:rPr lang="de-DE" sz="2400" dirty="0" smtClean="0">
                <a:solidFill>
                  <a:srgbClr val="002060"/>
                </a:solidFill>
                <a:latin typeface="Times New Roman" pitchFamily="18"/>
              </a:rPr>
              <a:t>while (i &lt; len &amp;&amp; !found)</a:t>
            </a:r>
          </a:p>
          <a:p>
            <a:pPr marL="342900" indent="-342900">
              <a:buSzPct val="45000"/>
              <a:buFont typeface="Wingdings" panose="05000000000000000000" pitchFamily="2" charset="2"/>
              <a:buChar char="q"/>
            </a:pPr>
            <a:endParaRPr lang="de-DE" sz="2400" dirty="0">
              <a:solidFill>
                <a:srgbClr val="002060"/>
              </a:solidFill>
              <a:latin typeface="Times New Roman" pitchFamily="18"/>
            </a:endParaRPr>
          </a:p>
          <a:p>
            <a:pPr marL="342900" indent="-342900">
              <a:buSzPct val="45000"/>
              <a:buFont typeface="Wingdings" panose="05000000000000000000" pitchFamily="2" charset="2"/>
              <a:buChar char="q"/>
            </a:pPr>
            <a:endParaRPr lang="de-DE" sz="800" dirty="0">
              <a:solidFill>
                <a:srgbClr val="000000"/>
              </a:solidFill>
              <a:latin typeface="Times New Roman" pitchFamily="18"/>
            </a:endParaRPr>
          </a:p>
        </p:txBody>
      </p:sp>
      <p:sp>
        <p:nvSpPr>
          <p:cNvPr id="8" name="Oval 7"/>
          <p:cNvSpPr/>
          <p:nvPr/>
        </p:nvSpPr>
        <p:spPr>
          <a:xfrm>
            <a:off x="1809549" y="2280084"/>
            <a:ext cx="2560319" cy="471639"/>
          </a:xfrm>
          <a:prstGeom prst="ellipse">
            <a:avLst/>
          </a:prstGeom>
          <a:solidFill>
            <a:schemeClr val="accent6">
              <a:lumMod val="60000"/>
              <a:lumOff val="40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>
            <a:endCxn id="8" idx="7"/>
          </p:cNvCxnSpPr>
          <p:nvPr/>
        </p:nvCxnSpPr>
        <p:spPr>
          <a:xfrm flipH="1">
            <a:off x="3994918" y="1867301"/>
            <a:ext cx="2078623" cy="4818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5459417" y="1419280"/>
            <a:ext cx="4194722" cy="147792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rgbClr val="002060"/>
                </a:solidFill>
              </a:rPr>
              <a:t>&amp;&amp; - and</a:t>
            </a:r>
            <a:br>
              <a:rPr lang="en-US" dirty="0" smtClean="0">
                <a:solidFill>
                  <a:srgbClr val="002060"/>
                </a:solidFill>
              </a:rPr>
            </a:br>
            <a:r>
              <a:rPr lang="en-US" dirty="0" smtClean="0">
                <a:solidFill>
                  <a:srgbClr val="002060"/>
                </a:solidFill>
              </a:rPr>
              <a:t>- checks first if cond1 is satisfied</a:t>
            </a:r>
            <a:br>
              <a:rPr lang="en-US" dirty="0" smtClean="0">
                <a:solidFill>
                  <a:srgbClr val="002060"/>
                </a:solidFill>
              </a:rPr>
            </a:br>
            <a:r>
              <a:rPr lang="en-US" dirty="0" smtClean="0">
                <a:solidFill>
                  <a:srgbClr val="002060"/>
                </a:solidFill>
              </a:rPr>
              <a:t>	(i.e., cond1 !=0)</a:t>
            </a:r>
            <a:br>
              <a:rPr lang="en-US" dirty="0" smtClean="0">
                <a:solidFill>
                  <a:srgbClr val="002060"/>
                </a:solidFill>
              </a:rPr>
            </a:br>
            <a:r>
              <a:rPr lang="en-US" dirty="0" smtClean="0">
                <a:solidFill>
                  <a:srgbClr val="002060"/>
                </a:solidFill>
              </a:rPr>
              <a:t>- runs cond2 </a:t>
            </a:r>
            <a:r>
              <a:rPr lang="en-US" b="1" dirty="0" smtClean="0">
                <a:solidFill>
                  <a:srgbClr val="FF0000"/>
                </a:solidFill>
              </a:rPr>
              <a:t>only</a:t>
            </a:r>
            <a:r>
              <a:rPr lang="en-US" dirty="0" smtClean="0">
                <a:solidFill>
                  <a:srgbClr val="002060"/>
                </a:solidFill>
              </a:rPr>
              <a:t> if cond1 is satisfied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2310064" y="4856226"/>
            <a:ext cx="2175310" cy="471639"/>
          </a:xfrm>
          <a:prstGeom prst="ellipse">
            <a:avLst/>
          </a:prstGeom>
          <a:solidFill>
            <a:schemeClr val="accent6">
              <a:lumMod val="60000"/>
              <a:lumOff val="40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/>
          <p:cNvCxnSpPr>
            <a:stCxn id="18" idx="1"/>
            <a:endCxn id="13" idx="7"/>
          </p:cNvCxnSpPr>
          <p:nvPr/>
        </p:nvCxnSpPr>
        <p:spPr>
          <a:xfrm flipH="1">
            <a:off x="4166807" y="4733819"/>
            <a:ext cx="1727464" cy="1914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5894271" y="3994857"/>
            <a:ext cx="3778894" cy="147792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rgbClr val="002060"/>
                </a:solidFill>
              </a:rPr>
              <a:t>|| </a:t>
            </a:r>
            <a:r>
              <a:rPr lang="en-US" smtClean="0">
                <a:solidFill>
                  <a:srgbClr val="002060"/>
                </a:solidFill>
              </a:rPr>
              <a:t>- or</a:t>
            </a:r>
            <a:r>
              <a:rPr lang="en-US" dirty="0" smtClean="0">
                <a:solidFill>
                  <a:srgbClr val="002060"/>
                </a:solidFill>
              </a:rPr>
              <a:t/>
            </a:r>
            <a:br>
              <a:rPr lang="en-US" dirty="0" smtClean="0">
                <a:solidFill>
                  <a:srgbClr val="002060"/>
                </a:solidFill>
              </a:rPr>
            </a:br>
            <a:r>
              <a:rPr lang="en-US" dirty="0" smtClean="0">
                <a:solidFill>
                  <a:srgbClr val="002060"/>
                </a:solidFill>
              </a:rPr>
              <a:t>- checks first if cond1 is satisfied</a:t>
            </a:r>
            <a:br>
              <a:rPr lang="en-US" dirty="0" smtClean="0">
                <a:solidFill>
                  <a:srgbClr val="002060"/>
                </a:solidFill>
              </a:rPr>
            </a:br>
            <a:r>
              <a:rPr lang="en-US" dirty="0" smtClean="0">
                <a:solidFill>
                  <a:srgbClr val="002060"/>
                </a:solidFill>
              </a:rPr>
              <a:t>	(i.e., cond1 !=0)</a:t>
            </a:r>
            <a:br>
              <a:rPr lang="en-US" dirty="0" smtClean="0">
                <a:solidFill>
                  <a:srgbClr val="002060"/>
                </a:solidFill>
              </a:rPr>
            </a:br>
            <a:r>
              <a:rPr lang="en-US" dirty="0" smtClean="0">
                <a:solidFill>
                  <a:srgbClr val="002060"/>
                </a:solidFill>
              </a:rPr>
              <a:t>- runs cond2 </a:t>
            </a:r>
            <a:r>
              <a:rPr lang="en-US" b="1" dirty="0" smtClean="0">
                <a:solidFill>
                  <a:srgbClr val="FF0000"/>
                </a:solidFill>
              </a:rPr>
              <a:t>only</a:t>
            </a:r>
            <a:r>
              <a:rPr lang="en-US" dirty="0" smtClean="0">
                <a:solidFill>
                  <a:srgbClr val="002060"/>
                </a:solidFill>
              </a:rPr>
              <a:t> if cond1 is </a:t>
            </a:r>
            <a:r>
              <a:rPr lang="en-US" dirty="0" smtClean="0">
                <a:solidFill>
                  <a:srgbClr val="FF0000"/>
                </a:solidFill>
              </a:rPr>
              <a:t>not</a:t>
            </a:r>
            <a:r>
              <a:rPr lang="en-US" dirty="0" smtClean="0">
                <a:solidFill>
                  <a:srgbClr val="002060"/>
                </a:solidFill>
              </a:rPr>
              <a:t> satisfied</a:t>
            </a: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4597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3" grpId="0" animBg="1"/>
      <p:bldP spid="1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5240520"/>
          </a:xfrm>
        </p:spPr>
        <p:txBody>
          <a:bodyPr/>
          <a:lstStyle/>
          <a:p>
            <a:pPr lvl="0">
              <a:buSzPct val="45000"/>
            </a:pPr>
            <a:r>
              <a:rPr lang="de-DE" sz="2400" dirty="0" smtClean="0">
                <a:latin typeface="Times New Roman" pitchFamily="18"/>
              </a:rPr>
              <a:t>How </a:t>
            </a:r>
            <a:r>
              <a:rPr lang="de-DE" sz="2400" dirty="0">
                <a:latin typeface="Times New Roman" pitchFamily="18"/>
              </a:rPr>
              <a:t>can we measure the running time of an algorithm?</a:t>
            </a:r>
            <a:br>
              <a:rPr lang="de-DE" sz="2400" dirty="0">
                <a:latin typeface="Times New Roman" pitchFamily="18"/>
              </a:rPr>
            </a:br>
            <a:endParaRPr lang="de-DE" sz="2400" dirty="0" smtClean="0">
              <a:latin typeface="Times New Roman" pitchFamily="18"/>
            </a:endParaRPr>
          </a:p>
          <a:p>
            <a:pPr lvl="0">
              <a:buSzPct val="45000"/>
            </a:pPr>
            <a:r>
              <a:rPr lang="de-DE" sz="2400" b="1" dirty="0" smtClean="0">
                <a:latin typeface="Times New Roman" pitchFamily="18"/>
              </a:rPr>
              <a:t>Empirical </a:t>
            </a:r>
            <a:r>
              <a:rPr lang="de-DE" sz="2400" b="1" dirty="0">
                <a:latin typeface="Times New Roman" pitchFamily="18"/>
              </a:rPr>
              <a:t>Timing:</a:t>
            </a:r>
          </a:p>
          <a:p>
            <a:pPr marL="342900" lvl="1" indent="-342900" hangingPunct="0">
              <a:spcBef>
                <a:spcPts val="0"/>
              </a:spcBef>
              <a:spcAft>
                <a:spcPts val="1417"/>
              </a:spcAft>
              <a:buSzPct val="75000"/>
            </a:pPr>
            <a:r>
              <a:rPr lang="de-DE" dirty="0" smtClean="0">
                <a:latin typeface="Times New Roman" pitchFamily="18"/>
                <a:cs typeface="Tahoma" pitchFamily="2"/>
              </a:rPr>
              <a:t>Run </a:t>
            </a:r>
            <a:r>
              <a:rPr lang="de-DE" dirty="0">
                <a:latin typeface="Times New Roman" pitchFamily="18"/>
                <a:cs typeface="Tahoma" pitchFamily="2"/>
              </a:rPr>
              <a:t>the code on real machine with various </a:t>
            </a:r>
            <a:r>
              <a:rPr lang="de-DE" dirty="0" smtClean="0">
                <a:latin typeface="Times New Roman" pitchFamily="18"/>
                <a:cs typeface="Tahoma" pitchFamily="2"/>
              </a:rPr>
              <a:t>inputs</a:t>
            </a:r>
            <a:endParaRPr lang="de-DE" dirty="0">
              <a:latin typeface="Times New Roman" pitchFamily="18"/>
              <a:cs typeface="Tahoma" pitchFamily="2"/>
            </a:endParaRPr>
          </a:p>
          <a:p>
            <a:pPr marL="342900" lvl="1" indent="-342900" hangingPunct="0">
              <a:spcBef>
                <a:spcPts val="0"/>
              </a:spcBef>
              <a:spcAft>
                <a:spcPts val="1417"/>
              </a:spcAft>
              <a:buSzPct val="75000"/>
            </a:pPr>
            <a:r>
              <a:rPr lang="de-DE" dirty="0" smtClean="0">
                <a:latin typeface="Times New Roman" pitchFamily="18"/>
                <a:cs typeface="Tahoma" pitchFamily="2"/>
              </a:rPr>
              <a:t>Plot </a:t>
            </a:r>
            <a:r>
              <a:rPr lang="de-DE" dirty="0">
                <a:latin typeface="Times New Roman" pitchFamily="18"/>
                <a:cs typeface="Tahoma" pitchFamily="2"/>
              </a:rPr>
              <a:t>the graph of runtime vs size of </a:t>
            </a:r>
            <a:r>
              <a:rPr lang="de-DE" dirty="0" smtClean="0">
                <a:latin typeface="Times New Roman" pitchFamily="18"/>
                <a:cs typeface="Tahoma" pitchFamily="2"/>
              </a:rPr>
              <a:t>input</a:t>
            </a:r>
            <a:endParaRPr lang="de-DE" dirty="0">
              <a:latin typeface="Times New Roman" pitchFamily="18"/>
              <a:cs typeface="Tahoma" pitchFamily="2"/>
            </a:endParaRPr>
          </a:p>
          <a:p>
            <a:pPr lvl="0">
              <a:buSzPct val="45000"/>
            </a:pPr>
            <a:endParaRPr lang="de-DE" sz="2400" b="1" dirty="0" smtClean="0">
              <a:latin typeface="Times New Roman" pitchFamily="18"/>
            </a:endParaRPr>
          </a:p>
          <a:p>
            <a:pPr lvl="0">
              <a:buSzPct val="45000"/>
            </a:pPr>
            <a:r>
              <a:rPr lang="de-DE" sz="2400" b="1" dirty="0" smtClean="0">
                <a:latin typeface="Times New Roman" pitchFamily="18"/>
              </a:rPr>
              <a:t>Counting </a:t>
            </a:r>
            <a:r>
              <a:rPr lang="de-DE" sz="2400" b="1" dirty="0">
                <a:latin typeface="Times New Roman" pitchFamily="18"/>
              </a:rPr>
              <a:t>operations:</a:t>
            </a:r>
          </a:p>
          <a:p>
            <a:pPr marL="342900" lvl="1" indent="-342900" hangingPunct="0">
              <a:spcBef>
                <a:spcPts val="0"/>
              </a:spcBef>
              <a:spcAft>
                <a:spcPts val="1417"/>
              </a:spcAft>
              <a:buSzPct val="75000"/>
            </a:pPr>
            <a:r>
              <a:rPr lang="de-DE" dirty="0">
                <a:latin typeface="Times New Roman" pitchFamily="18"/>
                <a:cs typeface="Tahoma" pitchFamily="2"/>
              </a:rPr>
              <a:t>Count the number of operations as a function of the </a:t>
            </a:r>
            <a:r>
              <a:rPr lang="de-DE" dirty="0" smtClean="0">
                <a:latin typeface="Times New Roman" pitchFamily="18"/>
                <a:cs typeface="Tahoma" pitchFamily="2"/>
              </a:rPr>
              <a:t>input</a:t>
            </a:r>
            <a:endParaRPr lang="de-DE" dirty="0">
              <a:latin typeface="Times New Roman" pitchFamily="18"/>
              <a:cs typeface="Tahoma" pitchFamily="2"/>
            </a:endParaRPr>
          </a:p>
          <a:p>
            <a:pPr marL="342900" lvl="1" indent="-342900" hangingPunct="0">
              <a:spcBef>
                <a:spcPts val="0"/>
              </a:spcBef>
              <a:spcAft>
                <a:spcPts val="1417"/>
              </a:spcAft>
              <a:buSzPct val="75000"/>
            </a:pPr>
            <a:r>
              <a:rPr lang="de-DE" dirty="0">
                <a:latin typeface="Times New Roman" pitchFamily="18"/>
                <a:cs typeface="Tahoma" pitchFamily="2"/>
              </a:rPr>
              <a:t>Assume for simplicity all elementary </a:t>
            </a:r>
            <a:r>
              <a:rPr lang="de-DE" dirty="0" smtClean="0">
                <a:latin typeface="Times New Roman" pitchFamily="18"/>
                <a:cs typeface="Tahoma" pitchFamily="2"/>
              </a:rPr>
              <a:t>operations run </a:t>
            </a:r>
            <a:r>
              <a:rPr lang="de-DE" dirty="0">
                <a:latin typeface="Times New Roman" pitchFamily="18"/>
                <a:cs typeface="Tahoma" pitchFamily="2"/>
              </a:rPr>
              <a:t>in 1 time </a:t>
            </a:r>
            <a:r>
              <a:rPr lang="de-DE" dirty="0" smtClean="0">
                <a:latin typeface="Times New Roman" pitchFamily="18"/>
                <a:cs typeface="Tahoma" pitchFamily="2"/>
              </a:rPr>
              <a:t>unit</a:t>
            </a:r>
            <a:endParaRPr lang="de-DE" dirty="0">
              <a:latin typeface="Times New Roman" pitchFamily="18"/>
              <a:cs typeface="Tahoma" pitchFamily="2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20000" y="570600"/>
            <a:ext cx="8635756" cy="1250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lvl1pPr algn="ctr" rtl="0" hangingPunct="0">
              <a:tabLst/>
              <a:defRPr lang="de-DE" sz="4400" b="0" i="0" u="none" strike="noStrike">
                <a:ln>
                  <a:noFill/>
                </a:ln>
                <a:latin typeface="Albany" pitchFamily="18"/>
                <a:cs typeface="Tahoma" pitchFamily="2"/>
              </a:defRPr>
            </a:lvl1pPr>
          </a:lstStyle>
          <a:p>
            <a:pPr algn="l"/>
            <a:r>
              <a:rPr lang="en-US" kern="0" smtClean="0">
                <a:solidFill>
                  <a:sysClr val="windowText" lastClr="000000"/>
                </a:solidFill>
              </a:rPr>
              <a:t>Measuring performance of algorithms</a:t>
            </a:r>
            <a:endParaRPr lang="en-US" kern="0" dirty="0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</p:spPr>
        <p:txBody>
          <a:bodyPr/>
          <a:lstStyle/>
          <a:p>
            <a:pPr lvl="0">
              <a:buSzPct val="45000"/>
            </a:pPr>
            <a:r>
              <a:rPr lang="de-DE" sz="2400" b="1" dirty="0" smtClean="0">
                <a:latin typeface="Times New Roman" pitchFamily="18"/>
              </a:rPr>
              <a:t>Actual </a:t>
            </a:r>
            <a:r>
              <a:rPr lang="de-DE" sz="2400" b="1" dirty="0">
                <a:latin typeface="Times New Roman" pitchFamily="18"/>
              </a:rPr>
              <a:t>performance depends on more than just the algorithm.</a:t>
            </a:r>
            <a:r>
              <a:rPr lang="de-DE" sz="2400" dirty="0">
                <a:latin typeface="Times New Roman" pitchFamily="18"/>
              </a:rPr>
              <a:t/>
            </a:r>
            <a:br>
              <a:rPr lang="de-DE" sz="2400" dirty="0">
                <a:latin typeface="Times New Roman" pitchFamily="18"/>
              </a:rPr>
            </a:br>
            <a:endParaRPr lang="de-DE" sz="2400" dirty="0">
              <a:latin typeface="Times New Roman" pitchFamily="18"/>
            </a:endParaRPr>
          </a:p>
          <a:p>
            <a:pPr marL="342900" lvl="1" indent="-342900" hangingPunct="0">
              <a:spcBef>
                <a:spcPts val="0"/>
              </a:spcBef>
              <a:spcAft>
                <a:spcPts val="1417"/>
              </a:spcAft>
              <a:buSzPct val="75000"/>
            </a:pPr>
            <a:r>
              <a:rPr lang="de-DE" dirty="0">
                <a:latin typeface="Times New Roman" pitchFamily="18"/>
                <a:cs typeface="Tahoma" pitchFamily="2"/>
              </a:rPr>
              <a:t>CPU speed</a:t>
            </a:r>
          </a:p>
          <a:p>
            <a:pPr marL="342900" lvl="1" indent="-342900" hangingPunct="0">
              <a:spcBef>
                <a:spcPts val="0"/>
              </a:spcBef>
              <a:spcAft>
                <a:spcPts val="1417"/>
              </a:spcAft>
              <a:buSzPct val="75000"/>
            </a:pPr>
            <a:r>
              <a:rPr lang="de-DE" dirty="0">
                <a:latin typeface="Times New Roman" pitchFamily="18"/>
                <a:cs typeface="Tahoma" pitchFamily="2"/>
              </a:rPr>
              <a:t>Operating system / configurations</a:t>
            </a:r>
          </a:p>
          <a:p>
            <a:pPr marL="342900" lvl="1" indent="-342900" hangingPunct="0">
              <a:spcBef>
                <a:spcPts val="0"/>
              </a:spcBef>
              <a:spcAft>
                <a:spcPts val="1417"/>
              </a:spcAft>
              <a:buSzPct val="75000"/>
            </a:pPr>
            <a:r>
              <a:rPr lang="de-DE" dirty="0">
                <a:latin typeface="Times New Roman" pitchFamily="18"/>
                <a:cs typeface="Tahoma" pitchFamily="2"/>
              </a:rPr>
              <a:t>Amount of memory</a:t>
            </a:r>
          </a:p>
          <a:p>
            <a:pPr marL="342900" lvl="1" indent="-342900" hangingPunct="0">
              <a:spcBef>
                <a:spcPts val="0"/>
              </a:spcBef>
              <a:spcAft>
                <a:spcPts val="1417"/>
              </a:spcAft>
              <a:buSzPct val="75000"/>
            </a:pPr>
            <a:r>
              <a:rPr lang="de-DE" dirty="0">
                <a:latin typeface="Times New Roman" pitchFamily="18"/>
                <a:cs typeface="Tahoma" pitchFamily="2"/>
              </a:rPr>
              <a:t>Other programs running in the same time</a:t>
            </a:r>
          </a:p>
          <a:p>
            <a:pPr marL="342900" lvl="1" indent="-342900" hangingPunct="0">
              <a:spcBef>
                <a:spcPts val="0"/>
              </a:spcBef>
              <a:spcAft>
                <a:spcPts val="1417"/>
              </a:spcAft>
              <a:buSzPct val="75000"/>
            </a:pPr>
            <a:r>
              <a:rPr lang="de-DE" dirty="0">
                <a:latin typeface="Times New Roman" pitchFamily="18"/>
                <a:cs typeface="Tahoma" pitchFamily="2"/>
              </a:rPr>
              <a:t>Hardware</a:t>
            </a:r>
          </a:p>
          <a:p>
            <a:pPr marL="342900" lvl="1" indent="-342900" hangingPunct="0">
              <a:spcBef>
                <a:spcPts val="0"/>
              </a:spcBef>
              <a:spcAft>
                <a:spcPts val="1417"/>
              </a:spcAft>
              <a:buSzPct val="75000"/>
            </a:pPr>
            <a:r>
              <a:rPr lang="de-DE" dirty="0">
                <a:latin typeface="Times New Roman" pitchFamily="18"/>
                <a:cs typeface="Tahoma" pitchFamily="2"/>
              </a:rPr>
              <a:t>Implementation of the </a:t>
            </a:r>
            <a:r>
              <a:rPr lang="de-DE" dirty="0" smtClean="0">
                <a:latin typeface="Times New Roman" pitchFamily="18"/>
                <a:cs typeface="Tahoma" pitchFamily="2"/>
              </a:rPr>
              <a:t>algorithm</a:t>
            </a:r>
          </a:p>
          <a:p>
            <a:pPr marL="0" lvl="1" indent="0" hangingPunct="0">
              <a:spcBef>
                <a:spcPts val="0"/>
              </a:spcBef>
              <a:spcAft>
                <a:spcPts val="1417"/>
              </a:spcAft>
              <a:buSzPct val="75000"/>
              <a:buNone/>
            </a:pPr>
            <a:endParaRPr lang="de-DE" dirty="0">
              <a:latin typeface="Times New Roman" pitchFamily="18"/>
              <a:cs typeface="Tahoma" pitchFamily="2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20000" y="570600"/>
            <a:ext cx="8635756" cy="1250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lvl1pPr algn="ctr" rtl="0" hangingPunct="0">
              <a:tabLst/>
              <a:defRPr lang="de-DE" sz="4400" b="0" i="0" u="none" strike="noStrike">
                <a:ln>
                  <a:noFill/>
                </a:ln>
                <a:latin typeface="Albany" pitchFamily="18"/>
                <a:cs typeface="Tahoma" pitchFamily="2"/>
              </a:defRPr>
            </a:lvl1pPr>
          </a:lstStyle>
          <a:p>
            <a:pPr algn="l"/>
            <a:r>
              <a:rPr lang="en-US" kern="0" smtClean="0">
                <a:solidFill>
                  <a:sysClr val="windowText" lastClr="000000"/>
                </a:solidFill>
              </a:rPr>
              <a:t>Measuring performance of algorithms</a:t>
            </a:r>
            <a:endParaRPr lang="en-US" kern="0" dirty="0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 algn="l"/>
            <a:r>
              <a:rPr lang="de-DE"/>
              <a:t>Two examples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</p:spPr>
        <p:txBody>
          <a:bodyPr/>
          <a:lstStyle/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400" dirty="0">
                <a:latin typeface="Times New Roman" pitchFamily="18"/>
              </a:rPr>
              <a:t>Summation:</a:t>
            </a:r>
            <a:br>
              <a:rPr lang="de-DE" sz="2400" dirty="0">
                <a:latin typeface="Times New Roman" pitchFamily="18"/>
              </a:rPr>
            </a:br>
            <a:r>
              <a:rPr lang="de-DE" sz="2400" dirty="0">
                <a:latin typeface="Times New Roman" pitchFamily="18"/>
              </a:rPr>
              <a:t>	Input: Two number each of length n</a:t>
            </a:r>
            <a:br>
              <a:rPr lang="de-DE" sz="2400" dirty="0">
                <a:latin typeface="Times New Roman" pitchFamily="18"/>
              </a:rPr>
            </a:br>
            <a:r>
              <a:rPr lang="de-DE" sz="2400" dirty="0">
                <a:latin typeface="Times New Roman" pitchFamily="18"/>
              </a:rPr>
              <a:t>	Outputs: The sum of the two numbers</a:t>
            </a:r>
          </a:p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400" dirty="0">
                <a:latin typeface="Times New Roman" pitchFamily="18"/>
              </a:rPr>
              <a:t>Multiplication:</a:t>
            </a:r>
            <a:br>
              <a:rPr lang="de-DE" sz="2400" dirty="0">
                <a:latin typeface="Times New Roman" pitchFamily="18"/>
              </a:rPr>
            </a:br>
            <a:r>
              <a:rPr lang="de-DE" sz="2400" dirty="0">
                <a:latin typeface="Times New Roman" pitchFamily="18"/>
              </a:rPr>
              <a:t>	Input: Two number each of length n</a:t>
            </a:r>
            <a:br>
              <a:rPr lang="de-DE" sz="2400" dirty="0">
                <a:latin typeface="Times New Roman" pitchFamily="18"/>
              </a:rPr>
            </a:br>
            <a:r>
              <a:rPr lang="de-DE" sz="2400" dirty="0">
                <a:latin typeface="Times New Roman" pitchFamily="18"/>
              </a:rPr>
              <a:t>	Outputs: The product of the two numbers</a:t>
            </a:r>
            <a:br>
              <a:rPr lang="de-DE" sz="2400" dirty="0">
                <a:latin typeface="Times New Roman" pitchFamily="18"/>
              </a:rPr>
            </a:br>
            <a:endParaRPr lang="de-DE" sz="2400" dirty="0">
              <a:latin typeface="Times New Roman" pitchFamily="18"/>
            </a:endParaRPr>
          </a:p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400" dirty="0">
                <a:latin typeface="Times New Roman" pitchFamily="18"/>
              </a:rPr>
              <a:t>Question: Suppose that </a:t>
            </a:r>
            <a:r>
              <a:rPr lang="de-DE" sz="2400" dirty="0" smtClean="0">
                <a:latin typeface="Times New Roman" pitchFamily="18"/>
              </a:rPr>
              <a:t>the </a:t>
            </a:r>
            <a:r>
              <a:rPr lang="de-DE" sz="2400" dirty="0">
                <a:latin typeface="Times New Roman" pitchFamily="18"/>
              </a:rPr>
              <a:t>basic </a:t>
            </a:r>
            <a:r>
              <a:rPr lang="de-DE" sz="2400">
                <a:latin typeface="Times New Roman" pitchFamily="18"/>
              </a:rPr>
              <a:t>operations </a:t>
            </a:r>
            <a:r>
              <a:rPr lang="de-DE" sz="2400" smtClean="0">
                <a:latin typeface="Times New Roman" pitchFamily="18"/>
              </a:rPr>
              <a:t>act on one </a:t>
            </a:r>
            <a:r>
              <a:rPr lang="de-DE" sz="2400" dirty="0">
                <a:latin typeface="Times New Roman" pitchFamily="18"/>
              </a:rPr>
              <a:t>digit at a time.</a:t>
            </a:r>
            <a:br>
              <a:rPr lang="de-DE" sz="2400" dirty="0">
                <a:latin typeface="Times New Roman" pitchFamily="18"/>
              </a:rPr>
            </a:br>
            <a:r>
              <a:rPr lang="de-DE" sz="2400" dirty="0">
                <a:latin typeface="Times New Roman" pitchFamily="18"/>
              </a:rPr>
              <a:t>How many operations are required to solve each of the problems?</a:t>
            </a:r>
          </a:p>
          <a:p>
            <a:pPr lvl="0">
              <a:buSzPct val="45000"/>
              <a:buFont typeface="StarSymbol"/>
              <a:buChar char="●"/>
            </a:pPr>
            <a:endParaRPr lang="de-DE" sz="2400" dirty="0">
              <a:latin typeface="Times New Roman" pitchFamily="1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280"/>
          </a:xfrm>
        </p:spPr>
        <p:txBody>
          <a:bodyPr/>
          <a:lstStyle/>
          <a:p>
            <a:pPr lvl="0" algn="l"/>
            <a:r>
              <a:rPr lang="de-DE"/>
              <a:t>Today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</p:spPr>
        <p:txBody>
          <a:bodyPr/>
          <a:lstStyle/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400" dirty="0" smtClean="0">
                <a:latin typeface="Arial" pitchFamily="34"/>
              </a:rPr>
              <a:t>Initializing </a:t>
            </a:r>
            <a:r>
              <a:rPr lang="de-DE" sz="2400" dirty="0">
                <a:latin typeface="Arial" pitchFamily="34"/>
              </a:rPr>
              <a:t>arrays and strings</a:t>
            </a:r>
          </a:p>
          <a:p>
            <a:pPr marL="342900" indent="-342900">
              <a:buSzPct val="45000"/>
              <a:buFont typeface="Wingdings" panose="05000000000000000000" pitchFamily="2" charset="2"/>
              <a:buChar char="q"/>
            </a:pPr>
            <a:r>
              <a:rPr lang="de-DE" sz="2400" dirty="0" smtClean="0">
                <a:latin typeface="Arial" pitchFamily="34"/>
              </a:rPr>
              <a:t>2D arrays</a:t>
            </a:r>
          </a:p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400" dirty="0" smtClean="0">
                <a:latin typeface="Arial" pitchFamily="34"/>
              </a:rPr>
              <a:t>User </a:t>
            </a:r>
            <a:r>
              <a:rPr lang="de-DE" sz="2400" dirty="0">
                <a:latin typeface="Arial" pitchFamily="34"/>
              </a:rPr>
              <a:t>defined types</a:t>
            </a:r>
          </a:p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400" dirty="0" smtClean="0">
                <a:latin typeface="Arial" pitchFamily="34"/>
              </a:rPr>
              <a:t>Measuring </a:t>
            </a:r>
            <a:r>
              <a:rPr lang="de-DE" sz="2400" dirty="0">
                <a:latin typeface="Arial" pitchFamily="34"/>
              </a:rPr>
              <a:t>performance of algorithms</a:t>
            </a:r>
          </a:p>
        </p:txBody>
      </p:sp>
    </p:spTree>
    <p:extLst>
      <p:ext uri="{BB962C8B-B14F-4D97-AF65-F5344CB8AC3E}">
        <p14:creationId xmlns:p14="http://schemas.microsoft.com/office/powerpoint/2010/main" val="2309728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 algn="l"/>
            <a:r>
              <a:rPr lang="de-DE" dirty="0" smtClean="0"/>
              <a:t>More </a:t>
            </a:r>
            <a:r>
              <a:rPr lang="de-DE" dirty="0"/>
              <a:t>examples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</p:spPr>
        <p:txBody>
          <a:bodyPr/>
          <a:lstStyle/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400" dirty="0">
                <a:latin typeface="Times New Roman" pitchFamily="18"/>
              </a:rPr>
              <a:t>Write a function </a:t>
            </a:r>
            <a:r>
              <a:rPr lang="de-DE" sz="2400" dirty="0" smtClean="0">
                <a:latin typeface="Times New Roman" pitchFamily="18"/>
              </a:rPr>
              <a:t>that  gets an </a:t>
            </a:r>
            <a:r>
              <a:rPr lang="de-DE" sz="2400" dirty="0">
                <a:latin typeface="Times New Roman" pitchFamily="18"/>
              </a:rPr>
              <a:t>array of ints of length </a:t>
            </a:r>
            <a:r>
              <a:rPr lang="de-DE" sz="2400" dirty="0" smtClean="0">
                <a:latin typeface="Times New Roman" pitchFamily="18"/>
              </a:rPr>
              <a:t>X.</a:t>
            </a:r>
            <a:r>
              <a:rPr lang="de-DE" sz="2400" dirty="0">
                <a:latin typeface="Times New Roman" pitchFamily="18"/>
              </a:rPr>
              <a:t/>
            </a:r>
            <a:br>
              <a:rPr lang="de-DE" sz="2400" dirty="0">
                <a:latin typeface="Times New Roman" pitchFamily="18"/>
              </a:rPr>
            </a:br>
            <a:r>
              <a:rPr lang="de-DE" sz="2400" dirty="0" smtClean="0">
                <a:latin typeface="Times New Roman" pitchFamily="18"/>
              </a:rPr>
              <a:t>It returns </a:t>
            </a:r>
            <a:r>
              <a:rPr lang="de-DE" sz="2400" dirty="0">
                <a:latin typeface="Times New Roman" pitchFamily="18"/>
              </a:rPr>
              <a:t>0 if all entries are </a:t>
            </a:r>
            <a:r>
              <a:rPr lang="de-DE" sz="2400" dirty="0" smtClean="0">
                <a:latin typeface="Times New Roman" pitchFamily="18"/>
              </a:rPr>
              <a:t>distinct, and returns </a:t>
            </a:r>
            <a:r>
              <a:rPr lang="de-DE" sz="2400" dirty="0">
                <a:latin typeface="Times New Roman" pitchFamily="18"/>
              </a:rPr>
              <a:t>1 otherwise.</a:t>
            </a:r>
            <a:br>
              <a:rPr lang="de-DE" sz="2400" dirty="0">
                <a:latin typeface="Times New Roman" pitchFamily="18"/>
              </a:rPr>
            </a:br>
            <a:endParaRPr lang="de-DE" sz="2400" dirty="0" smtClean="0">
              <a:latin typeface="Times New Roman" pitchFamily="18"/>
            </a:endParaRPr>
          </a:p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400" dirty="0" smtClean="0">
                <a:latin typeface="Times New Roman" pitchFamily="18"/>
              </a:rPr>
              <a:t>Write </a:t>
            </a:r>
            <a:r>
              <a:rPr lang="de-DE" sz="2400" dirty="0">
                <a:latin typeface="Times New Roman" pitchFamily="18"/>
              </a:rPr>
              <a:t>a function </a:t>
            </a:r>
            <a:r>
              <a:rPr lang="de-DE" sz="2400" dirty="0" smtClean="0">
                <a:latin typeface="Times New Roman" pitchFamily="18"/>
              </a:rPr>
              <a:t>that gets an </a:t>
            </a:r>
            <a:r>
              <a:rPr lang="de-DE" sz="2400" dirty="0">
                <a:latin typeface="Times New Roman" pitchFamily="18"/>
              </a:rPr>
              <a:t>array of ints of length </a:t>
            </a:r>
            <a:r>
              <a:rPr lang="de-DE" sz="2400" dirty="0" smtClean="0">
                <a:latin typeface="Times New Roman" pitchFamily="18"/>
              </a:rPr>
              <a:t>N.</a:t>
            </a:r>
            <a:r>
              <a:rPr lang="de-DE" sz="2400" dirty="0">
                <a:latin typeface="Times New Roman" pitchFamily="18"/>
              </a:rPr>
              <a:t/>
            </a:r>
            <a:br>
              <a:rPr lang="de-DE" sz="2400" dirty="0">
                <a:latin typeface="Times New Roman" pitchFamily="18"/>
              </a:rPr>
            </a:br>
            <a:r>
              <a:rPr lang="de-DE" sz="2400" dirty="0" smtClean="0">
                <a:latin typeface="Times New Roman" pitchFamily="18"/>
              </a:rPr>
              <a:t>The </a:t>
            </a:r>
            <a:r>
              <a:rPr lang="de-DE" sz="2400" dirty="0">
                <a:latin typeface="Times New Roman" pitchFamily="18"/>
              </a:rPr>
              <a:t>array </a:t>
            </a:r>
            <a:r>
              <a:rPr lang="de-DE" sz="2400" dirty="0" smtClean="0">
                <a:latin typeface="Times New Roman" pitchFamily="18"/>
              </a:rPr>
              <a:t>is promised to contain </a:t>
            </a:r>
            <a:r>
              <a:rPr lang="de-DE" sz="2400" dirty="0">
                <a:latin typeface="Times New Roman" pitchFamily="18"/>
              </a:rPr>
              <a:t>all but one number among {0</a:t>
            </a:r>
            <a:r>
              <a:rPr lang="de-DE" sz="2400" dirty="0" smtClean="0">
                <a:latin typeface="Times New Roman" pitchFamily="18"/>
              </a:rPr>
              <a:t>...N}.</a:t>
            </a:r>
            <a:r>
              <a:rPr lang="de-DE" sz="2400" dirty="0">
                <a:latin typeface="Times New Roman" pitchFamily="18"/>
              </a:rPr>
              <a:t/>
            </a:r>
            <a:br>
              <a:rPr lang="de-DE" sz="2400" dirty="0">
                <a:latin typeface="Times New Roman" pitchFamily="18"/>
              </a:rPr>
            </a:br>
            <a:r>
              <a:rPr lang="de-DE" sz="2400" dirty="0" smtClean="0">
                <a:latin typeface="Times New Roman" pitchFamily="18"/>
              </a:rPr>
              <a:t>The function returns </a:t>
            </a:r>
            <a:r>
              <a:rPr lang="de-DE" sz="2400" dirty="0">
                <a:latin typeface="Times New Roman" pitchFamily="18"/>
              </a:rPr>
              <a:t>the missing number</a:t>
            </a:r>
            <a:r>
              <a:rPr lang="de-DE" sz="2400" dirty="0" smtClean="0">
                <a:latin typeface="Times New Roman" pitchFamily="18"/>
              </a:rPr>
              <a:t>.</a:t>
            </a:r>
          </a:p>
          <a:p>
            <a:pPr lvl="0">
              <a:buSzPct val="45000"/>
            </a:pPr>
            <a:endParaRPr lang="de-DE" sz="2400" dirty="0" smtClean="0">
              <a:latin typeface="Times New Roman" pitchFamily="18"/>
            </a:endParaRPr>
          </a:p>
          <a:p>
            <a:pPr marL="342900" indent="-342900">
              <a:buSzPct val="45000"/>
              <a:buFont typeface="Wingdings" panose="05000000000000000000" pitchFamily="2" charset="2"/>
              <a:buChar char="q"/>
            </a:pP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Write a function that gets a 2d array of ints of size NxN, and finds a 10x10 square with the largest sum.</a:t>
            </a:r>
          </a:p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endParaRPr lang="de-DE" sz="2400" dirty="0" smtClean="0">
              <a:latin typeface="Times New Roman" pitchFamily="18"/>
            </a:endParaRPr>
          </a:p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400" dirty="0" smtClean="0">
                <a:latin typeface="Times New Roman" pitchFamily="18"/>
              </a:rPr>
              <a:t>What </a:t>
            </a:r>
            <a:r>
              <a:rPr lang="de-DE" sz="2400" dirty="0">
                <a:latin typeface="Times New Roman" pitchFamily="18"/>
              </a:rPr>
              <a:t>is the running time of each algorithm on inputs of length </a:t>
            </a:r>
            <a:r>
              <a:rPr lang="de-DE" sz="2400" dirty="0" smtClean="0">
                <a:latin typeface="Times New Roman" pitchFamily="18"/>
              </a:rPr>
              <a:t>N?</a:t>
            </a:r>
            <a:endParaRPr lang="de-DE" sz="2400" dirty="0">
              <a:latin typeface="Times New Roman" pitchFamily="1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</p:spPr>
        <p:txBody>
          <a:bodyPr/>
          <a:lstStyle/>
          <a:p>
            <a:pPr lvl="0" algn="ctr"/>
            <a:r>
              <a:rPr lang="de-DE" sz="6000">
                <a:solidFill>
                  <a:srgbClr val="0000CC"/>
                </a:solidFill>
                <a:latin typeface="Albany" pitchFamily="34"/>
              </a:rPr>
              <a:t>Questions?</a:t>
            </a:r>
          </a:p>
          <a:p>
            <a:pPr lvl="0" algn="ctr"/>
            <a:r>
              <a:rPr lang="de-DE" sz="6000">
                <a:solidFill>
                  <a:srgbClr val="0000CC"/>
                </a:solidFill>
                <a:latin typeface="Albany" pitchFamily="34"/>
              </a:rPr>
              <a:t>Comments?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280"/>
          </a:xfrm>
        </p:spPr>
        <p:txBody>
          <a:bodyPr/>
          <a:lstStyle/>
          <a:p>
            <a:pPr lvl="0" algn="l"/>
            <a:r>
              <a:rPr lang="de-DE"/>
              <a:t>Initializing arrays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</p:spPr>
        <p:txBody>
          <a:bodyPr/>
          <a:lstStyle/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200" dirty="0">
                <a:latin typeface="Times New Roman" pitchFamily="18"/>
              </a:rPr>
              <a:t>int arr1[5] = {31, 12, 5, -89, 3}; // initializing the 5 values</a:t>
            </a:r>
          </a:p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200" dirty="0">
                <a:latin typeface="Times New Roman" pitchFamily="18"/>
              </a:rPr>
              <a:t>int arr2[] = {31, 12, 5, -89, 3}; // same as above</a:t>
            </a:r>
          </a:p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200" dirty="0">
                <a:latin typeface="Times New Roman" pitchFamily="18"/>
              </a:rPr>
              <a:t>int arr3[10] = {31, 12, 5, -89, 3}; // the length of the array </a:t>
            </a:r>
            <a:r>
              <a:rPr lang="de-DE" sz="2200" dirty="0" smtClean="0">
                <a:latin typeface="Times New Roman" pitchFamily="18"/>
              </a:rPr>
              <a:t>is </a:t>
            </a:r>
            <a:r>
              <a:rPr lang="de-DE" sz="2200" dirty="0">
                <a:latin typeface="Times New Roman" pitchFamily="18"/>
              </a:rPr>
              <a:t>10,</a:t>
            </a:r>
            <a:br>
              <a:rPr lang="de-DE" sz="2200" dirty="0">
                <a:latin typeface="Times New Roman" pitchFamily="18"/>
              </a:rPr>
            </a:br>
            <a:r>
              <a:rPr lang="de-DE" sz="2200" dirty="0">
                <a:latin typeface="Times New Roman" pitchFamily="18"/>
              </a:rPr>
              <a:t>		// but only the first 5 values have been initialized</a:t>
            </a:r>
          </a:p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200" dirty="0">
                <a:latin typeface="Times New Roman" pitchFamily="18"/>
              </a:rPr>
              <a:t>int* arr_ptr1 = arr1; // arr_ptr1 points to the beginning of arr1</a:t>
            </a:r>
          </a:p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200" dirty="0">
                <a:latin typeface="Times New Roman" pitchFamily="18"/>
              </a:rPr>
              <a:t>int* arr_ptr2 = {31, 12, 5, -89, 3};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280"/>
          </a:xfrm>
        </p:spPr>
        <p:txBody>
          <a:bodyPr/>
          <a:lstStyle/>
          <a:p>
            <a:pPr lvl="0" algn="l"/>
            <a:r>
              <a:rPr lang="de-DE"/>
              <a:t>Initializing arrays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</p:spPr>
        <p:txBody>
          <a:bodyPr/>
          <a:lstStyle/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200" dirty="0">
                <a:latin typeface="Times New Roman" pitchFamily="18"/>
              </a:rPr>
              <a:t>int arr1[5] = {31, 12, 5, -89, 3}; // initializing the 5 values</a:t>
            </a:r>
          </a:p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200" dirty="0">
                <a:latin typeface="Times New Roman" pitchFamily="18"/>
              </a:rPr>
              <a:t>int arr2[] = {31, 12, 5, -89, 3}; // same as above</a:t>
            </a:r>
          </a:p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200" dirty="0">
                <a:latin typeface="Times New Roman" pitchFamily="18"/>
              </a:rPr>
              <a:t>int arr3[10] = {31, 12, 5, -89, 3}; // the length of the array </a:t>
            </a:r>
            <a:r>
              <a:rPr lang="de-DE" sz="2200" dirty="0" smtClean="0">
                <a:latin typeface="Times New Roman" pitchFamily="18"/>
              </a:rPr>
              <a:t>is </a:t>
            </a:r>
            <a:r>
              <a:rPr lang="de-DE" sz="2200" dirty="0">
                <a:latin typeface="Times New Roman" pitchFamily="18"/>
              </a:rPr>
              <a:t>10,</a:t>
            </a:r>
            <a:br>
              <a:rPr lang="de-DE" sz="2200" dirty="0">
                <a:latin typeface="Times New Roman" pitchFamily="18"/>
              </a:rPr>
            </a:br>
            <a:r>
              <a:rPr lang="de-DE" sz="2200" dirty="0">
                <a:latin typeface="Times New Roman" pitchFamily="18"/>
              </a:rPr>
              <a:t>		// but only the first 5 values have been initialized</a:t>
            </a:r>
          </a:p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200" dirty="0">
                <a:latin typeface="Times New Roman" pitchFamily="18"/>
              </a:rPr>
              <a:t>int* arr_ptr1 = arr1; // arr_ptr1 points to the beginning of arr1</a:t>
            </a:r>
          </a:p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200" strike="sngStrike" dirty="0">
                <a:latin typeface="Times New Roman" pitchFamily="18"/>
              </a:rPr>
              <a:t>int* arr_ptr2 = {31, 12, 5, -89, 3};</a:t>
            </a:r>
            <a:r>
              <a:rPr lang="de-DE" sz="2200" b="1" dirty="0">
                <a:latin typeface="Times New Roman" pitchFamily="18"/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280"/>
          </a:xfrm>
        </p:spPr>
        <p:txBody>
          <a:bodyPr/>
          <a:lstStyle/>
          <a:p>
            <a:pPr lvl="0" algn="l"/>
            <a:r>
              <a:rPr lang="de-DE"/>
              <a:t>Initializing arrays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</p:spPr>
        <p:txBody>
          <a:bodyPr/>
          <a:lstStyle/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200" dirty="0">
                <a:latin typeface="Times New Roman" pitchFamily="18"/>
              </a:rPr>
              <a:t>int arr1[5] = {31, 12, 5, -89, 3}; // initializing the 5 values</a:t>
            </a:r>
          </a:p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200" dirty="0">
                <a:latin typeface="Times New Roman" pitchFamily="18"/>
              </a:rPr>
              <a:t>int arr2[] = {31, 12, 5, -89, 3}; // same as above</a:t>
            </a:r>
          </a:p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200" dirty="0">
                <a:latin typeface="Times New Roman" pitchFamily="18"/>
              </a:rPr>
              <a:t>int arr3[10] = {31, 12, 5, -89, 3}; // the length of the array </a:t>
            </a:r>
            <a:r>
              <a:rPr lang="de-DE" sz="2200" dirty="0" smtClean="0">
                <a:latin typeface="Times New Roman" pitchFamily="18"/>
              </a:rPr>
              <a:t>is </a:t>
            </a:r>
            <a:r>
              <a:rPr lang="de-DE" sz="2200" dirty="0">
                <a:latin typeface="Times New Roman" pitchFamily="18"/>
              </a:rPr>
              <a:t>10,</a:t>
            </a:r>
            <a:br>
              <a:rPr lang="de-DE" sz="2200" dirty="0">
                <a:latin typeface="Times New Roman" pitchFamily="18"/>
              </a:rPr>
            </a:br>
            <a:r>
              <a:rPr lang="de-DE" sz="2200" dirty="0">
                <a:latin typeface="Times New Roman" pitchFamily="18"/>
              </a:rPr>
              <a:t>		// but only the first 5 values have been initialized</a:t>
            </a:r>
          </a:p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200" dirty="0">
                <a:latin typeface="Times New Roman" pitchFamily="18"/>
              </a:rPr>
              <a:t>int* arr_ptr1 = arr1; // arr_ptr1 points to the beginning of arr1</a:t>
            </a:r>
          </a:p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200" strike="sngStrike" dirty="0">
                <a:latin typeface="Times New Roman" pitchFamily="18"/>
              </a:rPr>
              <a:t>int* arr_ptr2 = {31, 12, 5, -89, 3};</a:t>
            </a:r>
            <a:r>
              <a:rPr lang="de-DE" sz="2200" b="1" dirty="0">
                <a:latin typeface="Times New Roman" pitchFamily="18"/>
              </a:rPr>
              <a:t> </a:t>
            </a:r>
            <a:r>
              <a:rPr lang="de-DE" sz="2200" b="1" dirty="0">
                <a:solidFill>
                  <a:srgbClr val="FF0000"/>
                </a:solidFill>
                <a:latin typeface="Times New Roman" pitchFamily="18"/>
              </a:rPr>
              <a:t>// NO!!! The effect is arr_ptr2 = 31</a:t>
            </a:r>
          </a:p>
        </p:txBody>
      </p:sp>
    </p:spTree>
    <p:extLst>
      <p:ext uri="{BB962C8B-B14F-4D97-AF65-F5344CB8AC3E}">
        <p14:creationId xmlns:p14="http://schemas.microsoft.com/office/powerpoint/2010/main" val="3179602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280"/>
          </a:xfrm>
        </p:spPr>
        <p:txBody>
          <a:bodyPr/>
          <a:lstStyle/>
          <a:p>
            <a:pPr lvl="0" algn="l"/>
            <a:r>
              <a:rPr lang="de-DE"/>
              <a:t>Initializing strings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</p:spPr>
        <p:txBody>
          <a:bodyPr/>
          <a:lstStyle/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200" dirty="0">
                <a:latin typeface="Times New Roman" pitchFamily="18"/>
              </a:rPr>
              <a:t>char str1[5] = {'w', 'o', 'r', 'd', '\0'};   // initializing the 5 values</a:t>
            </a:r>
          </a:p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200" dirty="0">
                <a:latin typeface="Times New Roman" pitchFamily="18"/>
              </a:rPr>
              <a:t>char str2[] = {'w', 'o', 'r', 'd', '\0'};    // same as above</a:t>
            </a:r>
          </a:p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200" dirty="0">
                <a:latin typeface="Times New Roman" pitchFamily="18"/>
              </a:rPr>
              <a:t>char str3[10] = {'w', 'o', 'r', 'd', '\0'}; // the length of the array </a:t>
            </a:r>
            <a:r>
              <a:rPr lang="de-DE" sz="2200" dirty="0" smtClean="0">
                <a:latin typeface="Times New Roman" pitchFamily="18"/>
              </a:rPr>
              <a:t>is </a:t>
            </a:r>
            <a:r>
              <a:rPr lang="de-DE" sz="2200" dirty="0">
                <a:latin typeface="Times New Roman" pitchFamily="18"/>
              </a:rPr>
              <a:t>10,</a:t>
            </a:r>
            <a:br>
              <a:rPr lang="de-DE" sz="2200" dirty="0">
                <a:latin typeface="Times New Roman" pitchFamily="18"/>
              </a:rPr>
            </a:br>
            <a:r>
              <a:rPr lang="de-DE" sz="2200" dirty="0">
                <a:latin typeface="Times New Roman" pitchFamily="18"/>
              </a:rPr>
              <a:t>		// but only the first 5 chars have been initialized</a:t>
            </a:r>
            <a:br>
              <a:rPr lang="de-DE" sz="2200" dirty="0">
                <a:latin typeface="Times New Roman" pitchFamily="18"/>
              </a:rPr>
            </a:br>
            <a:r>
              <a:rPr lang="de-DE" sz="2200" dirty="0">
                <a:latin typeface="Times New Roman" pitchFamily="18"/>
              </a:rPr>
              <a:t>		// str3 can store strings of length &lt;= 9</a:t>
            </a:r>
          </a:p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200" dirty="0">
                <a:latin typeface="Times New Roman" pitchFamily="18"/>
              </a:rPr>
              <a:t>char* str_ptr1 = str1; // arr_ptr1 points to the beginning of str1</a:t>
            </a:r>
          </a:p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200" dirty="0">
                <a:latin typeface="Times New Roman" pitchFamily="18"/>
              </a:rPr>
              <a:t>char* str4 = "word"; // creates an immutable string</a:t>
            </a:r>
          </a:p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200" dirty="0">
                <a:latin typeface="Times New Roman" pitchFamily="18"/>
              </a:rPr>
              <a:t>char* str5 = {'w', 'o', 'r', 'd', '\0'};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280"/>
          </a:xfrm>
        </p:spPr>
        <p:txBody>
          <a:bodyPr/>
          <a:lstStyle/>
          <a:p>
            <a:pPr lvl="0" algn="l"/>
            <a:r>
              <a:rPr lang="de-DE"/>
              <a:t>Initializing strings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</p:spPr>
        <p:txBody>
          <a:bodyPr/>
          <a:lstStyle/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200" dirty="0">
                <a:latin typeface="Times New Roman" pitchFamily="18"/>
              </a:rPr>
              <a:t>char str1[5] = {'w', 'o', 'r', 'd', '\0'};   // initializing the 5 values</a:t>
            </a:r>
          </a:p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200" dirty="0">
                <a:latin typeface="Times New Roman" pitchFamily="18"/>
              </a:rPr>
              <a:t>char str2[] = {'w', 'o', 'r', 'd', '\0'};    // same as above</a:t>
            </a:r>
          </a:p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200" dirty="0">
                <a:latin typeface="Times New Roman" pitchFamily="18"/>
              </a:rPr>
              <a:t>char str3[10] = {'w', 'o', 'r', 'd', '\0'}; // the length of the array </a:t>
            </a:r>
            <a:r>
              <a:rPr lang="de-DE" sz="2200" dirty="0" smtClean="0">
                <a:latin typeface="Times New Roman" pitchFamily="18"/>
              </a:rPr>
              <a:t>is </a:t>
            </a:r>
            <a:r>
              <a:rPr lang="de-DE" sz="2200" dirty="0">
                <a:latin typeface="Times New Roman" pitchFamily="18"/>
              </a:rPr>
              <a:t>10,</a:t>
            </a:r>
            <a:br>
              <a:rPr lang="de-DE" sz="2200" dirty="0">
                <a:latin typeface="Times New Roman" pitchFamily="18"/>
              </a:rPr>
            </a:br>
            <a:r>
              <a:rPr lang="de-DE" sz="2200" dirty="0">
                <a:latin typeface="Times New Roman" pitchFamily="18"/>
              </a:rPr>
              <a:t>		// but only the first 5 chars have been initialized</a:t>
            </a:r>
            <a:br>
              <a:rPr lang="de-DE" sz="2200" dirty="0">
                <a:latin typeface="Times New Roman" pitchFamily="18"/>
              </a:rPr>
            </a:br>
            <a:r>
              <a:rPr lang="de-DE" sz="2200" dirty="0">
                <a:latin typeface="Times New Roman" pitchFamily="18"/>
              </a:rPr>
              <a:t>		// str3 can store strings of length &lt;= 9</a:t>
            </a:r>
          </a:p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200" dirty="0">
                <a:latin typeface="Times New Roman" pitchFamily="18"/>
              </a:rPr>
              <a:t>char* str_ptr1 = str1; // arr_ptr1 points to the beginning of str1</a:t>
            </a:r>
          </a:p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200" dirty="0">
                <a:latin typeface="Times New Roman" pitchFamily="18"/>
              </a:rPr>
              <a:t>char* str4 = "word"; // creates an immutable string</a:t>
            </a:r>
          </a:p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200" strike="sngStrike" dirty="0">
                <a:latin typeface="Times New Roman" pitchFamily="18"/>
              </a:rPr>
              <a:t>char* str5 = {'w', 'o', 'r', 'd', '\0'};</a:t>
            </a:r>
            <a:r>
              <a:rPr lang="de-DE" sz="2200" b="1" dirty="0">
                <a:latin typeface="Times New Roman" pitchFamily="18"/>
              </a:rPr>
              <a:t> 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280"/>
          </a:xfrm>
        </p:spPr>
        <p:txBody>
          <a:bodyPr/>
          <a:lstStyle/>
          <a:p>
            <a:pPr lvl="0" algn="l"/>
            <a:r>
              <a:rPr lang="de-DE"/>
              <a:t>Initializing strings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</p:spPr>
        <p:txBody>
          <a:bodyPr/>
          <a:lstStyle/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200" dirty="0">
                <a:latin typeface="Times New Roman" pitchFamily="18"/>
              </a:rPr>
              <a:t>char str1[5] = {'w', 'o', 'r', 'd', '\0'};   // initializing the 5 values</a:t>
            </a:r>
          </a:p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200" dirty="0">
                <a:latin typeface="Times New Roman" pitchFamily="18"/>
              </a:rPr>
              <a:t>char str2[] = {'w', 'o', 'r', 'd', '\0'};    // same as above</a:t>
            </a:r>
          </a:p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200" dirty="0">
                <a:latin typeface="Times New Roman" pitchFamily="18"/>
              </a:rPr>
              <a:t>char str3[10] = {'w', 'o', 'r', 'd', '\0'}; // the length of the array </a:t>
            </a:r>
            <a:r>
              <a:rPr lang="de-DE" sz="2200" dirty="0" smtClean="0">
                <a:latin typeface="Times New Roman" pitchFamily="18"/>
              </a:rPr>
              <a:t>is </a:t>
            </a:r>
            <a:r>
              <a:rPr lang="de-DE" sz="2200" dirty="0">
                <a:latin typeface="Times New Roman" pitchFamily="18"/>
              </a:rPr>
              <a:t>10,</a:t>
            </a:r>
            <a:br>
              <a:rPr lang="de-DE" sz="2200" dirty="0">
                <a:latin typeface="Times New Roman" pitchFamily="18"/>
              </a:rPr>
            </a:br>
            <a:r>
              <a:rPr lang="de-DE" sz="2200" dirty="0">
                <a:latin typeface="Times New Roman" pitchFamily="18"/>
              </a:rPr>
              <a:t>		// but only the first 5 chars have been initialized</a:t>
            </a:r>
            <a:br>
              <a:rPr lang="de-DE" sz="2200" dirty="0">
                <a:latin typeface="Times New Roman" pitchFamily="18"/>
              </a:rPr>
            </a:br>
            <a:r>
              <a:rPr lang="de-DE" sz="2200" dirty="0">
                <a:latin typeface="Times New Roman" pitchFamily="18"/>
              </a:rPr>
              <a:t>		// str3 can store strings of length &lt;= 9</a:t>
            </a:r>
          </a:p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200" dirty="0">
                <a:latin typeface="Times New Roman" pitchFamily="18"/>
              </a:rPr>
              <a:t>char* str_ptr1 = str1; // arr_ptr1 points to the beginning of str1</a:t>
            </a:r>
          </a:p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200" dirty="0">
                <a:latin typeface="Times New Roman" pitchFamily="18"/>
              </a:rPr>
              <a:t>char* str4 = "word"; // creates an immutable string</a:t>
            </a:r>
          </a:p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200" strike="sngStrike" dirty="0">
                <a:latin typeface="Times New Roman" pitchFamily="18"/>
              </a:rPr>
              <a:t>char* str5 = {'w', 'o', 'r', 'd', '\0'};</a:t>
            </a:r>
            <a:r>
              <a:rPr lang="de-DE" sz="2200" b="1" dirty="0">
                <a:latin typeface="Times New Roman" pitchFamily="18"/>
              </a:rPr>
              <a:t>   </a:t>
            </a:r>
            <a:r>
              <a:rPr lang="de-DE" sz="2200" b="1" dirty="0">
                <a:solidFill>
                  <a:srgbClr val="FF0000"/>
                </a:solidFill>
                <a:latin typeface="Times New Roman" pitchFamily="18"/>
              </a:rPr>
              <a:t>// NO!!! will set str5=119.</a:t>
            </a:r>
          </a:p>
        </p:txBody>
      </p:sp>
    </p:spTree>
    <p:extLst>
      <p:ext uri="{BB962C8B-B14F-4D97-AF65-F5344CB8AC3E}">
        <p14:creationId xmlns:p14="http://schemas.microsoft.com/office/powerpoint/2010/main" val="848565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-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1638</TotalTime>
  <Words>789</Words>
  <Application>Microsoft Office PowerPoint</Application>
  <PresentationFormat>Custom</PresentationFormat>
  <Paragraphs>166</Paragraphs>
  <Slides>31</Slides>
  <Notes>31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31</vt:i4>
      </vt:variant>
    </vt:vector>
  </HeadingPairs>
  <TitlesOfParts>
    <vt:vector size="41" baseType="lpstr">
      <vt:lpstr>Arial Unicode MS</vt:lpstr>
      <vt:lpstr>Albany</vt:lpstr>
      <vt:lpstr>Arial</vt:lpstr>
      <vt:lpstr>Calibri</vt:lpstr>
      <vt:lpstr>StarSymbol</vt:lpstr>
      <vt:lpstr>Tahoma</vt:lpstr>
      <vt:lpstr>Times New Roman</vt:lpstr>
      <vt:lpstr>Wingdings</vt:lpstr>
      <vt:lpstr>water</vt:lpstr>
      <vt:lpstr>lyt-blackandwhite</vt:lpstr>
      <vt:lpstr>PowerPoint Presentation</vt:lpstr>
      <vt:lpstr>Reminders</vt:lpstr>
      <vt:lpstr>Today</vt:lpstr>
      <vt:lpstr>Initializing arrays</vt:lpstr>
      <vt:lpstr>Initializing arrays</vt:lpstr>
      <vt:lpstr>Initializing arrays</vt:lpstr>
      <vt:lpstr>Initializing strings</vt:lpstr>
      <vt:lpstr>Initializing strings</vt:lpstr>
      <vt:lpstr>Initializing strings</vt:lpstr>
      <vt:lpstr>Initializing strings</vt:lpstr>
      <vt:lpstr>Multi-dimensional arrays</vt:lpstr>
      <vt:lpstr>Multi-dimensional arrays</vt:lpstr>
      <vt:lpstr>Example</vt:lpstr>
      <vt:lpstr>stdbool.h</vt:lpstr>
      <vt:lpstr>stdbool.h</vt:lpstr>
      <vt:lpstr>stdbool.h</vt:lpstr>
      <vt:lpstr>Enum</vt:lpstr>
      <vt:lpstr>Typedef</vt:lpstr>
      <vt:lpstr>Typedef</vt:lpstr>
      <vt:lpstr>Structs</vt:lpstr>
      <vt:lpstr>Structs</vt:lpstr>
      <vt:lpstr>Structs</vt:lpstr>
      <vt:lpstr>Structs</vt:lpstr>
      <vt:lpstr>Enums/Structs/Typedefs</vt:lpstr>
      <vt:lpstr>Return values and conditions</vt:lpstr>
      <vt:lpstr>Multiple conditions</vt:lpstr>
      <vt:lpstr>PowerPoint Presentation</vt:lpstr>
      <vt:lpstr>PowerPoint Presentation</vt:lpstr>
      <vt:lpstr>Two examples</vt:lpstr>
      <vt:lpstr>More examples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336</cp:revision>
  <dcterms:created xsi:type="dcterms:W3CDTF">2017-07-19T12:15:02Z</dcterms:created>
  <dcterms:modified xsi:type="dcterms:W3CDTF">2018-12-05T05:48:23Z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