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6"/>
  </p:notesMasterIdLst>
  <p:handoutMasterIdLst>
    <p:handoutMasterId r:id="rId37"/>
  </p:handoutMasterIdLst>
  <p:sldIdLst>
    <p:sldId id="256" r:id="rId3"/>
    <p:sldId id="288" r:id="rId4"/>
    <p:sldId id="264" r:id="rId5"/>
    <p:sldId id="265" r:id="rId6"/>
    <p:sldId id="283" r:id="rId7"/>
    <p:sldId id="266" r:id="rId8"/>
    <p:sldId id="267" r:id="rId9"/>
    <p:sldId id="268" r:id="rId10"/>
    <p:sldId id="284" r:id="rId11"/>
    <p:sldId id="312" r:id="rId12"/>
    <p:sldId id="285" r:id="rId13"/>
    <p:sldId id="282" r:id="rId14"/>
    <p:sldId id="286" r:id="rId15"/>
    <p:sldId id="272" r:id="rId16"/>
    <p:sldId id="290" r:id="rId17"/>
    <p:sldId id="291" r:id="rId18"/>
    <p:sldId id="292" r:id="rId19"/>
    <p:sldId id="293" r:id="rId20"/>
    <p:sldId id="294" r:id="rId21"/>
    <p:sldId id="299" r:id="rId22"/>
    <p:sldId id="296" r:id="rId23"/>
    <p:sldId id="298" r:id="rId24"/>
    <p:sldId id="297" r:id="rId25"/>
    <p:sldId id="300" r:id="rId26"/>
    <p:sldId id="303" r:id="rId27"/>
    <p:sldId id="301" r:id="rId28"/>
    <p:sldId id="306" r:id="rId29"/>
    <p:sldId id="307" r:id="rId30"/>
    <p:sldId id="309" r:id="rId31"/>
    <p:sldId id="308" r:id="rId32"/>
    <p:sldId id="304" r:id="rId33"/>
    <p:sldId id="311" r:id="rId34"/>
    <p:sldId id="276" r:id="rId35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476" y="7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498" cy="53410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5" y="0"/>
            <a:ext cx="3280498" cy="53410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9"/>
            <a:ext cx="3280498" cy="53410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5" y="10157659"/>
            <a:ext cx="3280498" cy="53410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6054090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107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sz="2000" b="0" i="0" u="none" strike="noStrike" kern="1200">
        <a:ln>
          <a:noFill/>
        </a:ln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>
            <a:spAutoFit/>
          </a:bodyPr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626176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8718336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9387713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2268551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2268551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9176513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2268551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1460294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2268551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80364389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9079082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507497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78787007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83338424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6430083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33016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100354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72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5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0413" y="720725"/>
            <a:ext cx="2070100" cy="5759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57900" cy="5759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62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497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7179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681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51338" cy="38100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4463" y="1949450"/>
            <a:ext cx="4351337" cy="38100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7909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08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711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067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123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5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934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13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2825" y="684213"/>
            <a:ext cx="2212975" cy="5075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89700" cy="507523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652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55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64000" cy="45005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6513" y="1979613"/>
            <a:ext cx="4064000" cy="45005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365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32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6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81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19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5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900000" y="720000"/>
            <a:ext cx="8280000" cy="1080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900000" y="1980000"/>
            <a:ext cx="8280000" cy="4500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en-US" sz="4400" b="0" i="0" u="none" strike="noStrike" kern="1200">
          <a:ln>
            <a:noFill/>
          </a:ln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en-US" sz="3200" b="0" i="0" u="none" strike="noStrike" kern="1200">
          <a:ln>
            <a:noFill/>
          </a:ln>
          <a:latin typeface="Arial" pitchFamily="18"/>
          <a:ea typeface="Arial Unicode MS" pitchFamily="2"/>
          <a:cs typeface="Tahoma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20000" y="684000"/>
            <a:ext cx="8460000" cy="1023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20000" y="1949040"/>
            <a:ext cx="8855640" cy="3810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40000" y="631872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de-DE" sz="24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0" y="634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de-DE" sz="24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0" y="634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de-DE" sz="24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de-DE" sz="4400" b="0" i="0" u="none" strike="noStrike">
          <a:ln>
            <a:noFill/>
          </a:ln>
          <a:latin typeface="Albany" pitchFamily="18"/>
          <a:cs typeface="Tahoma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7"/>
        </a:spcAft>
        <a:tabLst/>
        <a:defRPr lang="de-DE" sz="3200" b="0" i="0" u="none" strike="noStrike">
          <a:ln>
            <a:noFill/>
          </a:ln>
          <a:latin typeface="Albany" pitchFamily="18"/>
          <a:cs typeface="Tahoma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20000" y="1445039"/>
            <a:ext cx="8855640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</a:rPr>
              <a:t/>
            </a:r>
            <a:br>
              <a:rPr lang="de-DE" sz="3600" b="1" dirty="0">
                <a:solidFill>
                  <a:srgbClr val="000080"/>
                </a:solidFill>
              </a:rPr>
            </a:br>
            <a:r>
              <a:rPr lang="de-DE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</a:rPr>
            </a:br>
            <a:r>
              <a:rPr lang="de-DE" sz="3600" b="1" dirty="0">
                <a:solidFill>
                  <a:srgbClr val="000080"/>
                </a:solidFill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</a:rPr>
              <a:t>September </a:t>
            </a:r>
            <a:r>
              <a:rPr lang="de-DE" sz="3600" b="1" dirty="0" smtClean="0">
                <a:solidFill>
                  <a:srgbClr val="000080"/>
                </a:solidFill>
              </a:rPr>
              <a:t>18, </a:t>
            </a:r>
            <a:r>
              <a:rPr lang="de-DE" sz="3600" b="1" dirty="0">
                <a:solidFill>
                  <a:srgbClr val="000080"/>
                </a:solidFill>
              </a:rPr>
              <a:t>2018</a:t>
            </a:r>
          </a:p>
          <a:p>
            <a:pPr lvl="0" algn="ctr"/>
            <a:endParaRPr lang="de-DE" sz="3600" b="1" dirty="0">
              <a:solidFill>
                <a:srgbClr val="0000FF"/>
              </a:solidFill>
            </a:endParaRPr>
          </a:p>
          <a:p>
            <a:pPr lvl="0"/>
            <a:endParaRPr lang="de-DE" sz="3600" dirty="0">
              <a:solidFill>
                <a:srgbClr val="993366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 algn="ctr"/>
            <a:endParaRPr lang="de-DE" sz="6800" dirty="0" smtClean="0">
              <a:solidFill>
                <a:srgbClr val="000080"/>
              </a:solidFill>
              <a:latin typeface="Times New Roman" pitchFamily="18"/>
            </a:endParaRPr>
          </a:p>
          <a:p>
            <a:pPr lvl="0" algn="ctr"/>
            <a:r>
              <a:rPr lang="de-DE" sz="6800" dirty="0" smtClean="0">
                <a:solidFill>
                  <a:srgbClr val="000080"/>
                </a:solidFill>
                <a:latin typeface="Times New Roman" pitchFamily="18"/>
              </a:rPr>
              <a:t>Questions so far?</a:t>
            </a:r>
            <a:endParaRPr lang="de-DE" sz="6800" dirty="0">
              <a:solidFill>
                <a:srgbClr val="000080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546740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 dirty="0" smtClean="0"/>
              <a:t>Return values and conditions</a:t>
            </a:r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6012719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All commands in C return a value. (Exception: void functions)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Examples: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printf("%d\n" , 3 &lt; 5); // prints 1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printf("%d\n" , 3 == 5); // prints 0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b="1" u="sng" dirty="0" smtClean="0">
                <a:solidFill>
                  <a:srgbClr val="000000"/>
                </a:solidFill>
                <a:latin typeface="Times New Roman" pitchFamily="18"/>
              </a:rPr>
              <a:t>if statements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: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if (cond)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	do_something();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else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	do_something_else();</a:t>
            </a: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b="1" u="sng" dirty="0" smtClean="0">
                <a:solidFill>
                  <a:srgbClr val="000000"/>
                </a:solidFill>
                <a:latin typeface="Times New Roman" pitchFamily="18"/>
              </a:rPr>
              <a:t>while statements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: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	while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 (cond)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	do_something();</a:t>
            </a:r>
            <a:endParaRPr lang="de-DE" sz="800" dirty="0">
              <a:solidFill>
                <a:srgbClr val="000000"/>
              </a:solidFill>
              <a:latin typeface="Times New Roman" pitchFamily="18"/>
            </a:endParaRPr>
          </a:p>
        </p:txBody>
      </p:sp>
      <p:sp>
        <p:nvSpPr>
          <p:cNvPr id="8" name="Oval 7"/>
          <p:cNvSpPr/>
          <p:nvPr/>
        </p:nvSpPr>
        <p:spPr>
          <a:xfrm>
            <a:off x="1414914" y="4109986"/>
            <a:ext cx="1453414" cy="471639"/>
          </a:xfrm>
          <a:prstGeom prst="ellipse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11" idx="1"/>
            <a:endCxn id="8" idx="7"/>
          </p:cNvCxnSpPr>
          <p:nvPr/>
        </p:nvCxnSpPr>
        <p:spPr>
          <a:xfrm flipH="1">
            <a:off x="2655480" y="3585507"/>
            <a:ext cx="3611110" cy="5935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266590" y="3176528"/>
            <a:ext cx="3098791" cy="81795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Equivalent to: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if (</a:t>
            </a:r>
            <a:r>
              <a:rPr lang="en-US" dirty="0" err="1" smtClean="0">
                <a:solidFill>
                  <a:srgbClr val="002060"/>
                </a:solidFill>
              </a:rPr>
              <a:t>cond</a:t>
            </a:r>
            <a:r>
              <a:rPr lang="en-US" dirty="0" smtClean="0">
                <a:solidFill>
                  <a:srgbClr val="002060"/>
                </a:solidFill>
              </a:rPr>
              <a:t> != 0)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490312" y="6132122"/>
            <a:ext cx="1772652" cy="471639"/>
          </a:xfrm>
          <a:prstGeom prst="ellipse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7" idx="1"/>
            <a:endCxn id="15" idx="7"/>
          </p:cNvCxnSpPr>
          <p:nvPr/>
        </p:nvCxnSpPr>
        <p:spPr>
          <a:xfrm flipH="1">
            <a:off x="3003365" y="5569143"/>
            <a:ext cx="3338624" cy="6320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6341989" y="5160164"/>
            <a:ext cx="2838012" cy="81795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Equivalent to: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while (</a:t>
            </a:r>
            <a:r>
              <a:rPr lang="en-US" dirty="0" err="1" smtClean="0">
                <a:solidFill>
                  <a:srgbClr val="002060"/>
                </a:solidFill>
              </a:rPr>
              <a:t>cond</a:t>
            </a:r>
            <a:r>
              <a:rPr lang="en-US" dirty="0" smtClean="0">
                <a:solidFill>
                  <a:srgbClr val="002060"/>
                </a:solidFill>
              </a:rPr>
              <a:t> != 0)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30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5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 dirty="0" smtClean="0"/>
              <a:t>Multiple conditions</a:t>
            </a:r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6012719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b="1" u="sng" dirty="0" smtClean="0">
                <a:solidFill>
                  <a:srgbClr val="000000"/>
                </a:solidFill>
                <a:latin typeface="Times New Roman" pitchFamily="18"/>
              </a:rPr>
              <a:t>AND of  conditions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: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if (cond1 &amp;&amp; cond2)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	do_something();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else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	do_something_else();</a:t>
            </a: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endParaRPr lang="de-DE" sz="2400" b="1" u="sng" dirty="0" smtClean="0">
              <a:solidFill>
                <a:srgbClr val="000000"/>
              </a:solidFill>
              <a:latin typeface="Times New Roman" pitchFamily="18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b="1" u="sng" dirty="0" smtClean="0">
                <a:solidFill>
                  <a:srgbClr val="000000"/>
                </a:solidFill>
                <a:latin typeface="Times New Roman" pitchFamily="18"/>
              </a:rPr>
              <a:t>OR of conditions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: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while (cond1 || cond2)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	do_something();</a:t>
            </a:r>
          </a:p>
          <a:p>
            <a:pPr>
              <a:buSzPct val="45000"/>
            </a:pPr>
            <a:endParaRPr lang="de-DE" sz="2400" dirty="0" smtClean="0">
              <a:solidFill>
                <a:srgbClr val="000000"/>
              </a:solidFill>
              <a:latin typeface="Times New Roman" pitchFamily="18"/>
            </a:endParaRPr>
          </a:p>
          <a:p>
            <a:pPr>
              <a:buSzPct val="45000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Recall the example: 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while (i &lt; len &amp;&amp; !found)</a:t>
            </a: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endParaRPr lang="de-DE" sz="2400" dirty="0">
              <a:solidFill>
                <a:srgbClr val="002060"/>
              </a:solidFill>
              <a:latin typeface="Times New Roman" pitchFamily="18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endParaRPr lang="de-DE" sz="800" dirty="0">
              <a:solidFill>
                <a:srgbClr val="000000"/>
              </a:solidFill>
              <a:latin typeface="Times New Roman" pitchFamily="18"/>
            </a:endParaRPr>
          </a:p>
        </p:txBody>
      </p:sp>
      <p:sp>
        <p:nvSpPr>
          <p:cNvPr id="8" name="Oval 7"/>
          <p:cNvSpPr/>
          <p:nvPr/>
        </p:nvSpPr>
        <p:spPr>
          <a:xfrm>
            <a:off x="1809549" y="2280084"/>
            <a:ext cx="2560319" cy="471639"/>
          </a:xfrm>
          <a:prstGeom prst="ellipse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endCxn id="8" idx="7"/>
          </p:cNvCxnSpPr>
          <p:nvPr/>
        </p:nvCxnSpPr>
        <p:spPr>
          <a:xfrm flipH="1">
            <a:off x="3994918" y="1867301"/>
            <a:ext cx="2078623" cy="4818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459417" y="1419280"/>
            <a:ext cx="4194722" cy="147792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&amp;&amp; - logical AND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- checks first if cond1 is satisfied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	(i.e., cond1 !=0)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- runs cond2 </a:t>
            </a:r>
            <a:r>
              <a:rPr lang="en-US" b="1" dirty="0" smtClean="0">
                <a:solidFill>
                  <a:srgbClr val="FF0000"/>
                </a:solidFill>
              </a:rPr>
              <a:t>only</a:t>
            </a:r>
            <a:r>
              <a:rPr lang="en-US" dirty="0" smtClean="0">
                <a:solidFill>
                  <a:srgbClr val="002060"/>
                </a:solidFill>
              </a:rPr>
              <a:t> if cond1 is satisfied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2310064" y="4856226"/>
            <a:ext cx="2175310" cy="471639"/>
          </a:xfrm>
          <a:prstGeom prst="ellipse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stCxn id="18" idx="1"/>
            <a:endCxn id="13" idx="7"/>
          </p:cNvCxnSpPr>
          <p:nvPr/>
        </p:nvCxnSpPr>
        <p:spPr>
          <a:xfrm flipH="1">
            <a:off x="4166807" y="4733819"/>
            <a:ext cx="1519646" cy="191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686453" y="3994857"/>
            <a:ext cx="4081002" cy="147792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|| - logical OR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- checks first if cond1 is satisfied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	(i.e., cond1 !=0)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- runs cond2 </a:t>
            </a:r>
            <a:r>
              <a:rPr lang="en-US" b="1" dirty="0" smtClean="0">
                <a:solidFill>
                  <a:srgbClr val="FF0000"/>
                </a:solidFill>
              </a:rPr>
              <a:t>only</a:t>
            </a:r>
            <a:r>
              <a:rPr lang="en-US" dirty="0" smtClean="0">
                <a:solidFill>
                  <a:srgbClr val="002060"/>
                </a:solidFill>
              </a:rPr>
              <a:t> if cond1 is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>
                <a:solidFill>
                  <a:srgbClr val="002060"/>
                </a:solidFill>
              </a:rPr>
              <a:t> satisfied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59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3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 algn="ctr"/>
            <a:endParaRPr lang="de-DE" sz="6800" dirty="0" smtClean="0">
              <a:solidFill>
                <a:srgbClr val="000080"/>
              </a:solidFill>
              <a:latin typeface="Times New Roman" pitchFamily="18"/>
            </a:endParaRPr>
          </a:p>
          <a:p>
            <a:pPr lvl="0" algn="ctr"/>
            <a:r>
              <a:rPr lang="de-DE" sz="6800" dirty="0" smtClean="0">
                <a:solidFill>
                  <a:srgbClr val="000080"/>
                </a:solidFill>
                <a:latin typeface="Times New Roman" pitchFamily="18"/>
              </a:rPr>
              <a:t>Questions so far?</a:t>
            </a:r>
            <a:endParaRPr lang="de-DE" sz="6800" dirty="0">
              <a:solidFill>
                <a:srgbClr val="000080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634088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 smtClean="0">
                <a:latin typeface="Times New Roman" pitchFamily="18"/>
              </a:rPr>
              <a:t>So far we have seen only variables defined inside functions.</a:t>
            </a:r>
            <a:br>
              <a:rPr lang="de-DE" sz="2200" dirty="0" smtClean="0">
                <a:latin typeface="Times New Roman" pitchFamily="18"/>
              </a:rPr>
            </a:br>
            <a:r>
              <a:rPr lang="de-DE" sz="2200" dirty="0" smtClean="0">
                <a:latin typeface="Times New Roman" pitchFamily="18"/>
              </a:rPr>
              <a:t>The scope of the variables is limited only to the function.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 smtClean="0">
                <a:latin typeface="Times New Roman" pitchFamily="18"/>
              </a:rPr>
              <a:t>It is possible to define a </a:t>
            </a:r>
            <a:r>
              <a:rPr lang="de-DE" sz="2200" b="1" u="sng" dirty="0" smtClean="0">
                <a:solidFill>
                  <a:schemeClr val="tx1"/>
                </a:solidFill>
                <a:latin typeface="Times New Roman" pitchFamily="18"/>
              </a:rPr>
              <a:t>global variable</a:t>
            </a:r>
            <a:r>
              <a:rPr lang="de-DE" sz="2200" dirty="0" smtClean="0">
                <a:latin typeface="Times New Roman" pitchFamily="18"/>
              </a:rPr>
              <a:t> that is visible everywhere.</a:t>
            </a:r>
          </a:p>
          <a:p>
            <a:pPr>
              <a:buSzPct val="45000"/>
            </a:pPr>
            <a:r>
              <a:rPr lang="de-DE" sz="2200" dirty="0" smtClean="0">
                <a:solidFill>
                  <a:srgbClr val="002060"/>
                </a:solidFill>
                <a:latin typeface="Times New Roman" pitchFamily="18"/>
              </a:rPr>
              <a:t>	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#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include &lt;</a:t>
            </a:r>
            <a:r>
              <a:rPr lang="en-CA" sz="2200" dirty="0" err="1" smtClean="0">
                <a:solidFill>
                  <a:srgbClr val="002060"/>
                </a:solidFill>
                <a:latin typeface="Times New Roman" pitchFamily="18"/>
              </a:rPr>
              <a:t>stdio.h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&gt;</a:t>
            </a:r>
          </a:p>
          <a:p>
            <a:pPr>
              <a:buSzPct val="45000"/>
            </a:pP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	</a:t>
            </a:r>
            <a:r>
              <a:rPr lang="en-CA" sz="2200" dirty="0" err="1" smtClean="0">
                <a:solidFill>
                  <a:srgbClr val="002060"/>
                </a:solidFill>
                <a:latin typeface="Times New Roman" pitchFamily="18"/>
              </a:rPr>
              <a:t>int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counter = 0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; // </a:t>
            </a:r>
            <a:r>
              <a:rPr lang="en-CA" sz="2200" dirty="0" err="1" smtClean="0">
                <a:solidFill>
                  <a:srgbClr val="002060"/>
                </a:solidFill>
                <a:latin typeface="Times New Roman" pitchFamily="18"/>
              </a:rPr>
              <a:t>init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 the global variable to zero</a:t>
            </a:r>
          </a:p>
          <a:p>
            <a:pPr>
              <a:buSzPct val="45000"/>
            </a:pP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</a:t>
            </a:r>
            <a:r>
              <a:rPr lang="en-CA" sz="2200" dirty="0" err="1" smtClean="0">
                <a:solidFill>
                  <a:srgbClr val="002060"/>
                </a:solidFill>
                <a:latin typeface="Times New Roman" pitchFamily="18"/>
              </a:rPr>
              <a:t>int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main() 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{</a:t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	</a:t>
            </a:r>
            <a:r>
              <a:rPr lang="en-CA" sz="2200" dirty="0" err="1" smtClean="0">
                <a:solidFill>
                  <a:srgbClr val="002060"/>
                </a:solidFill>
                <a:latin typeface="Times New Roman" pitchFamily="18"/>
              </a:rPr>
              <a:t>printf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("global 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counter %d\n", counter); // prints 0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/>
            </a:r>
            <a:br>
              <a:rPr lang="en-CA" sz="2200" dirty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	counter++;</a:t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	</a:t>
            </a:r>
            <a:r>
              <a:rPr lang="en-CA" sz="2200" dirty="0" err="1" smtClean="0">
                <a:solidFill>
                  <a:srgbClr val="002060"/>
                </a:solidFill>
                <a:latin typeface="Times New Roman" pitchFamily="18"/>
              </a:rPr>
              <a:t>printf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("global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counter %d\n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", counter);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 // prints 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1</a:t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	</a:t>
            </a:r>
            <a:r>
              <a:rPr lang="en-CA" sz="2200" dirty="0" err="1" smtClean="0">
                <a:solidFill>
                  <a:srgbClr val="002060"/>
                </a:solidFill>
                <a:latin typeface="Times New Roman" pitchFamily="18"/>
              </a:rPr>
              <a:t>int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counter = 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0;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// local 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variable</a:t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	</a:t>
            </a:r>
            <a:r>
              <a:rPr lang="en-CA" sz="2200" dirty="0" err="1" smtClean="0">
                <a:solidFill>
                  <a:srgbClr val="002060"/>
                </a:solidFill>
                <a:latin typeface="Times New Roman" pitchFamily="18"/>
              </a:rPr>
              <a:t>printf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(“local counter %d\n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", counter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);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 // prints 0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/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	return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0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;</a:t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} </a:t>
            </a:r>
            <a:endParaRPr lang="de-DE" sz="2200" dirty="0">
              <a:latin typeface="Times New Roman" pitchFamily="1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kern="0" dirty="0" smtClean="0">
                <a:solidFill>
                  <a:sysClr val="windowText" lastClr="000000"/>
                </a:solidFill>
              </a:rPr>
              <a:t>Global variables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dirty="0" smtClean="0">
                <a:latin typeface="Times New Roman" pitchFamily="18"/>
              </a:rPr>
              <a:t>It is also possible to define a </a:t>
            </a:r>
            <a:r>
              <a:rPr lang="de-DE" sz="2200" b="1" u="sng" dirty="0" smtClean="0">
                <a:solidFill>
                  <a:schemeClr val="tx1"/>
                </a:solidFill>
                <a:latin typeface="Times New Roman" pitchFamily="18"/>
              </a:rPr>
              <a:t>static</a:t>
            </a:r>
            <a:r>
              <a:rPr lang="de-DE" sz="2200" b="1" u="sng" dirty="0" smtClean="0">
                <a:latin typeface="Times New Roman" pitchFamily="18"/>
              </a:rPr>
              <a:t> variable</a:t>
            </a:r>
            <a:r>
              <a:rPr lang="de-DE" sz="2200" dirty="0" smtClean="0">
                <a:latin typeface="Times New Roman" pitchFamily="18"/>
              </a:rPr>
              <a:t> that will </a:t>
            </a:r>
            <a:r>
              <a:rPr lang="en-CA" sz="2200" dirty="0" smtClean="0">
                <a:solidFill>
                  <a:schemeClr val="tx1"/>
                </a:solidFill>
                <a:latin typeface="Times New Roman" pitchFamily="18"/>
              </a:rPr>
              <a:t>"</a:t>
            </a:r>
            <a:r>
              <a:rPr lang="de-DE" sz="2200" dirty="0" smtClean="0">
                <a:latin typeface="Times New Roman" pitchFamily="18"/>
              </a:rPr>
              <a:t>remember</a:t>
            </a:r>
            <a:r>
              <a:rPr lang="en-CA" sz="2200" dirty="0" smtClean="0">
                <a:solidFill>
                  <a:schemeClr val="tx1"/>
                </a:solidFill>
                <a:latin typeface="Times New Roman" pitchFamily="18"/>
              </a:rPr>
              <a:t>“ its value in different calls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 </a:t>
            </a:r>
            <a:r>
              <a:rPr lang="en-CA" sz="2200" dirty="0" smtClean="0">
                <a:solidFill>
                  <a:schemeClr val="tx1"/>
                </a:solidFill>
                <a:latin typeface="Times New Roman" pitchFamily="18"/>
              </a:rPr>
              <a:t>of the function</a:t>
            </a:r>
            <a:r>
              <a:rPr lang="de-DE" sz="2200" dirty="0" smtClean="0">
                <a:latin typeface="Times New Roman" pitchFamily="18"/>
              </a:rPr>
              <a:t>.</a:t>
            </a:r>
          </a:p>
          <a:p>
            <a:pPr>
              <a:buSzPct val="45000"/>
            </a:pPr>
            <a:r>
              <a:rPr lang="de-DE" sz="2200" dirty="0" smtClean="0">
                <a:solidFill>
                  <a:srgbClr val="002060"/>
                </a:solidFill>
                <a:latin typeface="Times New Roman" pitchFamily="18"/>
              </a:rPr>
              <a:t>	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#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include &lt;</a:t>
            </a:r>
            <a:r>
              <a:rPr lang="en-CA" sz="2200" dirty="0" err="1" smtClean="0">
                <a:solidFill>
                  <a:srgbClr val="002060"/>
                </a:solidFill>
                <a:latin typeface="Times New Roman" pitchFamily="18"/>
              </a:rPr>
              <a:t>stdio.h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&gt;</a:t>
            </a:r>
          </a:p>
          <a:p>
            <a:pPr>
              <a:buSzPct val="45000"/>
            </a:pP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void </a:t>
            </a:r>
            <a:r>
              <a:rPr lang="en-CA" sz="2200" dirty="0" err="1">
                <a:solidFill>
                  <a:srgbClr val="002060"/>
                </a:solidFill>
                <a:latin typeface="Times New Roman" pitchFamily="18"/>
              </a:rPr>
              <a:t>test_static_count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() 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{</a:t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	static </a:t>
            </a:r>
            <a:r>
              <a:rPr lang="en-CA" sz="2200" dirty="0" err="1">
                <a:solidFill>
                  <a:srgbClr val="002060"/>
                </a:solidFill>
                <a:latin typeface="Times New Roman" pitchFamily="18"/>
              </a:rPr>
              <a:t>int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 count = 0; // initialized only once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!</a:t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	//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do something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...</a:t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	count++;</a:t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	</a:t>
            </a:r>
            <a:r>
              <a:rPr lang="en-CA" sz="2200" dirty="0" err="1" smtClean="0">
                <a:solidFill>
                  <a:srgbClr val="002060"/>
                </a:solidFill>
                <a:latin typeface="Times New Roman" pitchFamily="18"/>
              </a:rPr>
              <a:t>printf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("count = %d\n", count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);</a:t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}   </a:t>
            </a:r>
            <a:endParaRPr lang="en-CA" sz="2200" dirty="0">
              <a:solidFill>
                <a:srgbClr val="002060"/>
              </a:solidFill>
              <a:latin typeface="Times New Roman" pitchFamily="18"/>
            </a:endParaRPr>
          </a:p>
          <a:p>
            <a:pPr>
              <a:buSzPct val="45000"/>
            </a:pP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</a:t>
            </a:r>
            <a:r>
              <a:rPr lang="en-CA" sz="2200" dirty="0" err="1" smtClean="0">
                <a:solidFill>
                  <a:srgbClr val="002060"/>
                </a:solidFill>
                <a:latin typeface="Times New Roman" pitchFamily="18"/>
              </a:rPr>
              <a:t>int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main(void) 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{</a:t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	</a:t>
            </a:r>
            <a:r>
              <a:rPr lang="en-CA" sz="2200" dirty="0" err="1" smtClean="0">
                <a:solidFill>
                  <a:srgbClr val="002060"/>
                </a:solidFill>
                <a:latin typeface="Times New Roman" pitchFamily="18"/>
              </a:rPr>
              <a:t>test_static_count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();</a:t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	</a:t>
            </a:r>
            <a:r>
              <a:rPr lang="en-CA" sz="2200" dirty="0" err="1" smtClean="0">
                <a:solidFill>
                  <a:srgbClr val="002060"/>
                </a:solidFill>
                <a:latin typeface="Times New Roman" pitchFamily="18"/>
              </a:rPr>
              <a:t>test_static_count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();</a:t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	</a:t>
            </a:r>
            <a:r>
              <a:rPr lang="en-CA" sz="2200" dirty="0" err="1" smtClean="0">
                <a:solidFill>
                  <a:srgbClr val="002060"/>
                </a:solidFill>
                <a:latin typeface="Times New Roman" pitchFamily="18"/>
              </a:rPr>
              <a:t>test_static_count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();</a:t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	…</a:t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endParaRPr lang="de-DE" sz="2200" dirty="0">
              <a:latin typeface="Times New Roman" pitchFamily="1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kern="0" dirty="0" smtClean="0">
                <a:solidFill>
                  <a:sysClr val="windowText" lastClr="000000"/>
                </a:solidFill>
              </a:rPr>
              <a:t>Static variables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58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creates a constant that can be use globally. 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Macros are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variables. Cannot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be changed by 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program.</a:t>
            </a:r>
          </a:p>
          <a:p>
            <a:pPr lvl="0">
              <a:buSzPct val="45000"/>
            </a:pP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 smtClean="0">
                <a:solidFill>
                  <a:srgbClr val="002060"/>
                </a:solidFill>
                <a:latin typeface="Times New Roman" pitchFamily="18"/>
              </a:rPr>
              <a:t>	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#include &lt;</a:t>
            </a:r>
            <a:r>
              <a:rPr lang="en-CA" sz="2200" dirty="0" err="1">
                <a:solidFill>
                  <a:srgbClr val="002060"/>
                </a:solidFill>
                <a:latin typeface="Times New Roman" pitchFamily="18"/>
              </a:rPr>
              <a:t>stdio.h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&gt;</a:t>
            </a:r>
            <a:br>
              <a:rPr lang="en-CA" sz="2200" dirty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	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/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	#define COURSE_NAME </a:t>
            </a:r>
            <a:r>
              <a:rPr lang="en-CA" sz="2200">
                <a:solidFill>
                  <a:srgbClr val="002060"/>
                </a:solidFill>
                <a:latin typeface="Times New Roman" pitchFamily="18"/>
              </a:rPr>
              <a:t>"</a:t>
            </a:r>
            <a:r>
              <a:rPr lang="en-CA" sz="2200" smtClean="0">
                <a:solidFill>
                  <a:srgbClr val="002060"/>
                </a:solidFill>
                <a:latin typeface="Times New Roman" pitchFamily="18"/>
              </a:rPr>
              <a:t>CMPT125"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/>
            </a:r>
            <a:br>
              <a:rPr lang="en-CA" sz="2200" dirty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	#define 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PI 3.1415925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/>
            </a:r>
            <a:br>
              <a:rPr lang="en-CA" sz="2200" dirty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	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/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</a:t>
            </a:r>
            <a:r>
              <a:rPr lang="en-CA" sz="2200" dirty="0" err="1" smtClean="0">
                <a:solidFill>
                  <a:srgbClr val="002060"/>
                </a:solidFill>
                <a:latin typeface="Times New Roman" pitchFamily="18"/>
              </a:rPr>
              <a:t>int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main() 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{</a:t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		</a:t>
            </a:r>
            <a:r>
              <a:rPr lang="en-CA" sz="2200" dirty="0" err="1">
                <a:solidFill>
                  <a:srgbClr val="002060"/>
                </a:solidFill>
                <a:latin typeface="Times New Roman" pitchFamily="18"/>
              </a:rPr>
              <a:t>printf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("%f\n", PI); // prints 3.1415925</a:t>
            </a:r>
            <a:br>
              <a:rPr lang="en-CA" sz="2200" dirty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		</a:t>
            </a:r>
            <a:r>
              <a:rPr lang="en-CA" sz="2200" dirty="0" err="1">
                <a:solidFill>
                  <a:srgbClr val="002060"/>
                </a:solidFill>
                <a:latin typeface="Times New Roman" pitchFamily="18"/>
              </a:rPr>
              <a:t>printf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("%s\n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", 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COURSE_NAME);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// prints 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CMPT125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/>
            </a:r>
            <a:br>
              <a:rPr lang="en-CA" sz="2200" dirty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		</a:t>
            </a:r>
            <a:r>
              <a:rPr lang="en-CA" sz="2200" dirty="0" err="1">
                <a:solidFill>
                  <a:srgbClr val="002060"/>
                </a:solidFill>
                <a:latin typeface="Times New Roman" pitchFamily="18"/>
              </a:rPr>
              <a:t>printf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("PI\n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");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// prints 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PI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/>
            </a:r>
            <a:br>
              <a:rPr lang="en-CA" sz="2200" dirty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	…</a:t>
            </a:r>
            <a:endParaRPr lang="de-DE" sz="2200" dirty="0">
              <a:latin typeface="Times New Roman" pitchFamily="1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CA" dirty="0" smtClean="0">
                <a:latin typeface="Albany"/>
              </a:rPr>
              <a:t>Using macros: #</a:t>
            </a:r>
            <a:r>
              <a:rPr lang="en-US" kern="0" dirty="0" smtClean="0">
                <a:latin typeface="Albany"/>
              </a:rPr>
              <a:t>de</a:t>
            </a:r>
            <a:r>
              <a:rPr lang="en-US" kern="0" dirty="0" smtClean="0">
                <a:solidFill>
                  <a:sysClr val="windowText" lastClr="000000"/>
                </a:solidFill>
              </a:rPr>
              <a:t>fine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176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macros 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simply textual 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substitutions.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Preprocessor replaces the occurrences of the macros before compiling the code.</a:t>
            </a:r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 smtClean="0">
                <a:solidFill>
                  <a:srgbClr val="002060"/>
                </a:solidFill>
                <a:latin typeface="Times New Roman" pitchFamily="18"/>
              </a:rPr>
              <a:t>	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#include &lt;</a:t>
            </a:r>
            <a:r>
              <a:rPr lang="en-CA" sz="2200" dirty="0" err="1">
                <a:solidFill>
                  <a:srgbClr val="002060"/>
                </a:solidFill>
                <a:latin typeface="Times New Roman" pitchFamily="18"/>
              </a:rPr>
              <a:t>stdio.h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&gt;</a:t>
            </a:r>
            <a:br>
              <a:rPr lang="en-CA" sz="2200" dirty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	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/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	#define 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MY_FRAC 70/14</a:t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	#define 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SQR(a) a*a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/>
            </a:r>
            <a:br>
              <a:rPr lang="en-CA" sz="2200" dirty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	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/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</a:t>
            </a:r>
            <a:r>
              <a:rPr lang="en-CA" sz="2200" dirty="0" err="1" smtClean="0">
                <a:solidFill>
                  <a:srgbClr val="002060"/>
                </a:solidFill>
                <a:latin typeface="Times New Roman" pitchFamily="18"/>
              </a:rPr>
              <a:t>int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main() 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{</a:t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	float x = MY_FRAC; </a:t>
            </a:r>
            <a:r>
              <a:rPr lang="en-CA" sz="2200" dirty="0" smtClean="0">
                <a:solidFill>
                  <a:schemeClr val="tx1"/>
                </a:solidFill>
                <a:latin typeface="Times New Roman" pitchFamily="18"/>
              </a:rPr>
              <a:t>// </a:t>
            </a:r>
            <a:r>
              <a:rPr lang="en-CA" sz="2200" dirty="0">
                <a:solidFill>
                  <a:schemeClr val="tx1"/>
                </a:solidFill>
                <a:latin typeface="Times New Roman" pitchFamily="18"/>
              </a:rPr>
              <a:t>replaced by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 </a:t>
            </a:r>
            <a:r>
              <a:rPr lang="en-CA" sz="2200" u="sng" dirty="0" smtClean="0">
                <a:solidFill>
                  <a:srgbClr val="002060"/>
                </a:solidFill>
                <a:latin typeface="Times New Roman" pitchFamily="18"/>
              </a:rPr>
              <a:t>float x </a:t>
            </a:r>
            <a:r>
              <a:rPr lang="en-CA" sz="2200" u="sng" dirty="0">
                <a:solidFill>
                  <a:srgbClr val="002060"/>
                </a:solidFill>
                <a:latin typeface="Times New Roman" pitchFamily="18"/>
              </a:rPr>
              <a:t>= </a:t>
            </a:r>
            <a:r>
              <a:rPr lang="en-CA" sz="2200" u="sng" dirty="0" smtClean="0">
                <a:solidFill>
                  <a:srgbClr val="002060"/>
                </a:solidFill>
                <a:latin typeface="Times New Roman" pitchFamily="18"/>
              </a:rPr>
              <a:t>70/14;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/>
            </a:r>
            <a:b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		</a:t>
            </a:r>
            <a:r>
              <a:rPr lang="en-CA" sz="2200" dirty="0" err="1">
                <a:solidFill>
                  <a:srgbClr val="002060"/>
                </a:solidFill>
                <a:latin typeface="Times New Roman" pitchFamily="18"/>
              </a:rPr>
              <a:t>int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 y = 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SQR(5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); </a:t>
            </a:r>
            <a:r>
              <a:rPr lang="en-CA" sz="2200" dirty="0">
                <a:solidFill>
                  <a:schemeClr val="tx1"/>
                </a:solidFill>
                <a:latin typeface="Times New Roman" pitchFamily="18"/>
              </a:rPr>
              <a:t>// replaced by </a:t>
            </a:r>
            <a:r>
              <a:rPr lang="en-CA" sz="2200" u="sng" dirty="0" err="1">
                <a:solidFill>
                  <a:srgbClr val="002060"/>
                </a:solidFill>
                <a:latin typeface="Times New Roman" pitchFamily="18"/>
              </a:rPr>
              <a:t>int</a:t>
            </a:r>
            <a:r>
              <a:rPr lang="en-CA" sz="2200" u="sng" dirty="0">
                <a:solidFill>
                  <a:srgbClr val="002060"/>
                </a:solidFill>
                <a:latin typeface="Times New Roman" pitchFamily="18"/>
              </a:rPr>
              <a:t> y = 5*5;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/>
            </a:r>
            <a:br>
              <a:rPr lang="en-CA" sz="2200" dirty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		</a:t>
            </a:r>
            <a:r>
              <a:rPr lang="en-CA" sz="2200" dirty="0" err="1">
                <a:solidFill>
                  <a:srgbClr val="002060"/>
                </a:solidFill>
                <a:latin typeface="Times New Roman" pitchFamily="18"/>
              </a:rPr>
              <a:t>int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 z = 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SQR((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5+2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)); </a:t>
            </a:r>
            <a:r>
              <a:rPr lang="en-CA" sz="2200" dirty="0">
                <a:solidFill>
                  <a:schemeClr val="tx1"/>
                </a:solidFill>
                <a:latin typeface="Times New Roman" pitchFamily="18"/>
              </a:rPr>
              <a:t>// replaced by </a:t>
            </a:r>
            <a:r>
              <a:rPr lang="en-CA" sz="2200" u="sng" dirty="0" err="1">
                <a:solidFill>
                  <a:srgbClr val="002060"/>
                </a:solidFill>
                <a:latin typeface="Times New Roman" pitchFamily="18"/>
              </a:rPr>
              <a:t>int</a:t>
            </a:r>
            <a:r>
              <a:rPr lang="en-CA" sz="2200" u="sng" dirty="0">
                <a:solidFill>
                  <a:srgbClr val="002060"/>
                </a:solidFill>
                <a:latin typeface="Times New Roman" pitchFamily="18"/>
              </a:rPr>
              <a:t> z = </a:t>
            </a:r>
            <a:r>
              <a:rPr lang="en-CA" sz="2200" u="sng" dirty="0" smtClean="0">
                <a:solidFill>
                  <a:srgbClr val="002060"/>
                </a:solidFill>
                <a:latin typeface="Times New Roman" pitchFamily="18"/>
              </a:rPr>
              <a:t>(5+2)*(5+2);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/>
            </a:r>
            <a:br>
              <a:rPr lang="en-CA" sz="2200" dirty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		</a:t>
            </a:r>
            <a:r>
              <a:rPr lang="en-CA" sz="2200" dirty="0" err="1">
                <a:solidFill>
                  <a:srgbClr val="002060"/>
                </a:solidFill>
                <a:latin typeface="Times New Roman" pitchFamily="18"/>
              </a:rPr>
              <a:t>int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 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w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= </a:t>
            </a: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SQR(5+2); </a:t>
            </a:r>
            <a:r>
              <a:rPr lang="en-CA" sz="2200" dirty="0">
                <a:solidFill>
                  <a:schemeClr val="tx1"/>
                </a:solidFill>
                <a:latin typeface="Times New Roman" pitchFamily="18"/>
              </a:rPr>
              <a:t>// replaced by </a:t>
            </a:r>
            <a:r>
              <a:rPr lang="en-CA" sz="2200" u="sng" dirty="0" err="1">
                <a:solidFill>
                  <a:srgbClr val="002060"/>
                </a:solidFill>
                <a:latin typeface="Times New Roman" pitchFamily="18"/>
              </a:rPr>
              <a:t>int</a:t>
            </a:r>
            <a:r>
              <a:rPr lang="en-CA" sz="2200" u="sng" dirty="0">
                <a:solidFill>
                  <a:srgbClr val="002060"/>
                </a:solidFill>
                <a:latin typeface="Times New Roman" pitchFamily="18"/>
              </a:rPr>
              <a:t> z = 5+2*5+2;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/>
            </a:r>
            <a:br>
              <a:rPr lang="en-CA" sz="2200" dirty="0">
                <a:solidFill>
                  <a:srgbClr val="002060"/>
                </a:solidFill>
                <a:latin typeface="Times New Roman" pitchFamily="18"/>
              </a:rPr>
            </a:br>
            <a:r>
              <a:rPr lang="en-CA" sz="2200" dirty="0" smtClean="0">
                <a:solidFill>
                  <a:srgbClr val="002060"/>
                </a:solidFill>
                <a:latin typeface="Times New Roman" pitchFamily="18"/>
              </a:rPr>
              <a:t>		…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CA" dirty="0" smtClean="0">
                <a:latin typeface="Albany"/>
              </a:rPr>
              <a:t>Using macros: #</a:t>
            </a:r>
            <a:r>
              <a:rPr lang="en-US" kern="0" dirty="0" smtClean="0">
                <a:latin typeface="Albany"/>
              </a:rPr>
              <a:t>de</a:t>
            </a:r>
            <a:r>
              <a:rPr lang="en-US" kern="0" dirty="0" smtClean="0">
                <a:solidFill>
                  <a:sysClr val="windowText" lastClr="000000"/>
                </a:solidFill>
              </a:rPr>
              <a:t>fine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4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 algn="ctr"/>
            <a:endParaRPr lang="de-DE" sz="6800" dirty="0" smtClean="0">
              <a:solidFill>
                <a:srgbClr val="000080"/>
              </a:solidFill>
              <a:latin typeface="Times New Roman" pitchFamily="18"/>
            </a:endParaRPr>
          </a:p>
          <a:p>
            <a:pPr lvl="0" algn="ctr"/>
            <a:r>
              <a:rPr lang="de-DE" sz="6800" dirty="0" smtClean="0">
                <a:solidFill>
                  <a:srgbClr val="000080"/>
                </a:solidFill>
                <a:latin typeface="Times New Roman" pitchFamily="18"/>
              </a:rPr>
              <a:t>Questions so far?</a:t>
            </a:r>
            <a:endParaRPr lang="de-DE" sz="6800" dirty="0">
              <a:solidFill>
                <a:srgbClr val="000080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80399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 allows conversions between different types of variable.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Done when one data 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type 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can be changed 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to a 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 data type. 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to float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short to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to long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 can also type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cast the result to make it of a particular data type. 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Need to be careful. Information may be lost!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float to </a:t>
            </a:r>
            <a:r>
              <a:rPr lang="en-CA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to char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char* to </a:t>
            </a:r>
            <a:r>
              <a:rPr lang="en-CA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 smtClean="0">
              <a:solidFill>
                <a:srgbClr val="002060"/>
              </a:solidFill>
              <a:latin typeface="Times New Roman" pitchFamily="1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kern="0" dirty="0">
                <a:solidFill>
                  <a:sysClr val="windowText" lastClr="000000"/>
                </a:solidFill>
              </a:rPr>
              <a:t>Type Conversion in C </a:t>
            </a:r>
          </a:p>
        </p:txBody>
      </p:sp>
    </p:spTree>
    <p:extLst>
      <p:ext uri="{BB962C8B-B14F-4D97-AF65-F5344CB8AC3E}">
        <p14:creationId xmlns:p14="http://schemas.microsoft.com/office/powerpoint/2010/main" val="271112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</p:spPr>
        <p:txBody>
          <a:bodyPr/>
          <a:lstStyle/>
          <a:p>
            <a:pPr lvl="0" algn="l"/>
            <a:r>
              <a:rPr lang="de-DE"/>
              <a:t>Today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latin typeface="Arial" pitchFamily="34"/>
              </a:rPr>
              <a:t>Enums, structs, typedef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latin typeface="Arial" pitchFamily="34"/>
              </a:rPr>
              <a:t>Global variables, static variables, macros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latin typeface="Arial" pitchFamily="34"/>
              </a:rPr>
              <a:t>Memory allocation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latin typeface="Arial" pitchFamily="34"/>
              </a:rPr>
              <a:t>Execution stack</a:t>
            </a:r>
            <a:endParaRPr lang="de-DE" sz="2400" dirty="0">
              <a:latin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30972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 algn="ctr"/>
            <a:endParaRPr lang="de-DE" sz="6800" dirty="0" smtClean="0">
              <a:solidFill>
                <a:srgbClr val="000080"/>
              </a:solidFill>
              <a:latin typeface="Times New Roman" pitchFamily="18"/>
            </a:endParaRPr>
          </a:p>
          <a:p>
            <a:pPr lvl="0" algn="ctr"/>
            <a:r>
              <a:rPr lang="de-DE" sz="6800" dirty="0" smtClean="0">
                <a:solidFill>
                  <a:srgbClr val="000080"/>
                </a:solidFill>
                <a:latin typeface="Times New Roman" pitchFamily="18"/>
              </a:rPr>
              <a:t>Questions so far?</a:t>
            </a:r>
            <a:endParaRPr lang="de-DE" sz="6800" dirty="0">
              <a:solidFill>
                <a:srgbClr val="000080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84438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Motivating example: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Write a program that gets from the input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	- a positive number N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	- N integer numbers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Prints the numbers in the reverse order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 don’t know the size of the array in advance.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Need </a:t>
            </a:r>
            <a:r>
              <a:rPr lang="en-CA" sz="2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dynamic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memory allocation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endParaRPr lang="en-CA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consecutive </a:t>
            </a:r>
            <a:r>
              <a:rPr lang="en-CA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bytes</a:t>
            </a:r>
            <a:br>
              <a:rPr lang="en-CA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array = (</a:t>
            </a:r>
            <a:r>
              <a:rPr lang="en-CA" sz="22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endParaRPr lang="en-CA" sz="2200" dirty="0" smtClean="0">
              <a:solidFill>
                <a:srgbClr val="002060"/>
              </a:solidFill>
              <a:latin typeface="Times New Roman" pitchFamily="1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kern="0" dirty="0" smtClean="0">
                <a:solidFill>
                  <a:sysClr val="windowText" lastClr="000000"/>
                </a:solidFill>
              </a:rPr>
              <a:t>Memory allocation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422076" y="6497788"/>
            <a:ext cx="665015" cy="429491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8" name="Straight Arrow Connector 7"/>
          <p:cNvCxnSpPr>
            <a:stCxn id="9" idx="1"/>
            <a:endCxn id="2" idx="0"/>
          </p:cNvCxnSpPr>
          <p:nvPr/>
        </p:nvCxnSpPr>
        <p:spPr>
          <a:xfrm>
            <a:off x="570182" y="6165863"/>
            <a:ext cx="3184402" cy="331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70182" y="5864526"/>
            <a:ext cx="1274618" cy="60267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Casting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051733" y="6527518"/>
            <a:ext cx="1570740" cy="429491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8" name="Straight Arrow Connector 17"/>
          <p:cNvCxnSpPr>
            <a:stCxn id="19" idx="1"/>
            <a:endCxn id="17" idx="3"/>
          </p:cNvCxnSpPr>
          <p:nvPr/>
        </p:nvCxnSpPr>
        <p:spPr>
          <a:xfrm flipH="1">
            <a:off x="6622473" y="5864526"/>
            <a:ext cx="1828367" cy="8777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8450840" y="5563189"/>
            <a:ext cx="1274618" cy="60267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Allocating</a:t>
            </a:r>
            <a:br>
              <a:rPr lang="en-CA" dirty="0" smtClean="0">
                <a:solidFill>
                  <a:schemeClr val="tx1"/>
                </a:solidFill>
              </a:rPr>
            </a:br>
            <a:r>
              <a:rPr lang="en-CA" dirty="0" smtClean="0">
                <a:solidFill>
                  <a:schemeClr val="tx1"/>
                </a:solidFill>
              </a:rPr>
              <a:t>n </a:t>
            </a:r>
            <a:r>
              <a:rPr lang="en-CA" dirty="0" err="1" smtClean="0">
                <a:solidFill>
                  <a:schemeClr val="tx1"/>
                </a:solidFill>
              </a:rPr>
              <a:t>ints</a:t>
            </a:r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83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7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include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stdlib.h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endParaRPr lang="en-CA" sz="22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consecutive 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bytes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return type of </a:t>
            </a:r>
            <a:r>
              <a:rPr lang="en-CA" sz="22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en-CA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</a:t>
            </a:r>
            <a:endParaRPr lang="en-CA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 allocation fails</a:t>
            </a:r>
            <a:r>
              <a:rPr lang="en-CA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CA" sz="22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(</a:t>
            </a:r>
            <a:r>
              <a:rPr lang="en-CA" sz="22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we are done, </a:t>
            </a:r>
            <a:r>
              <a:rPr lang="en-CA" sz="22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release the memory</a:t>
            </a:r>
            <a:r>
              <a:rPr lang="en-CA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using 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free().</a:t>
            </a:r>
            <a:endParaRPr lang="en-CA" sz="22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endParaRPr lang="en-CA" sz="22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endParaRPr lang="en-CA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kern="0" dirty="0" smtClean="0">
                <a:solidFill>
                  <a:sysClr val="windowText" lastClr="000000"/>
                </a:solidFill>
              </a:rPr>
              <a:t>Memory allocation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678258" y="3938322"/>
            <a:ext cx="939123" cy="429491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" name="Straight Arrow Connector 4"/>
          <p:cNvCxnSpPr>
            <a:stCxn id="7" idx="1"/>
            <a:endCxn id="4" idx="3"/>
          </p:cNvCxnSpPr>
          <p:nvPr/>
        </p:nvCxnSpPr>
        <p:spPr>
          <a:xfrm flipH="1">
            <a:off x="5617381" y="3766220"/>
            <a:ext cx="1120304" cy="3868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6737685" y="3464883"/>
            <a:ext cx="2521818" cy="60267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Pointer without a type.</a:t>
            </a:r>
          </a:p>
          <a:p>
            <a:pPr algn="ctr"/>
            <a:r>
              <a:rPr lang="en-CA" dirty="0" smtClean="0">
                <a:solidFill>
                  <a:schemeClr val="tx1"/>
                </a:solidFill>
              </a:rPr>
              <a:t>Requires casting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010997" y="4472581"/>
            <a:ext cx="804856" cy="429491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7" name="Straight Arrow Connector 16"/>
          <p:cNvCxnSpPr>
            <a:stCxn id="18" idx="1"/>
            <a:endCxn id="16" idx="3"/>
          </p:cNvCxnSpPr>
          <p:nvPr/>
        </p:nvCxnSpPr>
        <p:spPr>
          <a:xfrm flipH="1" flipV="1">
            <a:off x="3815853" y="4687327"/>
            <a:ext cx="2814350" cy="2644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630203" y="4650414"/>
            <a:ext cx="2521818" cy="60267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NULL pointer does not point to an address</a:t>
            </a:r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67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6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Another example: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Write a function that gets a parameter </a:t>
            </a:r>
            <a:r>
              <a:rPr lang="en-CA" sz="2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and returns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the array of </a:t>
            </a:r>
            <a:r>
              <a:rPr lang="en-CA" sz="2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of length </a:t>
            </a:r>
            <a:r>
              <a:rPr lang="en-CA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CA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array</a:t>
            </a:r>
            <a:r>
              <a:rPr lang="en-CA" sz="2400" i="1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CA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CA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] = i</a:t>
            </a:r>
            <a:r>
              <a:rPr lang="en-CA" sz="2400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CA" sz="24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endParaRPr lang="en-CA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the difference:</a:t>
            </a:r>
            <a:br>
              <a:rPr lang="en-CA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foo() {</a:t>
            </a:r>
            <a:b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arr1</a:t>
            </a:r>
            <a:r>
              <a:rPr lang="en-CA" sz="20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[15];</a:t>
            </a:r>
            <a:br>
              <a:rPr lang="en-CA" sz="20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0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0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0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arr2 = (</a:t>
            </a:r>
            <a:r>
              <a:rPr lang="en-CA" sz="20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0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0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0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(15 * </a:t>
            </a:r>
            <a:r>
              <a:rPr lang="en-CA" sz="20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0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0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0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  <a:br>
              <a:rPr lang="en-CA" sz="20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0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  <a:br>
              <a:rPr lang="en-CA" sz="20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000" i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en-CA" sz="20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arr1</a:t>
            </a:r>
            <a:r>
              <a:rPr lang="en-CA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local variable!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en-CA" sz="20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arr2</a:t>
            </a:r>
            <a:r>
              <a:rPr lang="en-CA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be returned, and used outside of </a:t>
            </a:r>
            <a:r>
              <a:rPr lang="en-CA" sz="20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foo()</a:t>
            </a:r>
            <a:r>
              <a:rPr lang="en-CA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en-CA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scope of variables later today…</a:t>
            </a:r>
            <a:r>
              <a:rPr lang="en-CA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kern="0" dirty="0" smtClean="0">
                <a:solidFill>
                  <a:sysClr val="windowText" lastClr="000000"/>
                </a:solidFill>
              </a:rPr>
              <a:t>Memory allocation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7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realloc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expanding or contracting the existing area pointed to by 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by copying to new location.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fails, returns 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area is expanded, copies the previous memory to the new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area. The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 of the new part of the array are undefined. 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area is contracted, it copies the first 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bytes.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kern="0" dirty="0" smtClean="0">
                <a:solidFill>
                  <a:sysClr val="windowText" lastClr="000000"/>
                </a:solidFill>
              </a:rPr>
              <a:t>Memory allocation – more functions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858201" y="1949040"/>
            <a:ext cx="925555" cy="429491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" name="Straight Arrow Connector 4"/>
          <p:cNvCxnSpPr>
            <a:stCxn id="7" idx="1"/>
            <a:endCxn id="4" idx="3"/>
          </p:cNvCxnSpPr>
          <p:nvPr/>
        </p:nvCxnSpPr>
        <p:spPr>
          <a:xfrm flipH="1" flipV="1">
            <a:off x="4783756" y="2163786"/>
            <a:ext cx="1280160" cy="10954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6063916" y="2957890"/>
            <a:ext cx="1732703" cy="60267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i="1" dirty="0" smtClean="0">
                <a:solidFill>
                  <a:srgbClr val="002060"/>
                </a:solidFill>
              </a:rPr>
              <a:t>unsigned </a:t>
            </a:r>
            <a:r>
              <a:rPr lang="en-CA" i="1" dirty="0" err="1" smtClean="0">
                <a:solidFill>
                  <a:srgbClr val="002060"/>
                </a:solidFill>
              </a:rPr>
              <a:t>int</a:t>
            </a:r>
            <a:endParaRPr lang="en-CA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034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memcpy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void* source, 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copies 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values of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 from source to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memset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 * 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//sets 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first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 in the memory to be val.</a:t>
            </a: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oid* </a:t>
            </a:r>
            <a:r>
              <a:rPr lang="en-US" sz="22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calloc</a:t>
            </a:r>
            <a:r>
              <a:rPr lang="en-US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size)</a:t>
            </a:r>
            <a:r>
              <a:rPr lang="en-US" sz="2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allocates 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objects of the specified </a:t>
            </a:r>
            <a:r>
              <a:rPr lang="en-US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br>
              <a:rPr lang="en-US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</a:t>
            </a:r>
            <a:r>
              <a:rPr lang="en-US" sz="2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memory and sets the memory to </a:t>
            </a:r>
            <a:r>
              <a:rPr lang="en-US" sz="2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zero.</a:t>
            </a:r>
            <a:br>
              <a:rPr lang="en-US" sz="2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Essentially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equivalent to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void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*size);</a:t>
            </a:r>
            <a:b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memset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0, </a:t>
            </a:r>
            <a:r>
              <a:rPr lang="en-US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*size</a:t>
            </a:r>
            <a:r>
              <a:rPr lang="en-US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en-US" sz="22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endParaRPr lang="en-CA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kern="0" dirty="0" smtClean="0">
                <a:solidFill>
                  <a:sysClr val="windowText" lastClr="000000"/>
                </a:solidFill>
              </a:rPr>
              <a:t>Memory allocation – more functions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196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 algn="ctr"/>
            <a:endParaRPr lang="de-DE" sz="6800" dirty="0" smtClean="0">
              <a:solidFill>
                <a:srgbClr val="000080"/>
              </a:solidFill>
              <a:latin typeface="Times New Roman" pitchFamily="18"/>
            </a:endParaRPr>
          </a:p>
          <a:p>
            <a:pPr lvl="0" algn="ctr"/>
            <a:r>
              <a:rPr lang="de-DE" sz="6800" dirty="0" smtClean="0">
                <a:solidFill>
                  <a:srgbClr val="000080"/>
                </a:solidFill>
                <a:latin typeface="Times New Roman" pitchFamily="18"/>
              </a:rPr>
              <a:t>Questions so far?</a:t>
            </a:r>
            <a:endParaRPr lang="de-DE" sz="6800" dirty="0">
              <a:solidFill>
                <a:srgbClr val="000080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82785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execution stack (call stack, run-time stack</a:t>
            </a:r>
            <a:r>
              <a:rPr lang="en-US" sz="2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...)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</a:t>
            </a:r>
            <a:b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 that stores the information about the functions called during the execution of a program.</a:t>
            </a: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each function the stack stores the following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information:</a:t>
            </a:r>
          </a:p>
          <a:p>
            <a:pPr marL="1143000" lvl="1" indent="-457200">
              <a:buSzPct val="100000"/>
              <a:buFont typeface="+mj-lt"/>
              <a:buAutoNum type="arabicParenR"/>
            </a:pP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 of the function</a:t>
            </a:r>
          </a:p>
          <a:p>
            <a:pPr marL="1143000" lvl="1" indent="-457200">
              <a:buSzPct val="100000"/>
              <a:buFont typeface="+mj-lt"/>
              <a:buAutoNum type="arabicParenR"/>
            </a:pP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</a:t>
            </a:r>
          </a:p>
          <a:p>
            <a:pPr marL="1143000" lvl="1" indent="-457200">
              <a:buSzPct val="100000"/>
              <a:buFont typeface="+mj-lt"/>
              <a:buAutoNum type="arabicParenR"/>
            </a:pP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value</a:t>
            </a:r>
          </a:p>
          <a:p>
            <a:pPr marL="1143000" lvl="1" indent="-457200">
              <a:buSzPct val="100000"/>
              <a:buFont typeface="+mj-lt"/>
              <a:buAutoNum type="arabicParenR"/>
            </a:pP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address: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a function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completes,</a:t>
            </a:r>
            <a:b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it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returns control to the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called it.</a:t>
            </a: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endParaRPr lang="en-CA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sz="4200" dirty="0" smtClean="0">
                <a:solidFill>
                  <a:srgbClr val="000000"/>
                </a:solidFill>
                <a:ea typeface="Microsoft YaHei" pitchFamily="2"/>
              </a:rPr>
              <a:t>Execution </a:t>
            </a:r>
            <a:r>
              <a:rPr lang="en-US" sz="4200" dirty="0">
                <a:solidFill>
                  <a:srgbClr val="000000"/>
                </a:solidFill>
                <a:ea typeface="Microsoft YaHei" pitchFamily="2"/>
              </a:rPr>
              <a:t>stack and scope of </a:t>
            </a:r>
            <a:r>
              <a:rPr lang="en-US" sz="4200" dirty="0" smtClean="0">
                <a:solidFill>
                  <a:srgbClr val="000000"/>
                </a:solidFill>
                <a:ea typeface="Microsoft YaHei" pitchFamily="2"/>
              </a:rPr>
              <a:t>variables</a:t>
            </a:r>
            <a:endParaRPr lang="en-US" sz="4200" dirty="0">
              <a:solidFill>
                <a:srgbClr val="000000"/>
              </a:solidFill>
              <a:ea typeface="Microsoft YaHe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74607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bar 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size) 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size+1;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return </a:t>
            </a:r>
            <a:r>
              <a:rPr lang="en-US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b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foo (</a:t>
            </a:r>
            <a:r>
              <a:rPr lang="en-US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n) {</a:t>
            </a:r>
            <a:b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ret = 3;</a:t>
            </a:r>
            <a:b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bar(4);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bar(8);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return ret;</a:t>
            </a:r>
            <a:b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   </a:t>
            </a:r>
            <a:b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 {</a:t>
            </a:r>
            <a:b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foo(5);</a:t>
            </a:r>
            <a:b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return 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endParaRPr lang="en-CA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sz="4200" dirty="0" smtClean="0">
                <a:solidFill>
                  <a:srgbClr val="000000"/>
                </a:solidFill>
                <a:ea typeface="Microsoft YaHei" pitchFamily="2"/>
              </a:rPr>
              <a:t>Execution </a:t>
            </a:r>
            <a:r>
              <a:rPr lang="en-US" sz="4200" dirty="0">
                <a:solidFill>
                  <a:srgbClr val="000000"/>
                </a:solidFill>
                <a:ea typeface="Microsoft YaHei" pitchFamily="2"/>
              </a:rPr>
              <a:t>stack and scope of </a:t>
            </a:r>
            <a:r>
              <a:rPr lang="en-US" sz="4200" dirty="0" smtClean="0">
                <a:solidFill>
                  <a:srgbClr val="000000"/>
                </a:solidFill>
                <a:ea typeface="Microsoft YaHei" pitchFamily="2"/>
              </a:rPr>
              <a:t>variables</a:t>
            </a:r>
            <a:endParaRPr lang="en-US" sz="4200" dirty="0">
              <a:solidFill>
                <a:srgbClr val="000000"/>
              </a:solidFill>
              <a:ea typeface="Microsoft YaHei" pitchFamily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46872" y="5813147"/>
            <a:ext cx="3176336" cy="13764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main()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--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3;…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0x128fbad</a:t>
            </a:r>
            <a:endParaRPr lang="en-CA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6872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n= 5; ret = ?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  <a:endParaRPr lang="en-CA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46872" y="2890873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=?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  <a:endParaRPr lang="en-CA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46872" y="290822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…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  <a:endParaRPr lang="en-CA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446867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5;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n= 5; ret </a:t>
            </a:r>
            <a:r>
              <a:rPr lang="en-CA" i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3;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  <a:endParaRPr lang="en-CA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446872" y="289543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=5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  <a:endParaRPr lang="en-CA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446867" y="2904127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9;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  <a:endParaRPr lang="en-CA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Right Arrow 35"/>
          <p:cNvSpPr/>
          <p:nvPr/>
        </p:nvSpPr>
        <p:spPr>
          <a:xfrm flipH="1">
            <a:off x="3214838" y="601579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 flipH="1">
            <a:off x="3214837" y="6314173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 flipH="1">
            <a:off x="3214836" y="3664782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flipH="1">
            <a:off x="3214836" y="400141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/>
          <p:cNvSpPr/>
          <p:nvPr/>
        </p:nvSpPr>
        <p:spPr>
          <a:xfrm flipH="1">
            <a:off x="3214835" y="432017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 flipH="1">
            <a:off x="3214834" y="200741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/>
          <p:cNvSpPr/>
          <p:nvPr/>
        </p:nvSpPr>
        <p:spPr>
          <a:xfrm flipH="1">
            <a:off x="3214833" y="233441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43"/>
          <p:cNvSpPr/>
          <p:nvPr/>
        </p:nvSpPr>
        <p:spPr>
          <a:xfrm flipH="1">
            <a:off x="3214832" y="264992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44"/>
          <p:cNvSpPr/>
          <p:nvPr/>
        </p:nvSpPr>
        <p:spPr>
          <a:xfrm flipH="1">
            <a:off x="3214831" y="4676057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 flipH="1">
            <a:off x="3214830" y="5010461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ight Arrow 46"/>
          <p:cNvSpPr/>
          <p:nvPr/>
        </p:nvSpPr>
        <p:spPr>
          <a:xfrm flipH="1">
            <a:off x="3214829" y="665830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80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22" grpId="0" animBg="1"/>
      <p:bldP spid="22" grpId="1" animBg="1"/>
      <p:bldP spid="24" grpId="0" animBg="1"/>
      <p:bldP spid="24" grpId="2" animBg="1"/>
      <p:bldP spid="25" grpId="0" animBg="1"/>
      <p:bldP spid="25" grpId="1" animBg="1"/>
      <p:bldP spid="36" grpId="0" animBg="1"/>
      <p:bldP spid="36" grpId="1" animBg="1"/>
      <p:bldP spid="37" grpId="1" animBg="1"/>
      <p:bldP spid="37" grpId="2" animBg="1"/>
      <p:bldP spid="37" grpId="3" animBg="1"/>
      <p:bldP spid="37" grpId="4" animBg="1"/>
      <p:bldP spid="39" grpId="1" animBg="1"/>
      <p:bldP spid="39" grpId="2" animBg="1"/>
      <p:bldP spid="40" grpId="2" animBg="1"/>
      <p:bldP spid="40" grpId="3" animBg="1"/>
      <p:bldP spid="41" grpId="3" animBg="1"/>
      <p:bldP spid="41" grpId="4" animBg="1"/>
      <p:bldP spid="41" grpId="5" animBg="1"/>
      <p:bldP spid="41" grpId="6" animBg="1"/>
      <p:bldP spid="42" grpId="1" animBg="1"/>
      <p:bldP spid="42" grpId="2" animBg="1"/>
      <p:bldP spid="42" grpId="3" animBg="1"/>
      <p:bldP spid="42" grpId="4" animBg="1"/>
      <p:bldP spid="43" grpId="0" animBg="1"/>
      <p:bldP spid="43" grpId="1" animBg="1"/>
      <p:bldP spid="43" grpId="2" animBg="1"/>
      <p:bldP spid="43" grpId="3" animBg="1"/>
      <p:bldP spid="44" grpId="1" animBg="1"/>
      <p:bldP spid="44" grpId="2" animBg="1"/>
      <p:bldP spid="44" grpId="3" animBg="1"/>
      <p:bldP spid="44" grpId="5" animBg="1"/>
      <p:bldP spid="45" grpId="4" animBg="1"/>
      <p:bldP spid="45" grpId="5" animBg="1"/>
      <p:bldP spid="45" grpId="6" animBg="1"/>
      <p:bldP spid="45" grpId="7" animBg="1"/>
      <p:bldP spid="46" grpId="3" animBg="1"/>
      <p:bldP spid="46" grpId="4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local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variables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a function are stored in the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corresponding stack-frame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When the function completes, the variables become unavailable.</a:t>
            </a: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Variables obtained from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are stored in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"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memory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"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not die when the function completes.</a:t>
            </a: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endParaRPr lang="en-CA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sz="4200" dirty="0" smtClean="0">
                <a:solidFill>
                  <a:srgbClr val="000000"/>
                </a:solidFill>
                <a:ea typeface="Microsoft YaHei" pitchFamily="2"/>
              </a:rPr>
              <a:t>Execution </a:t>
            </a:r>
            <a:r>
              <a:rPr lang="en-US" sz="4200" dirty="0">
                <a:solidFill>
                  <a:srgbClr val="000000"/>
                </a:solidFill>
                <a:ea typeface="Microsoft YaHei" pitchFamily="2"/>
              </a:rPr>
              <a:t>stack and scope of </a:t>
            </a:r>
            <a:r>
              <a:rPr lang="en-US" sz="4200" dirty="0" smtClean="0">
                <a:solidFill>
                  <a:srgbClr val="000000"/>
                </a:solidFill>
                <a:ea typeface="Microsoft YaHei" pitchFamily="2"/>
              </a:rPr>
              <a:t>variables</a:t>
            </a:r>
            <a:endParaRPr lang="en-US" sz="4200" dirty="0">
              <a:solidFill>
                <a:srgbClr val="000000"/>
              </a:solidFill>
              <a:ea typeface="Microsoft YaHe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87451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Enum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User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defined data types. Mainly used to assign names to integers.</a:t>
            </a:r>
          </a:p>
          <a:p>
            <a:pPr lvl="0">
              <a:buSzPct val="45000"/>
            </a:pPr>
            <a:r>
              <a:rPr lang="de-DE" sz="2400" b="1" u="sng" dirty="0" smtClean="0">
                <a:solidFill>
                  <a:schemeClr val="tx1"/>
                </a:solidFill>
                <a:latin typeface="Times New Roman" pitchFamily="18"/>
              </a:rPr>
              <a:t>Examples:</a:t>
            </a:r>
            <a:r>
              <a:rPr lang="de-DE" sz="2400" dirty="0" smtClean="0">
                <a:solidFill>
                  <a:srgbClr val="000080"/>
                </a:solidFill>
                <a:latin typeface="Times New Roman" pitchFamily="18"/>
              </a:rPr>
              <a:t/>
            </a:r>
            <a:br>
              <a:rPr lang="de-DE" sz="2400" dirty="0" smtClean="0">
                <a:solidFill>
                  <a:srgbClr val="00008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80"/>
                </a:solidFill>
                <a:latin typeface="Times New Roman" pitchFamily="18"/>
              </a:rPr>
              <a:t>	enum </a:t>
            </a: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suit {Hearts, Spades, Clubs, Diamonds};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	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// default values are assigned starting from 0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// i.e., Hearts = 0, Spades = 1, Clubs = 2, Diamonds = 3;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endParaRPr lang="de-DE" sz="2400" dirty="0" smtClean="0">
              <a:solidFill>
                <a:srgbClr val="000000"/>
              </a:solidFill>
              <a:latin typeface="Times New Roman" pitchFamily="18"/>
            </a:endParaRPr>
          </a:p>
          <a:p>
            <a:pPr lvl="0">
              <a:buSzPct val="45000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	e</a:t>
            </a:r>
            <a:r>
              <a:rPr lang="de-DE" sz="2400" dirty="0" smtClean="0">
                <a:solidFill>
                  <a:srgbClr val="000080"/>
                </a:solidFill>
                <a:latin typeface="Times New Roman" pitchFamily="18"/>
              </a:rPr>
              <a:t>num </a:t>
            </a: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emphasis {Bold = 1, Italic = 2, Underline = 4</a:t>
            </a:r>
            <a:r>
              <a:rPr lang="de-DE" sz="2400" dirty="0" smtClean="0">
                <a:solidFill>
                  <a:srgbClr val="000080"/>
                </a:solidFill>
                <a:latin typeface="Times New Roman" pitchFamily="18"/>
              </a:rPr>
              <a:t>};</a:t>
            </a:r>
            <a:br>
              <a:rPr lang="de-DE" sz="2400" dirty="0" smtClean="0">
                <a:solidFill>
                  <a:srgbClr val="00008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80"/>
                </a:solidFill>
                <a:latin typeface="Times New Roman" pitchFamily="18"/>
              </a:rPr>
              <a:t>		</a:t>
            </a:r>
            <a:r>
              <a:rPr lang="de-DE" sz="2400" dirty="0" smtClean="0">
                <a:solidFill>
                  <a:schemeClr val="tx1"/>
                </a:solidFill>
                <a:latin typeface="Times New Roman" pitchFamily="18"/>
              </a:rPr>
              <a:t>// can define integer values of the names</a:t>
            </a:r>
          </a:p>
          <a:p>
            <a:pPr lvl="0">
              <a:buSzPct val="45000"/>
            </a:pPr>
            <a:r>
              <a:rPr lang="de-DE" sz="2400" b="1" u="sng" dirty="0" smtClean="0">
                <a:solidFill>
                  <a:schemeClr val="tx1"/>
                </a:solidFill>
                <a:latin typeface="Times New Roman" pitchFamily="18"/>
              </a:rPr>
              <a:t>Usage:</a:t>
            </a:r>
            <a:r>
              <a:rPr lang="de-DE" sz="2400" dirty="0" smtClean="0">
                <a:solidFill>
                  <a:schemeClr val="tx1"/>
                </a:solidFill>
                <a:latin typeface="Times New Roman" pitchFamily="18"/>
              </a:rPr>
              <a:t/>
            </a:r>
            <a:br>
              <a:rPr lang="de-DE" sz="2400" dirty="0" smtClean="0">
                <a:solidFill>
                  <a:schemeClr val="tx1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chemeClr val="tx1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000080"/>
                </a:solidFill>
                <a:latin typeface="Times New Roman" pitchFamily="18"/>
              </a:rPr>
              <a:t>enum 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suit card = Spades;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// variable of type enum suit</a:t>
            </a:r>
          </a:p>
        </p:txBody>
      </p:sp>
      <p:sp>
        <p:nvSpPr>
          <p:cNvPr id="4" name="Oval 3"/>
          <p:cNvSpPr/>
          <p:nvPr/>
        </p:nvSpPr>
        <p:spPr>
          <a:xfrm>
            <a:off x="1549667" y="5755905"/>
            <a:ext cx="1347537" cy="433139"/>
          </a:xfrm>
          <a:prstGeom prst="ellipse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6" idx="1"/>
            <a:endCxn id="4" idx="5"/>
          </p:cNvCxnSpPr>
          <p:nvPr/>
        </p:nvCxnSpPr>
        <p:spPr>
          <a:xfrm flipH="1" flipV="1">
            <a:off x="2699862" y="6125612"/>
            <a:ext cx="1160412" cy="6315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860274" y="6348221"/>
            <a:ext cx="3098791" cy="81795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The name of the type is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err="1" smtClean="0">
                <a:solidFill>
                  <a:srgbClr val="C00000"/>
                </a:solidFill>
              </a:rPr>
              <a:t>enum</a:t>
            </a:r>
            <a:r>
              <a:rPr lang="en-US" dirty="0" smtClean="0">
                <a:solidFill>
                  <a:srgbClr val="C00000"/>
                </a:solidFill>
              </a:rPr>
              <a:t> suit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 is a data structure with two principal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operations:</a:t>
            </a:r>
            <a:b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Push(element)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adds an element to the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collection</a:t>
            </a:r>
            <a:b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</a:t>
            </a: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removes the most recently added element from the collection</a:t>
            </a: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Example: Stack of blocks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we add and remove only to/from the top.</a:t>
            </a: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with function calls: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added to </a:t>
            </a:r>
            <a:r>
              <a:rPr lang="en-US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2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stack.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finished, we remove it from the stack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continue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next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 on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top.</a:t>
            </a:r>
            <a:endParaRPr lang="en-CA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sz="4200" dirty="0" smtClean="0">
                <a:solidFill>
                  <a:srgbClr val="000000"/>
                </a:solidFill>
                <a:ea typeface="Microsoft YaHei" pitchFamily="2"/>
              </a:rPr>
              <a:t>Stack (data structure)</a:t>
            </a:r>
            <a:endParaRPr lang="en-US" sz="4200" dirty="0">
              <a:solidFill>
                <a:srgbClr val="000000"/>
              </a:solidFill>
              <a:ea typeface="Microsoft YaHei" pitchFamily="2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983127" y="2954955"/>
            <a:ext cx="2286000" cy="3897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7310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 algn="ctr"/>
            <a:endParaRPr lang="de-DE" sz="6800" dirty="0" smtClean="0">
              <a:solidFill>
                <a:srgbClr val="000080"/>
              </a:solidFill>
              <a:latin typeface="Times New Roman" pitchFamily="18"/>
            </a:endParaRPr>
          </a:p>
          <a:p>
            <a:pPr lvl="0" algn="ctr"/>
            <a:r>
              <a:rPr lang="de-DE" sz="6800" dirty="0" smtClean="0">
                <a:solidFill>
                  <a:srgbClr val="000080"/>
                </a:solidFill>
                <a:latin typeface="Times New Roman" pitchFamily="18"/>
              </a:rPr>
              <a:t>Questions so far?</a:t>
            </a:r>
            <a:endParaRPr lang="de-DE" sz="6800" dirty="0">
              <a:solidFill>
                <a:srgbClr val="000080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29516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dirty="0" smtClean="0">
                <a:solidFill>
                  <a:schemeClr val="tx1"/>
                </a:solidFill>
                <a:latin typeface="Albany"/>
                <a:cs typeface="Arial" panose="020B0604020202020204" pitchFamily="34" charset="0"/>
              </a:rPr>
              <a:t>Recursion </a:t>
            </a:r>
            <a:r>
              <a:rPr lang="en-US" sz="2200" dirty="0">
                <a:solidFill>
                  <a:schemeClr val="tx1"/>
                </a:solidFill>
                <a:latin typeface="Albany"/>
                <a:cs typeface="Arial" panose="020B0604020202020204" pitchFamily="34" charset="0"/>
              </a:rPr>
              <a:t>is a powerful tool for solving certain kinds of problems</a:t>
            </a:r>
            <a:r>
              <a:rPr lang="en-US" sz="2200" dirty="0" smtClean="0">
                <a:solidFill>
                  <a:schemeClr val="tx1"/>
                </a:solidFill>
                <a:latin typeface="Albany"/>
                <a:cs typeface="Arial" panose="020B0604020202020204" pitchFamily="34" charset="0"/>
              </a:rPr>
              <a:t>.</a:t>
            </a: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dirty="0" smtClean="0">
                <a:solidFill>
                  <a:schemeClr val="tx1"/>
                </a:solidFill>
                <a:latin typeface="Albany"/>
                <a:cs typeface="Arial" panose="020B0604020202020204" pitchFamily="34" charset="0"/>
              </a:rPr>
              <a:t>Recursion </a:t>
            </a:r>
            <a:r>
              <a:rPr lang="en-US" sz="2200" dirty="0">
                <a:solidFill>
                  <a:schemeClr val="tx1"/>
                </a:solidFill>
                <a:latin typeface="Albany"/>
                <a:cs typeface="Arial" panose="020B0604020202020204" pitchFamily="34" charset="0"/>
              </a:rPr>
              <a:t>breaks a problem into smaller </a:t>
            </a:r>
            <a:r>
              <a:rPr lang="en-US" sz="2200" dirty="0" smtClean="0">
                <a:solidFill>
                  <a:schemeClr val="tx1"/>
                </a:solidFill>
                <a:latin typeface="Albany"/>
                <a:cs typeface="Arial" panose="020B0604020202020204" pitchFamily="34" charset="0"/>
              </a:rPr>
              <a:t>sub-problems </a:t>
            </a:r>
            <a:r>
              <a:rPr lang="en-US" sz="2200" dirty="0">
                <a:solidFill>
                  <a:schemeClr val="tx1"/>
                </a:solidFill>
                <a:latin typeface="Albany"/>
                <a:cs typeface="Arial" panose="020B0604020202020204" pitchFamily="34" charset="0"/>
              </a:rPr>
              <a:t>that are, in some sense, identical to the </a:t>
            </a:r>
            <a:r>
              <a:rPr lang="en-US" sz="2200" dirty="0" smtClean="0">
                <a:solidFill>
                  <a:schemeClr val="tx1"/>
                </a:solidFill>
                <a:latin typeface="Albany"/>
                <a:cs typeface="Arial" panose="020B0604020202020204" pitchFamily="34" charset="0"/>
              </a:rPr>
              <a:t>original.</a:t>
            </a: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dirty="0" smtClean="0">
                <a:solidFill>
                  <a:schemeClr val="tx1"/>
                </a:solidFill>
                <a:latin typeface="Albany"/>
                <a:cs typeface="Arial" panose="020B0604020202020204" pitchFamily="34" charset="0"/>
              </a:rPr>
              <a:t>Use the solution of the smaller sub-problems to solve the original problem.</a:t>
            </a: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b="1" u="sng" dirty="0" smtClean="0">
                <a:solidFill>
                  <a:schemeClr val="tx1"/>
                </a:solidFill>
                <a:latin typeface="Albany"/>
                <a:cs typeface="Arial" panose="020B0604020202020204" pitchFamily="34" charset="0"/>
              </a:rPr>
              <a:t>Examples</a:t>
            </a:r>
            <a:r>
              <a:rPr lang="en-US" sz="2200" dirty="0" smtClean="0">
                <a:solidFill>
                  <a:schemeClr val="tx1"/>
                </a:solidFill>
                <a:latin typeface="Albany"/>
                <a:cs typeface="Arial" panose="020B0604020202020204" pitchFamily="34" charset="0"/>
              </a:rPr>
              <a:t>:</a:t>
            </a: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i="1" u="sng" dirty="0" smtClean="0">
                <a:solidFill>
                  <a:schemeClr val="tx1"/>
                </a:solidFill>
                <a:latin typeface="Albany"/>
                <a:cs typeface="Arial" panose="020B0604020202020204" pitchFamily="34" charset="0"/>
              </a:rPr>
              <a:t>Factorial</a:t>
            </a:r>
            <a:r>
              <a:rPr lang="en-US" sz="2200" dirty="0" smtClean="0">
                <a:solidFill>
                  <a:schemeClr val="tx1"/>
                </a:solidFill>
                <a:latin typeface="Albany"/>
                <a:cs typeface="Arial" panose="020B0604020202020204" pitchFamily="34" charset="0"/>
              </a:rPr>
              <a:t>: Write a function that gets an integer n&gt;=0, and computes n!</a:t>
            </a:r>
          </a:p>
          <a:p>
            <a:pPr marL="1028700" lvl="1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dirty="0">
                <a:latin typeface="Albany"/>
                <a:cs typeface="Arial" panose="020B0604020202020204" pitchFamily="34" charset="0"/>
              </a:rPr>
              <a:t>n</a:t>
            </a:r>
            <a:r>
              <a:rPr lang="en-US" sz="2200" dirty="0" smtClean="0">
                <a:latin typeface="Albany"/>
                <a:cs typeface="Arial" panose="020B0604020202020204" pitchFamily="34" charset="0"/>
              </a:rPr>
              <a:t>! = 1*2*…*(n-1)*n = (n-1)! * n</a:t>
            </a:r>
          </a:p>
          <a:p>
            <a:pPr lvl="1" indent="0">
              <a:buSzPct val="45000"/>
              <a:buNone/>
            </a:pPr>
            <a:endParaRPr lang="en-US" sz="2200" dirty="0" smtClean="0">
              <a:solidFill>
                <a:schemeClr val="tx1"/>
              </a:solidFill>
              <a:latin typeface="Albany"/>
              <a:cs typeface="Arial" panose="020B0604020202020204" pitchFamily="34" charset="0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CA" sz="2200" i="1" u="sng" dirty="0" smtClean="0">
                <a:solidFill>
                  <a:schemeClr val="tx1"/>
                </a:solidFill>
                <a:latin typeface="Albany"/>
                <a:cs typeface="Arial" panose="020B0604020202020204" pitchFamily="34" charset="0"/>
              </a:rPr>
              <a:t>Fibonacci numbers</a:t>
            </a:r>
            <a:r>
              <a:rPr lang="en-CA" sz="2200" dirty="0" smtClean="0">
                <a:solidFill>
                  <a:schemeClr val="tx1"/>
                </a:solidFill>
                <a:latin typeface="Albany"/>
                <a:cs typeface="Arial" panose="020B0604020202020204" pitchFamily="34" charset="0"/>
              </a:rPr>
              <a:t>: </a:t>
            </a:r>
            <a:r>
              <a:rPr lang="en-US" sz="2200" dirty="0">
                <a:solidFill>
                  <a:schemeClr val="tx1"/>
                </a:solidFill>
                <a:latin typeface="Albany"/>
                <a:cs typeface="Arial" panose="020B0604020202020204" pitchFamily="34" charset="0"/>
              </a:rPr>
              <a:t>Write a function that gets </a:t>
            </a:r>
            <a:r>
              <a:rPr lang="en-US" sz="2200" dirty="0" smtClean="0">
                <a:solidFill>
                  <a:schemeClr val="tx1"/>
                </a:solidFill>
                <a:latin typeface="Albany"/>
                <a:cs typeface="Arial" panose="020B0604020202020204" pitchFamily="34" charset="0"/>
              </a:rPr>
              <a:t>an integer n&gt;=0,</a:t>
            </a:r>
            <a:br>
              <a:rPr lang="en-US" sz="2200" dirty="0" smtClean="0">
                <a:solidFill>
                  <a:schemeClr val="tx1"/>
                </a:solidFill>
                <a:latin typeface="Albany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Albany"/>
                <a:cs typeface="Arial" panose="020B0604020202020204" pitchFamily="34" charset="0"/>
              </a:rPr>
              <a:t>and computes Fib(n) defined as follows:</a:t>
            </a:r>
          </a:p>
          <a:p>
            <a:pPr marL="1028700" lvl="1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Albany"/>
                <a:cs typeface="Arial" panose="020B0604020202020204" pitchFamily="34" charset="0"/>
              </a:rPr>
              <a:t>Fib(0) = 0, Fib(1) = 1, Fib(n) = Fib(n-1)+Fib(n-2) for n &gt;=2</a:t>
            </a:r>
            <a:endParaRPr lang="en-US" sz="2200" dirty="0">
              <a:solidFill>
                <a:schemeClr val="tx1"/>
              </a:solidFill>
              <a:latin typeface="Albany"/>
              <a:cs typeface="Arial" panose="020B0604020202020204" pitchFamily="34" charset="0"/>
            </a:endParaRPr>
          </a:p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endParaRPr lang="en-CA" sz="2200" dirty="0" smtClean="0">
              <a:solidFill>
                <a:schemeClr val="tx1"/>
              </a:solidFill>
              <a:latin typeface="Albany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sz="4200" dirty="0" smtClean="0">
                <a:solidFill>
                  <a:srgbClr val="000000"/>
                </a:solidFill>
                <a:ea typeface="Microsoft YaHei" pitchFamily="2"/>
              </a:rPr>
              <a:t>Recursion</a:t>
            </a:r>
            <a:endParaRPr lang="en-US" sz="4200" dirty="0">
              <a:solidFill>
                <a:srgbClr val="000000"/>
              </a:solidFill>
              <a:ea typeface="Microsoft YaHe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6114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 algn="ctr"/>
            <a:r>
              <a:rPr lang="de-DE" sz="6000">
                <a:solidFill>
                  <a:srgbClr val="0000CC"/>
                </a:solidFill>
                <a:latin typeface="Albany" pitchFamily="34"/>
              </a:rPr>
              <a:t>Questions?</a:t>
            </a:r>
          </a:p>
          <a:p>
            <a:pPr lvl="0" algn="ctr"/>
            <a:r>
              <a:rPr lang="de-DE" sz="6000">
                <a:solidFill>
                  <a:srgbClr val="0000CC"/>
                </a:solidFill>
                <a:latin typeface="Albany" pitchFamily="34"/>
              </a:rPr>
              <a:t>Comments?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Typedef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Typedef is used to give a name to a data type.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u="sng" dirty="0" smtClean="0">
                <a:solidFill>
                  <a:srgbClr val="000000"/>
                </a:solidFill>
                <a:latin typeface="Times New Roman" pitchFamily="18"/>
              </a:rPr>
              <a:t>Examples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:</a:t>
            </a:r>
          </a:p>
          <a:p>
            <a:pPr lvl="0">
              <a:buSzPct val="45000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003300"/>
                </a:solidFill>
                <a:latin typeface="Times New Roman" pitchFamily="18"/>
              </a:rPr>
              <a:t>typedef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int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de-DE" sz="2400" dirty="0" smtClean="0">
                <a:solidFill>
                  <a:srgbClr val="FF3333"/>
                </a:solidFill>
                <a:latin typeface="Times New Roman" pitchFamily="18"/>
              </a:rPr>
              <a:t>whole_number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;</a:t>
            </a:r>
          </a:p>
          <a:p>
            <a:pPr lvl="0">
              <a:buSzPct val="45000"/>
            </a:pPr>
            <a:r>
              <a:rPr lang="de-DE" sz="2400" dirty="0" smtClean="0">
                <a:solidFill>
                  <a:srgbClr val="000080"/>
                </a:solidFill>
                <a:latin typeface="Times New Roman" pitchFamily="18"/>
              </a:rPr>
              <a:t>	enum </a:t>
            </a: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months {January, February,...};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</a:t>
            </a:r>
            <a:r>
              <a:rPr lang="de-DE" sz="2400" dirty="0">
                <a:solidFill>
                  <a:srgbClr val="003300"/>
                </a:solidFill>
                <a:latin typeface="Times New Roman" pitchFamily="18"/>
              </a:rPr>
              <a:t>typedef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enum months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de-DE" sz="2400" dirty="0">
                <a:solidFill>
                  <a:srgbClr val="FF3333"/>
                </a:solidFill>
                <a:latin typeface="Times New Roman" pitchFamily="18"/>
              </a:rPr>
              <a:t>month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;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</a:t>
            </a:r>
            <a:endParaRPr lang="de-DE" sz="2400" dirty="0" smtClean="0">
              <a:solidFill>
                <a:srgbClr val="000000"/>
              </a:solidFill>
              <a:latin typeface="Times New Roman" pitchFamily="18"/>
            </a:endParaRPr>
          </a:p>
          <a:p>
            <a:pPr lvl="0">
              <a:buSzPct val="45000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003300"/>
                </a:solidFill>
                <a:latin typeface="Times New Roman" pitchFamily="18"/>
              </a:rPr>
              <a:t>typedef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de-DE" sz="2400" dirty="0" smtClean="0">
                <a:solidFill>
                  <a:srgbClr val="000080"/>
                </a:solidFill>
                <a:latin typeface="Times New Roman" pitchFamily="18"/>
              </a:rPr>
              <a:t>enum boolean_values {false, true} </a:t>
            </a:r>
            <a:r>
              <a:rPr lang="de-DE" sz="2400" dirty="0" smtClean="0">
                <a:solidFill>
                  <a:srgbClr val="FF0000"/>
                </a:solidFill>
                <a:latin typeface="Times New Roman" pitchFamily="18"/>
              </a:rPr>
              <a:t>bool</a:t>
            </a:r>
            <a:r>
              <a:rPr lang="de-DE" sz="2400" dirty="0" smtClean="0">
                <a:solidFill>
                  <a:srgbClr val="000080"/>
                </a:solidFill>
                <a:latin typeface="Times New Roman" pitchFamily="18"/>
              </a:rPr>
              <a:t>; </a:t>
            </a:r>
            <a:r>
              <a:rPr lang="de-DE" sz="2400" dirty="0" smtClean="0">
                <a:solidFill>
                  <a:schemeClr val="tx1"/>
                </a:solidFill>
                <a:latin typeface="Times New Roman" pitchFamily="18"/>
              </a:rPr>
              <a:t>// all in one line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endParaRPr lang="de-DE" sz="2400" dirty="0" smtClean="0">
              <a:solidFill>
                <a:srgbClr val="000000"/>
              </a:solidFill>
              <a:latin typeface="Times New Roman" pitchFamily="18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u="sng" dirty="0" smtClean="0">
                <a:solidFill>
                  <a:srgbClr val="000000"/>
                </a:solidFill>
                <a:latin typeface="Times New Roman" pitchFamily="18"/>
              </a:rPr>
              <a:t>Usage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: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FF0000"/>
                </a:solidFill>
                <a:latin typeface="Times New Roman" pitchFamily="18"/>
              </a:rPr>
              <a:t>whole_number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 amount = 23;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FF0000"/>
                </a:solidFill>
                <a:latin typeface="Times New Roman" pitchFamily="18"/>
              </a:rPr>
              <a:t>bool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 flag = true;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FF0000"/>
                </a:solidFill>
                <a:latin typeface="Times New Roman" pitchFamily="18"/>
              </a:rPr>
              <a:t>month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 my_month = January;</a:t>
            </a:r>
            <a:r>
              <a:rPr lang="de-DE" sz="16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1600" dirty="0">
                <a:solidFill>
                  <a:srgbClr val="000000"/>
                </a:solidFill>
                <a:latin typeface="Times New Roman" pitchFamily="18"/>
              </a:rPr>
            </a:br>
            <a:endParaRPr lang="de-DE" sz="1600" dirty="0">
              <a:solidFill>
                <a:srgbClr val="000000"/>
              </a:solidFill>
              <a:latin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Typedef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Typically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we define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new types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outside of all functions.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This allows the types to be used everywhere in the program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More examples in types.c</a:t>
            </a:r>
          </a:p>
        </p:txBody>
      </p:sp>
    </p:spTree>
    <p:extLst>
      <p:ext uri="{BB962C8B-B14F-4D97-AF65-F5344CB8AC3E}">
        <p14:creationId xmlns:p14="http://schemas.microsoft.com/office/powerpoint/2010/main" val="80217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Structs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So far we have considered only simple types of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variables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(int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, float, char,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pointers).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What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if we want a more complicated data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type?</a:t>
            </a:r>
            <a:endParaRPr lang="de-DE" sz="2400" dirty="0">
              <a:solidFill>
                <a:srgbClr val="000000"/>
              </a:solidFill>
              <a:latin typeface="Times New Roman" pitchFamily="18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u="sng" dirty="0">
                <a:solidFill>
                  <a:srgbClr val="000000"/>
                </a:solidFill>
                <a:latin typeface="Times New Roman" pitchFamily="18"/>
              </a:rPr>
              <a:t>Example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: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A student has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: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First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name</a:t>
            </a:r>
            <a:b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Last name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ID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		List of grades in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homeworks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We want an array of students.</a:t>
            </a:r>
            <a:endParaRPr lang="de-DE" sz="2400" dirty="0">
              <a:solidFill>
                <a:srgbClr val="000000"/>
              </a:solidFill>
              <a:latin typeface="Times New Roman" pitchFamily="18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We can have array of first names, array of last names, array of IDs...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5832909" y="4091541"/>
            <a:ext cx="2047680" cy="23188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5621155" y="3585348"/>
            <a:ext cx="3645474" cy="7708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Hard to keep track of all the information in different arrays.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Structs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/>
            <a:r>
              <a:rPr lang="de-DE" sz="2400" dirty="0">
                <a:solidFill>
                  <a:srgbClr val="C00000"/>
                </a:solidFill>
                <a:latin typeface="Times New Roman" pitchFamily="18"/>
              </a:rPr>
              <a:t>struct student_info </a:t>
            </a:r>
            <a:r>
              <a:rPr lang="de-DE" sz="2400" dirty="0">
                <a:solidFill>
                  <a:srgbClr val="002060"/>
                </a:solidFill>
                <a:latin typeface="Times New Roman" pitchFamily="18"/>
              </a:rPr>
              <a:t>{</a:t>
            </a:r>
            <a:br>
              <a:rPr lang="de-DE" sz="2400" dirty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2060"/>
                </a:solidFill>
                <a:latin typeface="Times New Roman" pitchFamily="18"/>
              </a:rPr>
              <a:t>	char* first_name;</a:t>
            </a:r>
            <a:br>
              <a:rPr lang="de-DE" sz="2400" dirty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2060"/>
                </a:solidFill>
                <a:latin typeface="Times New Roman" pitchFamily="18"/>
              </a:rPr>
              <a:t>	char* last_name;</a:t>
            </a:r>
            <a:br>
              <a:rPr lang="de-DE" sz="2400" dirty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2060"/>
                </a:solidFill>
                <a:latin typeface="Times New Roman" pitchFamily="18"/>
              </a:rPr>
              <a:t>	int ID;</a:t>
            </a:r>
            <a:br>
              <a:rPr lang="de-DE" sz="2400" dirty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2060"/>
                </a:solidFill>
                <a:latin typeface="Times New Roman" pitchFamily="18"/>
              </a:rPr>
              <a:t>	int grades[5];</a:t>
            </a:r>
            <a:br>
              <a:rPr lang="de-DE" sz="2400" dirty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};</a:t>
            </a:r>
          </a:p>
          <a:p>
            <a:r>
              <a:rPr lang="de-DE" sz="2400" dirty="0" smtClean="0">
                <a:solidFill>
                  <a:srgbClr val="C00000"/>
                </a:solidFill>
                <a:latin typeface="Times New Roman" pitchFamily="18"/>
              </a:rPr>
              <a:t>struct student_info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 var_student;</a:t>
            </a:r>
            <a:endParaRPr lang="de-DE" sz="2400" dirty="0">
              <a:solidFill>
                <a:srgbClr val="002060"/>
              </a:solidFill>
              <a:latin typeface="Times New Roman" pitchFamily="18"/>
            </a:endParaRPr>
          </a:p>
          <a:p>
            <a:pPr lvl="0"/>
            <a:r>
              <a:rPr lang="de-DE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/>
              </a:rPr>
              <a:t>typedef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 </a:t>
            </a:r>
            <a:r>
              <a:rPr lang="de-DE" sz="2400" dirty="0">
                <a:solidFill>
                  <a:srgbClr val="002060"/>
                </a:solidFill>
                <a:latin typeface="Times New Roman" pitchFamily="18"/>
              </a:rPr>
              <a:t>struct student_info </a:t>
            </a:r>
            <a:r>
              <a:rPr lang="de-DE" sz="2400" dirty="0">
                <a:solidFill>
                  <a:srgbClr val="FF0000"/>
                </a:solidFill>
                <a:latin typeface="Times New Roman" pitchFamily="18"/>
              </a:rPr>
              <a:t>student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;</a:t>
            </a:r>
          </a:p>
          <a:p>
            <a:pPr lvl="0"/>
            <a:r>
              <a:rPr lang="de-DE" sz="2400" dirty="0" smtClean="0">
                <a:solidFill>
                  <a:srgbClr val="FF0000"/>
                </a:solidFill>
                <a:latin typeface="Times New Roman" pitchFamily="18"/>
              </a:rPr>
              <a:t>student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 </a:t>
            </a:r>
            <a:r>
              <a:rPr lang="de-DE" sz="2400" dirty="0">
                <a:solidFill>
                  <a:srgbClr val="002060"/>
                </a:solidFill>
                <a:latin typeface="Times New Roman" pitchFamily="18"/>
              </a:rPr>
              <a:t>list_of_students[180</a:t>
            </a: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];</a:t>
            </a:r>
          </a:p>
          <a:p>
            <a:pPr lvl="0"/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list_of_students[10].first_name = "Jack";</a:t>
            </a:r>
            <a:b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2060"/>
                </a:solidFill>
                <a:latin typeface="Times New Roman" pitchFamily="18"/>
              </a:rPr>
              <a:t>...</a:t>
            </a:r>
            <a:endParaRPr lang="de-DE" sz="2400" dirty="0">
              <a:solidFill>
                <a:srgbClr val="002060"/>
              </a:solidFill>
              <a:latin typeface="Times New Roman" pitchFamily="18"/>
            </a:endParaRPr>
          </a:p>
        </p:txBody>
      </p:sp>
      <p:sp>
        <p:nvSpPr>
          <p:cNvPr id="4" name="Oval 3"/>
          <p:cNvSpPr/>
          <p:nvPr/>
        </p:nvSpPr>
        <p:spPr>
          <a:xfrm>
            <a:off x="558265" y="4263992"/>
            <a:ext cx="2502569" cy="522267"/>
          </a:xfrm>
          <a:prstGeom prst="ellipse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6" idx="1"/>
            <a:endCxn id="4" idx="5"/>
          </p:cNvCxnSpPr>
          <p:nvPr/>
        </p:nvCxnSpPr>
        <p:spPr>
          <a:xfrm flipH="1">
            <a:off x="2694341" y="3157352"/>
            <a:ext cx="1647197" cy="1552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4341538" y="2748373"/>
            <a:ext cx="3098791" cy="81795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The name of the type is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err="1" smtClean="0">
                <a:solidFill>
                  <a:srgbClr val="C00000"/>
                </a:solidFill>
              </a:rPr>
              <a:t>struct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student_info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994484" y="4835714"/>
            <a:ext cx="1116531" cy="522267"/>
          </a:xfrm>
          <a:prstGeom prst="ellipse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3" idx="1"/>
            <a:endCxn id="11" idx="5"/>
          </p:cNvCxnSpPr>
          <p:nvPr/>
        </p:nvCxnSpPr>
        <p:spPr>
          <a:xfrm flipH="1">
            <a:off x="4947503" y="4201022"/>
            <a:ext cx="2223318" cy="1080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7170821" y="3792043"/>
            <a:ext cx="2140597" cy="81795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Same as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err="1" smtClean="0">
                <a:solidFill>
                  <a:srgbClr val="C00000"/>
                </a:solidFill>
              </a:rPr>
              <a:t>struct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student_info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1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Structs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/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Can also define</a:t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	typedef </a:t>
            </a:r>
            <a:r>
              <a:rPr lang="de-DE" sz="2400" dirty="0">
                <a:solidFill>
                  <a:srgbClr val="C00000"/>
                </a:solidFill>
                <a:latin typeface="Times New Roman" pitchFamily="18"/>
              </a:rPr>
              <a:t>struct student_info </a:t>
            </a: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{</a:t>
            </a:r>
            <a:br>
              <a:rPr lang="de-DE" sz="2400" dirty="0">
                <a:solidFill>
                  <a:srgbClr val="00008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		char* first_name;</a:t>
            </a:r>
            <a:br>
              <a:rPr lang="de-DE" sz="2400" dirty="0">
                <a:solidFill>
                  <a:srgbClr val="00008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		char* last_name;</a:t>
            </a:r>
            <a:br>
              <a:rPr lang="de-DE" sz="2400" dirty="0">
                <a:solidFill>
                  <a:srgbClr val="00008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		int ID;</a:t>
            </a:r>
            <a:br>
              <a:rPr lang="de-DE" sz="2400" dirty="0">
                <a:solidFill>
                  <a:srgbClr val="00008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	} </a:t>
            </a:r>
            <a:r>
              <a:rPr lang="de-DE" sz="2400" dirty="0">
                <a:solidFill>
                  <a:srgbClr val="FF0000"/>
                </a:solidFill>
                <a:latin typeface="Times New Roman" pitchFamily="18"/>
              </a:rPr>
              <a:t>student</a:t>
            </a: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;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endParaRPr lang="de-DE" sz="2400" dirty="0">
              <a:solidFill>
                <a:srgbClr val="000080"/>
              </a:solidFill>
              <a:latin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Structs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/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Using pointers with structs: </a:t>
            </a:r>
          </a:p>
          <a:p>
            <a:pPr lvl="0"/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	</a:t>
            </a:r>
            <a:r>
              <a:rPr lang="de-DE" sz="2400" dirty="0">
                <a:solidFill>
                  <a:srgbClr val="FF0000"/>
                </a:solidFill>
                <a:latin typeface="Times New Roman" pitchFamily="18"/>
              </a:rPr>
              <a:t>student</a:t>
            </a: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 clark;</a:t>
            </a:r>
            <a:br>
              <a:rPr lang="de-DE" sz="2400" dirty="0">
                <a:solidFill>
                  <a:srgbClr val="00008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	clark.first_name = "Clark";</a:t>
            </a:r>
            <a:br>
              <a:rPr lang="de-DE" sz="2400" dirty="0">
                <a:solidFill>
                  <a:srgbClr val="00008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	</a:t>
            </a:r>
            <a:endParaRPr lang="de-DE" sz="2400" dirty="0" smtClean="0">
              <a:solidFill>
                <a:srgbClr val="000080"/>
              </a:solidFill>
              <a:latin typeface="Times New Roman" pitchFamily="18"/>
            </a:endParaRPr>
          </a:p>
          <a:p>
            <a:pPr lvl="0"/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8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	</a:t>
            </a:r>
            <a:r>
              <a:rPr lang="de-DE" sz="2400" dirty="0">
                <a:solidFill>
                  <a:srgbClr val="FF0000"/>
                </a:solidFill>
                <a:latin typeface="Times New Roman" pitchFamily="18"/>
              </a:rPr>
              <a:t>student* </a:t>
            </a: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student_ptr = &amp;clark;</a:t>
            </a:r>
            <a:br>
              <a:rPr lang="de-DE" sz="2400" dirty="0">
                <a:solidFill>
                  <a:srgbClr val="00008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	(*student_ptr).last_name = "Kent";</a:t>
            </a:r>
            <a:br>
              <a:rPr lang="de-DE" sz="2400" dirty="0">
                <a:solidFill>
                  <a:srgbClr val="00008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80"/>
                </a:solidFill>
                <a:latin typeface="Times New Roman" pitchFamily="18"/>
              </a:rPr>
              <a:t>	student_ptr-&gt;id = 123;</a:t>
            </a:r>
          </a:p>
        </p:txBody>
      </p:sp>
    </p:spTree>
    <p:extLst>
      <p:ext uri="{BB962C8B-B14F-4D97-AF65-F5344CB8AC3E}">
        <p14:creationId xmlns:p14="http://schemas.microsoft.com/office/powerpoint/2010/main" val="29650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-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2046</TotalTime>
  <Words>604</Words>
  <Application>Microsoft Office PowerPoint</Application>
  <PresentationFormat>Custom</PresentationFormat>
  <Paragraphs>181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3" baseType="lpstr">
      <vt:lpstr>Arial Unicode MS</vt:lpstr>
      <vt:lpstr>Microsoft YaHei</vt:lpstr>
      <vt:lpstr>Albany</vt:lpstr>
      <vt:lpstr>Arial</vt:lpstr>
      <vt:lpstr>Calibri</vt:lpstr>
      <vt:lpstr>Tahoma</vt:lpstr>
      <vt:lpstr>Times New Roman</vt:lpstr>
      <vt:lpstr>Wingdings</vt:lpstr>
      <vt:lpstr>water</vt:lpstr>
      <vt:lpstr>lyt-blackandwhite</vt:lpstr>
      <vt:lpstr>PowerPoint Presentation</vt:lpstr>
      <vt:lpstr>Today</vt:lpstr>
      <vt:lpstr>Enum</vt:lpstr>
      <vt:lpstr>Typedef</vt:lpstr>
      <vt:lpstr>Typedef</vt:lpstr>
      <vt:lpstr>Structs</vt:lpstr>
      <vt:lpstr>Structs</vt:lpstr>
      <vt:lpstr>Structs</vt:lpstr>
      <vt:lpstr>Structs</vt:lpstr>
      <vt:lpstr>PowerPoint Presentation</vt:lpstr>
      <vt:lpstr>Return values and conditions</vt:lpstr>
      <vt:lpstr>Multiple conditions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459</cp:revision>
  <dcterms:created xsi:type="dcterms:W3CDTF">2017-07-19T12:15:02Z</dcterms:created>
  <dcterms:modified xsi:type="dcterms:W3CDTF">2018-12-05T05:49:44Z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