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6" r:id="rId19"/>
    <p:sldId id="291" r:id="rId2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42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/>
            </a:r>
            <a:br>
              <a:rPr lang="de-DE" altLang="en-US" sz="3600" b="1">
                <a:solidFill>
                  <a:srgbClr val="000080"/>
                </a:solidFill>
              </a:rPr>
            </a:br>
            <a:r>
              <a:rPr lang="de-DE" altLang="en-US" sz="3600" b="1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>
                <a:solidFill>
                  <a:srgbClr val="000080"/>
                </a:solidFill>
              </a:rPr>
            </a:br>
            <a:r>
              <a:rPr lang="de-DE" altLang="en-US" sz="3600" b="1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September 20, 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Measuring performance of algorithms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b="1" dirty="0">
                <a:latin typeface="Times New Roman" panose="02020603050405020304" pitchFamily="18" charset="0"/>
              </a:rPr>
              <a:t>Actual performance depends on more than just the algorithm.</a:t>
            </a:r>
            <a:br>
              <a:rPr lang="de-DE" altLang="en-US" sz="2400" b="1" dirty="0">
                <a:latin typeface="Times New Roman" panose="02020603050405020304" pitchFamily="18" charset="0"/>
              </a:rPr>
            </a:br>
            <a:endParaRPr lang="de-DE" altLang="en-US" sz="2400" b="1" dirty="0">
              <a:latin typeface="Times New Roman" panose="02020603050405020304" pitchFamily="18" charset="0"/>
            </a:endParaRP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CPU speed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Operating system / configurations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Amount of memory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Other programs running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at the </a:t>
            </a:r>
            <a:r>
              <a:rPr lang="en-US" altLang="en-US" sz="2400" dirty="0">
                <a:latin typeface="Times New Roman" panose="02020603050405020304" pitchFamily="18" charset="0"/>
              </a:rPr>
              <a:t>same time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Hardware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Implementation of the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algorithm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 smtClean="0">
                <a:latin typeface="Times New Roman" panose="02020603050405020304" pitchFamily="18" charset="0"/>
              </a:rPr>
              <a:t>More…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Two examples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400" dirty="0">
                <a:latin typeface="Times New Roman" panose="02020603050405020304" pitchFamily="18" charset="0"/>
              </a:rPr>
              <a:t>Summation: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Input: Two </a:t>
            </a:r>
            <a:r>
              <a:rPr lang="de-DE" altLang="en-US" sz="2400" dirty="0" smtClean="0">
                <a:latin typeface="Times New Roman" panose="02020603050405020304" pitchFamily="18" charset="0"/>
              </a:rPr>
              <a:t>numbers </a:t>
            </a:r>
            <a:r>
              <a:rPr lang="de-DE" altLang="en-US" sz="2400" dirty="0">
                <a:latin typeface="Times New Roman" panose="02020603050405020304" pitchFamily="18" charset="0"/>
              </a:rPr>
              <a:t>each of length n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Outputs: The sum of the two numbers</a:t>
            </a: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400" dirty="0">
                <a:latin typeface="Times New Roman" panose="02020603050405020304" pitchFamily="18" charset="0"/>
              </a:rPr>
              <a:t>Multiplication: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Input: Two </a:t>
            </a:r>
            <a:r>
              <a:rPr lang="de-DE" altLang="en-US" sz="2400" dirty="0" smtClean="0">
                <a:latin typeface="Times New Roman" panose="02020603050405020304" pitchFamily="18" charset="0"/>
              </a:rPr>
              <a:t>numbers </a:t>
            </a:r>
            <a:r>
              <a:rPr lang="de-DE" altLang="en-US" sz="2400" dirty="0">
                <a:latin typeface="Times New Roman" panose="02020603050405020304" pitchFamily="18" charset="0"/>
              </a:rPr>
              <a:t>each of length n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Outputs: The product of the two numbers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endParaRPr lang="de-DE" altLang="en-US" sz="2400" dirty="0">
              <a:latin typeface="Times New Roman" panose="02020603050405020304" pitchFamily="18" charset="0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400" dirty="0">
                <a:latin typeface="Times New Roman" panose="02020603050405020304" pitchFamily="18" charset="0"/>
              </a:rPr>
              <a:t>Question: Suppose the basic operations are on one digit at a time.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How many operations are required to solve each of the problems?</a:t>
            </a: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Checking duplicates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31800" indent="-307975">
              <a:lnSpc>
                <a:spcPct val="95000"/>
              </a:lnSpc>
              <a:buClrTx/>
              <a:buFontTx/>
              <a:buNone/>
              <a:tabLst>
                <a:tab pos="431800" algn="l"/>
                <a:tab pos="708025" algn="l"/>
                <a:tab pos="1431925" algn="l"/>
                <a:tab pos="2155825" algn="l"/>
                <a:tab pos="2879725" algn="l"/>
                <a:tab pos="3603625" algn="l"/>
                <a:tab pos="4327525" algn="l"/>
                <a:tab pos="5051425" algn="l"/>
                <a:tab pos="5775325" algn="l"/>
                <a:tab pos="6507163" algn="l"/>
                <a:tab pos="7223125" algn="l"/>
                <a:tab pos="7947025" algn="l"/>
                <a:tab pos="8670925" algn="l"/>
                <a:tab pos="8969375" algn="l"/>
                <a:tab pos="9418638" algn="l"/>
                <a:tab pos="9867900" algn="l"/>
                <a:tab pos="10317163" algn="l"/>
                <a:tab pos="10766425" algn="l"/>
              </a:tabLst>
            </a:pP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bool check_duplicates(const int* arr, int n) {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int i = 0, j;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bool found = false;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while (i &lt; n &amp;&amp; !found)    {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	j = 0;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	while (j &lt; i &amp;&amp; !found)    {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            	if (arr[i] == arr[j]) {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			found = true;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		</a:t>
            </a:r>
            <a:r>
              <a:rPr lang="de-DE" altLang="en-US" sz="2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}</a:t>
            </a:r>
            <a:br>
              <a:rPr lang="de-DE" altLang="en-US" sz="2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			j++;</a:t>
            </a: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	}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	i++;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}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  <a:t>	return found;</a:t>
            </a:r>
            <a:br>
              <a:rPr lang="de-DE" altLang="en-US" sz="22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de-DE" altLang="en-US" sz="22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}</a:t>
            </a:r>
          </a:p>
          <a:p>
            <a:pPr marL="431800" indent="-307975">
              <a:lnSpc>
                <a:spcPct val="95000"/>
              </a:lnSpc>
              <a:buClrTx/>
              <a:buFontTx/>
              <a:buNone/>
              <a:tabLst>
                <a:tab pos="431800" algn="l"/>
                <a:tab pos="708025" algn="l"/>
                <a:tab pos="1431925" algn="l"/>
                <a:tab pos="2155825" algn="l"/>
                <a:tab pos="2879725" algn="l"/>
                <a:tab pos="3603625" algn="l"/>
                <a:tab pos="4327525" algn="l"/>
                <a:tab pos="5051425" algn="l"/>
                <a:tab pos="5775325" algn="l"/>
                <a:tab pos="6507163" algn="l"/>
                <a:tab pos="7223125" algn="l"/>
                <a:tab pos="7947025" algn="l"/>
                <a:tab pos="8670925" algn="l"/>
                <a:tab pos="8969375" algn="l"/>
                <a:tab pos="9418638" algn="l"/>
                <a:tab pos="9867900" algn="l"/>
                <a:tab pos="10317163" algn="l"/>
                <a:tab pos="10766425" algn="l"/>
              </a:tabLst>
            </a:pPr>
            <a:r>
              <a:rPr lang="de-DE" altLang="en-US" sz="2200" dirty="0" smtClean="0"/>
              <a:t>If n </a:t>
            </a:r>
            <a:r>
              <a:rPr lang="de-DE" altLang="en-US" sz="2200" u="sng" dirty="0" smtClean="0"/>
              <a:t>doubles</a:t>
            </a:r>
            <a:r>
              <a:rPr lang="de-DE" altLang="en-US" sz="2200" dirty="0" smtClean="0"/>
              <a:t>, the running time is roughly </a:t>
            </a:r>
            <a:r>
              <a:rPr lang="de-DE" altLang="en-US" sz="2200" u="sng" dirty="0" smtClean="0"/>
              <a:t>multiplied by 4</a:t>
            </a:r>
            <a:r>
              <a:rPr lang="de-DE" altLang="en-US" sz="2200" dirty="0" smtClean="0"/>
              <a:t>.</a:t>
            </a:r>
            <a:endParaRPr lang="de-DE" altLang="en-US" sz="2200" dirty="0"/>
          </a:p>
        </p:txBody>
      </p:sp>
      <p:cxnSp>
        <p:nvCxnSpPr>
          <p:cNvPr id="16388" name="AutoShape 4"/>
          <p:cNvCxnSpPr>
            <a:cxnSpLocks noChangeShapeType="1"/>
            <a:stCxn id="16389" idx="1"/>
            <a:endCxn id="11" idx="0"/>
          </p:cNvCxnSpPr>
          <p:nvPr/>
        </p:nvCxnSpPr>
        <p:spPr bwMode="auto">
          <a:xfrm rot="10800000" flipV="1">
            <a:off x="5331190" y="1553368"/>
            <a:ext cx="1490299" cy="40233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308725" y="3017838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</a:t>
            </a:r>
            <a:r>
              <a:rPr lang="en-US" altLang="en-US" sz="2200" dirty="0" smtClean="0">
                <a:latin typeface="Calibri" panose="020F0502020204030204" pitchFamily="34" charset="0"/>
              </a:rPr>
              <a:t>4*n ops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218238" y="35655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</a:t>
            </a:r>
            <a:r>
              <a:rPr lang="en-US" altLang="en-US" sz="2200" dirty="0" smtClean="0">
                <a:latin typeface="Calibri" panose="020F0502020204030204" pitchFamily="34" charset="0"/>
              </a:rPr>
              <a:t>4*</a:t>
            </a:r>
            <a:r>
              <a:rPr lang="en-US" altLang="en-US" sz="2200" dirty="0" err="1" smtClean="0">
                <a:latin typeface="Calibri" panose="020F0502020204030204" pitchFamily="34" charset="0"/>
              </a:rPr>
              <a:t>i</a:t>
            </a:r>
            <a:r>
              <a:rPr lang="en-US" altLang="en-US" sz="2200" dirty="0" smtClean="0">
                <a:latin typeface="Calibri" panose="020F0502020204030204" pitchFamily="34" charset="0"/>
              </a:rPr>
              <a:t> ops</a:t>
            </a:r>
            <a:r>
              <a:rPr lang="en-US" altLang="en-US" sz="2200" dirty="0">
                <a:latin typeface="Calibri" panose="020F0502020204030204" pitchFamily="34" charset="0"/>
              </a:rPr>
              <a:t/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Times New Roman" panose="02020603050405020304" pitchFamily="18" charset="0"/>
              </a:rPr>
              <a:t>Outside loop: 3</a:t>
            </a:r>
            <a:br>
              <a:rPr lang="en-US" altLang="en-US" sz="2200" dirty="0">
                <a:latin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</a:rPr>
              <a:t>Outer loop: 4n</a:t>
            </a:r>
            <a:br>
              <a:rPr lang="en-US" altLang="en-US" sz="2200" dirty="0">
                <a:latin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</a:rPr>
              <a:t>Inner loop =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4*1 </a:t>
            </a:r>
            <a:r>
              <a:rPr lang="en-US" altLang="en-US" sz="2200" dirty="0">
                <a:latin typeface="Times New Roman" panose="02020603050405020304" pitchFamily="18" charset="0"/>
              </a:rPr>
              <a:t>+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4*2 </a:t>
            </a:r>
            <a:r>
              <a:rPr lang="en-US" altLang="en-US" sz="2200" dirty="0">
                <a:latin typeface="Times New Roman" panose="02020603050405020304" pitchFamily="18" charset="0"/>
              </a:rPr>
              <a:t>+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4*3</a:t>
            </a:r>
            <a:r>
              <a:rPr lang="en-US" altLang="en-US" sz="2200" dirty="0">
                <a:latin typeface="Times New Roman" panose="02020603050405020304" pitchFamily="18" charset="0"/>
              </a:rPr>
              <a:t>+ … +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4*(</a:t>
            </a:r>
            <a:r>
              <a:rPr lang="en-US" altLang="en-US" sz="2200" dirty="0">
                <a:latin typeface="Times New Roman" panose="02020603050405020304" pitchFamily="18" charset="0"/>
              </a:rPr>
              <a:t>n-1) ≅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2n</a:t>
            </a:r>
            <a:r>
              <a:rPr lang="en-US" altLang="en-US" sz="2200" baseline="33000" dirty="0" smtClean="0">
                <a:latin typeface="Times New Roman" panose="02020603050405020304" pitchFamily="18" charset="0"/>
              </a:rPr>
              <a:t>2</a:t>
            </a:r>
            <a:endParaRPr lang="en-US" altLang="en-US" sz="2200" baseline="33000" dirty="0">
              <a:latin typeface="Times New Roman" panose="02020603050405020304" pitchFamily="18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baseline="33000" dirty="0" smtClean="0">
                <a:latin typeface="Times New Roman" panose="02020603050405020304" pitchFamily="18" charset="0"/>
              </a:rPr>
              <a:t>--------------------------------------------</a:t>
            </a:r>
            <a:endParaRPr lang="en-US" altLang="en-US" sz="2200" baseline="33000" dirty="0">
              <a:latin typeface="Times New Roman" panose="02020603050405020304" pitchFamily="18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Times New Roman" panose="02020603050405020304" pitchFamily="18" charset="0"/>
              </a:rPr>
              <a:t>Total: ≅ 1.5n</a:t>
            </a:r>
            <a:r>
              <a:rPr lang="en-US" altLang="en-US" sz="2200" baseline="33000" dirty="0">
                <a:latin typeface="Times New Roman" panose="02020603050405020304" pitchFamily="18" charset="0"/>
              </a:rPr>
              <a:t>2 </a:t>
            </a:r>
            <a:r>
              <a:rPr lang="en-US" altLang="en-US" sz="2200" dirty="0">
                <a:latin typeface="Times New Roman" panose="02020603050405020304" pitchFamily="18" charset="0"/>
              </a:rPr>
              <a:t>+ 4n + 3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308725" y="2468563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</a:t>
            </a:r>
            <a:r>
              <a:rPr lang="en-US" altLang="en-US" sz="2200" dirty="0" smtClean="0">
                <a:latin typeface="Calibri" panose="020F0502020204030204" pitchFamily="34" charset="0"/>
              </a:rPr>
              <a:t>3 ops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012466" y="195570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1" grpId="0" animBg="1"/>
      <p:bldP spid="16392" grpId="0" animBg="1"/>
      <p:bldP spid="16393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Two more examples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400" dirty="0">
                <a:latin typeface="Times New Roman" panose="02020603050405020304" pitchFamily="18" charset="0"/>
              </a:rPr>
              <a:t>Write a function with the </a:t>
            </a:r>
            <a:r>
              <a:rPr lang="de-DE" altLang="en-US" sz="2400">
                <a:latin typeface="Times New Roman" panose="02020603050405020304" pitchFamily="18" charset="0"/>
              </a:rPr>
              <a:t>following </a:t>
            </a:r>
            <a:r>
              <a:rPr lang="de-DE" altLang="en-US" sz="2400" smtClean="0">
                <a:latin typeface="Times New Roman" panose="02020603050405020304" pitchFamily="18" charset="0"/>
              </a:rPr>
              <a:t>guarantees:</a:t>
            </a:r>
            <a:r>
              <a:rPr lang="de-DE" altLang="en-US" sz="2400" dirty="0">
                <a:latin typeface="Times New Roman" panose="02020603050405020304" pitchFamily="18" charset="0"/>
              </a:rPr>
              <a:t/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</a:t>
            </a:r>
            <a:r>
              <a:rPr lang="de-DE" altLang="en-US" sz="2400" u="sng" dirty="0">
                <a:latin typeface="Times New Roman" panose="02020603050405020304" pitchFamily="18" charset="0"/>
              </a:rPr>
              <a:t>Input</a:t>
            </a:r>
            <a:r>
              <a:rPr lang="de-DE" altLang="en-US" sz="2400" dirty="0">
                <a:latin typeface="Times New Roman" panose="02020603050405020304" pitchFamily="18" charset="0"/>
              </a:rPr>
              <a:t>: An array of ints of length n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</a:t>
            </a:r>
            <a:r>
              <a:rPr lang="de-DE" altLang="en-US" sz="2400" u="sng" dirty="0">
                <a:latin typeface="Times New Roman" panose="02020603050405020304" pitchFamily="18" charset="0"/>
              </a:rPr>
              <a:t>Output</a:t>
            </a:r>
            <a:r>
              <a:rPr lang="de-DE" altLang="en-US" sz="2400" dirty="0">
                <a:latin typeface="Times New Roman" panose="02020603050405020304" pitchFamily="18" charset="0"/>
              </a:rPr>
              <a:t>: Returns 0 if all entries are distinct. Returns 1 otherwise.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endParaRPr lang="de-DE" altLang="en-US" sz="2400" dirty="0">
              <a:latin typeface="Times New Roman" panose="02020603050405020304" pitchFamily="18" charset="0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400" dirty="0">
                <a:latin typeface="Times New Roman" panose="02020603050405020304" pitchFamily="18" charset="0"/>
              </a:rPr>
              <a:t>Write a function with the following </a:t>
            </a:r>
            <a:r>
              <a:rPr lang="de-DE" altLang="en-US" sz="2400" dirty="0" smtClean="0">
                <a:latin typeface="Times New Roman" panose="02020603050405020304" pitchFamily="18" charset="0"/>
              </a:rPr>
              <a:t>guarantees:</a:t>
            </a:r>
            <a:r>
              <a:rPr lang="de-DE" altLang="en-US" sz="2400" dirty="0">
                <a:latin typeface="Times New Roman" panose="02020603050405020304" pitchFamily="18" charset="0"/>
              </a:rPr>
              <a:t/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</a:t>
            </a:r>
            <a:r>
              <a:rPr lang="de-DE" altLang="en-US" sz="2400" u="sng" dirty="0">
                <a:latin typeface="Times New Roman" panose="02020603050405020304" pitchFamily="18" charset="0"/>
              </a:rPr>
              <a:t>Input</a:t>
            </a:r>
            <a:r>
              <a:rPr lang="de-DE" altLang="en-US" sz="2400" dirty="0">
                <a:latin typeface="Times New Roman" panose="02020603050405020304" pitchFamily="18" charset="0"/>
              </a:rPr>
              <a:t>: An array of ints of length n.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</a:t>
            </a:r>
            <a:r>
              <a:rPr lang="de-DE" altLang="en-US" sz="2400" u="sng" dirty="0">
                <a:latin typeface="Times New Roman" panose="02020603050405020304" pitchFamily="18" charset="0"/>
              </a:rPr>
              <a:t>Promise</a:t>
            </a:r>
            <a:r>
              <a:rPr lang="de-DE" altLang="en-US" sz="2400" dirty="0">
                <a:latin typeface="Times New Roman" panose="02020603050405020304" pitchFamily="18" charset="0"/>
              </a:rPr>
              <a:t>: The array contains all but one number among {0...n}.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r>
              <a:rPr lang="de-DE" altLang="en-US" sz="2400" dirty="0">
                <a:latin typeface="Times New Roman" panose="02020603050405020304" pitchFamily="18" charset="0"/>
              </a:rPr>
              <a:t>	</a:t>
            </a:r>
            <a:r>
              <a:rPr lang="de-DE" altLang="en-US" sz="2400" u="sng" dirty="0">
                <a:latin typeface="Times New Roman" panose="02020603050405020304" pitchFamily="18" charset="0"/>
              </a:rPr>
              <a:t>Output</a:t>
            </a:r>
            <a:r>
              <a:rPr lang="de-DE" altLang="en-US" sz="2400" dirty="0">
                <a:latin typeface="Times New Roman" panose="02020603050405020304" pitchFamily="18" charset="0"/>
              </a:rPr>
              <a:t>: Returns the missing number.</a:t>
            </a: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400" dirty="0">
              <a:latin typeface="Times New Roman" panose="02020603050405020304" pitchFamily="18" charset="0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400" dirty="0">
                <a:latin typeface="Times New Roman" panose="02020603050405020304" pitchFamily="18" charset="0"/>
              </a:rPr>
              <a:t>What is the running time of each algorithm on inputs of length n?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 smtClean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/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	f(N</a:t>
            </a:r>
            <a:r>
              <a:rPr lang="de-DE" altLang="en-US" sz="2200" i="1" dirty="0">
                <a:solidFill>
                  <a:srgbClr val="000066"/>
                </a:solidFill>
              </a:rPr>
              <a:t>)  = 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We are ignoring:</a:t>
            </a:r>
            <a:br>
              <a:rPr lang="en-US" altLang="en-US" sz="2200">
                <a:latin typeface="Times New Roman" panose="02020603050405020304" pitchFamily="18" charset="0"/>
              </a:rPr>
            </a:br>
            <a:r>
              <a:rPr lang="en-US" altLang="en-US" sz="2200">
                <a:latin typeface="Times New Roman" panose="02020603050405020304" pitchFamily="18" charset="0"/>
              </a:rPr>
              <a:t>1) low order terms</a:t>
            </a:r>
            <a:br>
              <a:rPr lang="en-US" altLang="en-US" sz="2200">
                <a:latin typeface="Times New Roman" panose="02020603050405020304" pitchFamily="18" charset="0"/>
              </a:rPr>
            </a:br>
            <a:r>
              <a:rPr lang="en-US" altLang="en-US" sz="2200">
                <a:latin typeface="Times New Roman" panose="02020603050405020304" pitchFamily="18" charset="0"/>
              </a:rPr>
              <a:t>2) multiplicative constants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N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343623"/>
              </p:ext>
            </p:extLst>
          </p:nvPr>
        </p:nvGraphicFramePr>
        <p:xfrm>
          <a:off x="1551781" y="3985891"/>
          <a:ext cx="6797675" cy="3436560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</a:t>
            </a:r>
            <a:r>
              <a:rPr lang="de-DE" altLang="en-US" sz="2200" b="1" u="sng" dirty="0" smtClean="0"/>
              <a:t>magnitude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In practice constants do matter!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In theory we ignore them.</a:t>
            </a:r>
            <a:endParaRPr lang="de-DE" altLang="en-US" sz="2200" dirty="0"/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Recursion – </a:t>
            </a:r>
            <a:r>
              <a:rPr lang="de-DE" altLang="en-US" sz="2400" dirty="0" smtClean="0"/>
              <a:t>cont.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 smtClean="0"/>
              <a:t>Merge </a:t>
            </a:r>
            <a:r>
              <a:rPr lang="en-US" altLang="en-US" sz="2400" dirty="0"/>
              <a:t>sort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smtClean="0"/>
              <a:t>Measuring </a:t>
            </a:r>
            <a:r>
              <a:rPr lang="de-DE" altLang="en-US" sz="2400" dirty="0"/>
              <a:t>performance of algorithms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Big-O notation</a:t>
            </a:r>
            <a:br>
              <a:rPr lang="de-DE" altLang="en-US" sz="2400" dirty="0"/>
            </a:br>
            <a:endParaRPr lang="de-DE" alt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Pseudo-code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Starting today we will write (mostly) pseudo-code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High-level description of an algorithm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Essential details needed to implement the algorithm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Language independent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No rules for syntax, should be readable by humans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No need to worry about types of variables / pointers / memory allocation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Recursion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21240"/>
          <a:lstStyle/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/>
              <a:t>We wrote a function that computes the </a:t>
            </a:r>
            <a:r>
              <a:rPr lang="en-US" altLang="en-US" sz="2400" dirty="0" smtClean="0"/>
              <a:t>Fibonacci sequence.</a:t>
            </a:r>
            <a:br>
              <a:rPr lang="en-US" altLang="en-US" sz="2400" dirty="0" smtClean="0"/>
            </a:br>
            <a:endParaRPr lang="en-US" altLang="en-US" sz="2400" dirty="0" smtClean="0"/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/>
              <a:t>	</a:t>
            </a:r>
            <a:r>
              <a:rPr lang="en-US" altLang="en-US" sz="2400" dirty="0" smtClean="0"/>
              <a:t>		Fib(0) = 0, Fib(1) = 1</a:t>
            </a:r>
            <a:br>
              <a:rPr lang="en-US" altLang="en-US" sz="2400" dirty="0" smtClean="0"/>
            </a:br>
            <a:r>
              <a:rPr lang="en-US" altLang="en-US" sz="2400" dirty="0" smtClean="0"/>
              <a:t>			Fib(N) = Fib(N-1) + Fib(N-2)		for  N &gt;=2</a:t>
            </a:r>
          </a:p>
          <a:p>
            <a:pPr marL="400050" lvl="1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/>
              <a:t/>
            </a:r>
            <a:br>
              <a:rPr lang="en-US" altLang="en-US" sz="2000" dirty="0"/>
            </a:br>
            <a:endParaRPr lang="en-US" altLang="en-US" sz="2000" dirty="0"/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/>
              <a:t>We saw a recursive implementation, and an iterative </a:t>
            </a:r>
            <a:r>
              <a:rPr lang="en-US" altLang="en-US" sz="2400" dirty="0" smtClean="0"/>
              <a:t>implementation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/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b="1" u="sng" dirty="0" smtClean="0"/>
              <a:t>Comment</a:t>
            </a:r>
            <a:r>
              <a:rPr lang="en-US" altLang="en-US" sz="2400" dirty="0" smtClean="0"/>
              <a:t>: when implementing in C use </a:t>
            </a:r>
            <a:r>
              <a:rPr lang="en-US" altLang="en-US" sz="2400" b="1" u="sng" dirty="0" smtClean="0"/>
              <a:t>long</a:t>
            </a:r>
            <a:r>
              <a:rPr lang="en-US" altLang="en-US" sz="2400" dirty="0" smtClean="0"/>
              <a:t> instead of </a:t>
            </a:r>
            <a:r>
              <a:rPr lang="en-US" altLang="en-US" sz="2400" b="1" u="sng" dirty="0" err="1" smtClean="0"/>
              <a:t>int</a:t>
            </a:r>
            <a:endParaRPr lang="en-US" altLang="en-US" sz="2400" b="1" u="sng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Fun fact about Fibonacci numbers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21240"/>
          <a:lstStyle/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 smtClean="0">
                <a:latin typeface="+mj-lt"/>
              </a:rPr>
              <a:t>Fib(n) has a closed formula.</a:t>
            </a:r>
          </a:p>
          <a:p>
            <a:pPr marL="557213" indent="-555625">
              <a:buClrTx/>
              <a:buSzPct val="45000"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 smtClean="0">
              <a:latin typeface="+mj-lt"/>
            </a:endParaRPr>
          </a:p>
          <a:p>
            <a:pPr marL="557213" indent="-555625">
              <a:buClrTx/>
              <a:buSzPct val="45000"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 smtClean="0">
              <a:latin typeface="+mj-lt"/>
            </a:endParaRPr>
          </a:p>
          <a:p>
            <a:pPr marL="557213" indent="-555625">
              <a:buClrTx/>
              <a:buSzPct val="45000"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>
              <a:latin typeface="+mj-lt"/>
            </a:endParaRP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>
                <a:latin typeface="+mj-lt"/>
              </a:rPr>
              <a:t>If you take linear algebra/discrete math, you should know how to develop the closed formula.</a:t>
            </a:r>
          </a:p>
          <a:p>
            <a:pPr marL="0" indent="0">
              <a:buClrTx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112" y="2484437"/>
            <a:ext cx="4895850" cy="1371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 (more on recursion)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Merge </a:t>
            </a:r>
            <a:r>
              <a:rPr lang="de-DE" altLang="en-US" sz="2200" dirty="0" smtClean="0"/>
              <a:t>sort: </a:t>
            </a:r>
            <a:r>
              <a:rPr lang="en-US" altLang="en-US" sz="2200" dirty="0" smtClean="0"/>
              <a:t>sorting </a:t>
            </a:r>
            <a:r>
              <a:rPr lang="en-US" altLang="en-US" sz="2200" dirty="0"/>
              <a:t>algorithm: gets an array of numbers, and sorts it.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n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Sort the first n/2 elements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Sort the last n/2 elements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Merge the two sorted halves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: [</a:t>
            </a:r>
            <a:r>
              <a:rPr lang="en-US" altLang="en-US" sz="2200" dirty="0">
                <a:cs typeface="Times New Roman" panose="02020603050405020304" pitchFamily="18" charset="0"/>
              </a:rPr>
              <a:t>4, 1, 8, 7, 10, 3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 smtClean="0">
                <a:cs typeface="Times New Roman" panose="02020603050405020304" pitchFamily="18" charset="0"/>
              </a:rPr>
              <a:t>	- </a:t>
            </a:r>
            <a:r>
              <a:rPr lang="en-US" altLang="en-US" sz="2200" dirty="0">
                <a:cs typeface="Times New Roman" panose="02020603050405020304" pitchFamily="18" charset="0"/>
              </a:rPr>
              <a:t>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- </a:t>
            </a:r>
            <a:r>
              <a:rPr lang="en-US" altLang="en-US" sz="2200" dirty="0">
                <a:cs typeface="Times New Roman" panose="02020603050405020304" pitchFamily="18" charset="0"/>
              </a:rPr>
              <a:t>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- </a:t>
            </a:r>
            <a:r>
              <a:rPr lang="en-US" altLang="en-US" sz="2200" dirty="0">
                <a:cs typeface="Times New Roman" panose="02020603050405020304" pitchFamily="18" charset="0"/>
              </a:rPr>
              <a:t>merge the two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Merge </a:t>
            </a:r>
            <a:r>
              <a:rPr lang="en-US" altLang="en-US" sz="2200" dirty="0">
                <a:cs typeface="Times New Roman" panose="02020603050405020304" pitchFamily="18" charset="0"/>
              </a:rPr>
              <a:t>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 </a:t>
            </a:r>
            <a:r>
              <a:rPr lang="en-US" altLang="en-US" sz="22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200" dirty="0">
                <a:cs typeface="Times New Roman" panose="02020603050405020304" pitchFamily="18" charset="0"/>
              </a:rPr>
              <a:t>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Merge </a:t>
            </a:r>
            <a:r>
              <a:rPr lang="en-US" altLang="en-US" sz="2200" dirty="0">
                <a:cs typeface="Times New Roman" panose="02020603050405020304" pitchFamily="18" charset="0"/>
              </a:rPr>
              <a:t>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Merge 10:	[1, 3, 4, </a:t>
            </a:r>
            <a:r>
              <a:rPr lang="en-US" altLang="en-US" sz="2200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, </a:t>
            </a:r>
            <a:r>
              <a:rPr lang="en-US" altLang="en-US" sz="2200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DONE</a:t>
            </a:r>
            <a:r>
              <a:rPr lang="en-US" altLang="en-US" sz="2200" dirty="0">
                <a:cs typeface="Times New Roman" panose="02020603050405020304" pitchFamily="18" charset="0"/>
              </a:rPr>
              <a:t>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10244" name="AutoShape 4"/>
          <p:cNvCxnSpPr>
            <a:cxnSpLocks noChangeShapeType="1"/>
            <a:stCxn id="10245" idx="1"/>
            <a:endCxn id="5" idx="0"/>
          </p:cNvCxnSpPr>
          <p:nvPr/>
        </p:nvCxnSpPr>
        <p:spPr bwMode="auto">
          <a:xfrm rot="10800000" flipV="1">
            <a:off x="2634958" y="1624012"/>
            <a:ext cx="4538955" cy="78263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10246" name="AutoShape 6"/>
          <p:cNvCxnSpPr>
            <a:cxnSpLocks noChangeShapeType="1"/>
            <a:stCxn id="10245" idx="2"/>
          </p:cNvCxnSpPr>
          <p:nvPr/>
        </p:nvCxnSpPr>
        <p:spPr bwMode="auto">
          <a:xfrm rot="5400000">
            <a:off x="5502312" y="335793"/>
            <a:ext cx="1108075" cy="4541765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ounded Rectangle 4"/>
          <p:cNvSpPr/>
          <p:nvPr/>
        </p:nvSpPr>
        <p:spPr bwMode="auto">
          <a:xfrm>
            <a:off x="1518018" y="2406650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551589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5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Space Filling algorithm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Given a picture, we want to color </a:t>
            </a:r>
            <a:r>
              <a:rPr lang="en-US" altLang="en-US" sz="2200" dirty="0"/>
              <a:t>a </a:t>
            </a:r>
            <a:r>
              <a:rPr lang="en-US" altLang="en-US" sz="2200" dirty="0">
                <a:solidFill>
                  <a:srgbClr val="FF0000"/>
                </a:solidFill>
              </a:rPr>
              <a:t>specified</a:t>
            </a:r>
            <a:r>
              <a:rPr lang="en-US" altLang="en-US" sz="2200" dirty="0"/>
              <a:t> bounded area.</a:t>
            </a:r>
          </a:p>
          <a:p>
            <a:pPr marL="431800" indent="-307975">
              <a:buClrTx/>
              <a:buSzPct val="45000"/>
              <a:buFontTx/>
              <a:buNone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Also known as </a:t>
            </a:r>
            <a:r>
              <a:rPr lang="en-US" altLang="en-US" sz="2200" b="1" dirty="0"/>
              <a:t>flood fill</a:t>
            </a:r>
            <a:r>
              <a:rPr lang="en-US" altLang="en-US" sz="2200" dirty="0"/>
              <a:t> </a:t>
            </a:r>
            <a:r>
              <a:rPr lang="en-US" altLang="en-US" sz="2200" b="1" dirty="0"/>
              <a:t>algorithm </a:t>
            </a:r>
            <a:r>
              <a:rPr lang="en-US" altLang="en-US" sz="2200" dirty="0"/>
              <a:t>or </a:t>
            </a:r>
            <a:r>
              <a:rPr lang="en-US" altLang="en-US" sz="2200" b="1" dirty="0"/>
              <a:t>boundary fill </a:t>
            </a:r>
            <a:r>
              <a:rPr lang="en-US" altLang="en-US" sz="2200" b="1" dirty="0" smtClean="0"/>
              <a:t>algorithm</a:t>
            </a:r>
            <a:endParaRPr lang="de-DE" altLang="en-US" sz="2200" dirty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b="1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Example in paint</a:t>
            </a:r>
            <a:endParaRPr lang="en-US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Measuring performance of algorithms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>
                <a:latin typeface="Times New Roman" panose="02020603050405020304" pitchFamily="18" charset="0"/>
              </a:rPr>
              <a:t>How can we measure the running time of an algorithm?</a:t>
            </a:r>
            <a:br>
              <a:rPr lang="de-DE" altLang="en-US" sz="2400" dirty="0">
                <a:latin typeface="Times New Roman" panose="02020603050405020304" pitchFamily="18" charset="0"/>
              </a:rPr>
            </a:br>
            <a:endParaRPr lang="de-DE" altLang="en-US" sz="2400" dirty="0" smtClean="0">
              <a:latin typeface="Times New Roman" panose="02020603050405020304" pitchFamily="18" charset="0"/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b="1" dirty="0">
                <a:latin typeface="Times New Roman" panose="02020603050405020304" pitchFamily="18" charset="0"/>
              </a:rPr>
              <a:t>	</a:t>
            </a:r>
            <a:r>
              <a:rPr lang="de-DE" altLang="en-US" sz="2400" b="1" dirty="0" smtClean="0">
                <a:latin typeface="Times New Roman" panose="02020603050405020304" pitchFamily="18" charset="0"/>
              </a:rPr>
              <a:t>Empirical </a:t>
            </a:r>
            <a:r>
              <a:rPr lang="de-DE" altLang="en-US" sz="2400" b="1" dirty="0">
                <a:latin typeface="Times New Roman" panose="02020603050405020304" pitchFamily="18" charset="0"/>
              </a:rPr>
              <a:t>Timing: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Run the code on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a real </a:t>
            </a:r>
            <a:r>
              <a:rPr lang="en-US" altLang="en-US" sz="2400" dirty="0">
                <a:latin typeface="Times New Roman" panose="02020603050405020304" pitchFamily="18" charset="0"/>
              </a:rPr>
              <a:t>machine with various inputs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Plot the graph of runtime vs size of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input</a:t>
            </a:r>
            <a:endParaRPr lang="de-DE" altLang="en-US" sz="2400" b="1" dirty="0" smtClean="0">
              <a:latin typeface="Times New Roman" panose="02020603050405020304" pitchFamily="18" charset="0"/>
            </a:endParaRP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b="1" dirty="0">
                <a:latin typeface="Times New Roman" panose="02020603050405020304" pitchFamily="18" charset="0"/>
              </a:rPr>
              <a:t>	</a:t>
            </a:r>
            <a:r>
              <a:rPr lang="de-DE" altLang="en-US" sz="2400" b="1" dirty="0" smtClean="0">
                <a:latin typeface="Times New Roman" panose="02020603050405020304" pitchFamily="18" charset="0"/>
              </a:rPr>
              <a:t>Counting </a:t>
            </a:r>
            <a:r>
              <a:rPr lang="de-DE" altLang="en-US" sz="2400" b="1" dirty="0">
                <a:latin typeface="Times New Roman" panose="02020603050405020304" pitchFamily="18" charset="0"/>
              </a:rPr>
              <a:t>operations: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Count the number of operations as a function of the input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>
                <a:latin typeface="Times New Roman" panose="02020603050405020304" pitchFamily="18" charset="0"/>
              </a:rPr>
              <a:t>Assume for simplicity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that all </a:t>
            </a:r>
            <a:r>
              <a:rPr lang="en-US" altLang="en-US" sz="2400" dirty="0">
                <a:latin typeface="Times New Roman" panose="02020603050405020304" pitchFamily="18" charset="0"/>
              </a:rPr>
              <a:t>elementary operations</a:t>
            </a:r>
            <a:br>
              <a:rPr lang="en-US" altLang="en-US" sz="2400" dirty="0">
                <a:latin typeface="Times New Roman" panose="02020603050405020304" pitchFamily="18" charset="0"/>
              </a:rPr>
            </a:br>
            <a:r>
              <a:rPr lang="en-US" altLang="en-US" sz="2400" dirty="0">
                <a:latin typeface="Times New Roman" panose="02020603050405020304" pitchFamily="18" charset="0"/>
              </a:rPr>
              <a:t>run in 1 time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unit</a:t>
            </a:r>
            <a:endParaRPr lang="en-US" altLang="en-US" sz="2400" dirty="0">
              <a:latin typeface="Times New Roman" panose="02020603050405020304" pitchFamily="18" charset="0"/>
            </a:endParaRP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b="1" dirty="0" smtClean="0">
                <a:latin typeface="Times New Roman" panose="02020603050405020304" pitchFamily="18" charset="0"/>
              </a:rPr>
              <a:t>Actual </a:t>
            </a:r>
            <a:r>
              <a:rPr lang="de-DE" altLang="en-US" sz="2400" b="1" dirty="0">
                <a:latin typeface="Times New Roman" panose="02020603050405020304" pitchFamily="18" charset="0"/>
              </a:rPr>
              <a:t>performance depends on more than just the algorithm.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442</Words>
  <Application>Microsoft Office PowerPoint</Application>
  <PresentationFormat>Custom</PresentationFormat>
  <Paragraphs>132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 Unicode MS</vt:lpstr>
      <vt:lpstr>Microsoft YaHei</vt:lpstr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PowerPoint Presentation</vt:lpstr>
      <vt:lpstr>Today</vt:lpstr>
      <vt:lpstr>Pseudo-code</vt:lpstr>
      <vt:lpstr>Recursion</vt:lpstr>
      <vt:lpstr>Fun fact about Fibonacci numbers</vt:lpstr>
      <vt:lpstr>Merge sort (more on recursion)</vt:lpstr>
      <vt:lpstr>Merge sort</vt:lpstr>
      <vt:lpstr>Space Filling algorithm</vt:lpstr>
      <vt:lpstr>Measuring performance of algorithms</vt:lpstr>
      <vt:lpstr>Measuring performance of algorithms</vt:lpstr>
      <vt:lpstr>Two examples</vt:lpstr>
      <vt:lpstr>Checking duplicates</vt:lpstr>
      <vt:lpstr>Two more examples</vt:lpstr>
      <vt:lpstr>PowerPoint Presentation</vt:lpstr>
      <vt:lpstr>Big-O notation</vt:lpstr>
      <vt:lpstr>Big-O notation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403</cp:revision>
  <cp:lastPrinted>1601-01-01T00:00:00Z</cp:lastPrinted>
  <dcterms:created xsi:type="dcterms:W3CDTF">2017-07-19T19:15:02Z</dcterms:created>
  <dcterms:modified xsi:type="dcterms:W3CDTF">2018-11-19T17:50:42Z</dcterms:modified>
</cp:coreProperties>
</file>