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6"/>
  </p:notesMasterIdLst>
  <p:sldIdLst>
    <p:sldId id="256" r:id="rId3"/>
    <p:sldId id="257" r:id="rId4"/>
    <p:sldId id="316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98" r:id="rId19"/>
    <p:sldId id="283" r:id="rId20"/>
    <p:sldId id="294" r:id="rId21"/>
    <p:sldId id="295" r:id="rId22"/>
    <p:sldId id="296" r:id="rId23"/>
    <p:sldId id="297" r:id="rId24"/>
    <p:sldId id="291" r:id="rId25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63" d="100"/>
          <a:sy n="63" d="100"/>
        </p:scale>
        <p:origin x="1296" y="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28744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0469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49205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0817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22465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September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25	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multiplicative constants?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if we buy a computer that runs twice as fast, then the running time decreases accordingly.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But it will not change the </a:t>
            </a:r>
            <a:r>
              <a:rPr lang="de-DE" altLang="en-US" sz="2200" b="1" u="sng" dirty="0"/>
              <a:t>order of </a:t>
            </a:r>
            <a:r>
              <a:rPr lang="de-DE" altLang="en-US" sz="2200" b="1" u="sng" dirty="0" smtClean="0"/>
              <a:t>magnitude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In practice constants do matter!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In theory we ignore them.</a:t>
            </a:r>
            <a:endParaRPr lang="de-DE" altLang="en-US" sz="2200" dirty="0"/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Sort the functions in the increasing order: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1</a:t>
            </a:r>
            <a:r>
              <a:rPr lang="de-DE" altLang="en-US" sz="2200" dirty="0"/>
              <a:t>(N) = N</a:t>
            </a:r>
            <a:r>
              <a:rPr lang="en-US" altLang="en-US" sz="2600" baseline="33000" dirty="0"/>
              <a:t>2</a:t>
            </a:r>
            <a:r>
              <a:rPr lang="de-DE" altLang="en-US" sz="2200" dirty="0"/>
              <a:t>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2</a:t>
            </a:r>
            <a:r>
              <a:rPr lang="de-DE" altLang="en-US" sz="2200" dirty="0"/>
              <a:t>(N) = 2</a:t>
            </a:r>
            <a:r>
              <a:rPr lang="en-US" altLang="en-US" sz="2600" baseline="33000" dirty="0"/>
              <a:t>N</a:t>
            </a:r>
            <a:r>
              <a:rPr lang="de-DE" altLang="en-US" sz="2200" dirty="0"/>
              <a:t> + N</a:t>
            </a:r>
            <a:r>
              <a:rPr lang="en-US" altLang="en-US" sz="2600" baseline="33000" dirty="0"/>
              <a:t>6</a:t>
            </a:r>
            <a:r>
              <a:rPr lang="de-DE" altLang="en-US" sz="2200" dirty="0"/>
              <a:t>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3</a:t>
            </a:r>
            <a:r>
              <a:rPr lang="de-DE" altLang="en-US" sz="2200" dirty="0"/>
              <a:t>(N) = N</a:t>
            </a:r>
            <a:r>
              <a:rPr lang="en-US" altLang="en-US" sz="2600" baseline="33000" dirty="0"/>
              <a:t>3 </a:t>
            </a:r>
            <a:r>
              <a:rPr lang="de-DE" altLang="en-US" sz="2200" dirty="0"/>
              <a:t>log(N) + 400N</a:t>
            </a:r>
            <a:r>
              <a:rPr lang="en-US" altLang="en-US" sz="2600" baseline="33000" dirty="0"/>
              <a:t>2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4</a:t>
            </a:r>
            <a:r>
              <a:rPr lang="de-DE" altLang="en-US" sz="2200" dirty="0"/>
              <a:t>(N) = 2N</a:t>
            </a:r>
            <a:r>
              <a:rPr lang="en-US" altLang="en-US" sz="2600" baseline="33000" dirty="0"/>
              <a:t>3</a:t>
            </a:r>
            <a:r>
              <a:rPr lang="de-DE" altLang="en-US" sz="2200" dirty="0"/>
              <a:t> + 100N + 10</a:t>
            </a:r>
            <a:r>
              <a:rPr lang="en-US" altLang="en-US" sz="2600" baseline="33000" dirty="0"/>
              <a:t>8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5</a:t>
            </a:r>
            <a:r>
              <a:rPr lang="de-DE" altLang="en-US" sz="2200" dirty="0"/>
              <a:t>(N) = (log(N))</a:t>
            </a:r>
            <a:r>
              <a:rPr lang="en-US" altLang="en-US" sz="2600" baseline="33000" dirty="0"/>
              <a:t>10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6</a:t>
            </a:r>
            <a:r>
              <a:rPr lang="de-DE" altLang="en-US" sz="2200" dirty="0"/>
              <a:t>(N) = 99N + log(N) + 4</a:t>
            </a:r>
            <a:r>
              <a:rPr lang="en-US" altLang="en-US" sz="2600" baseline="33000" dirty="0"/>
              <a:t>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7</a:t>
            </a:r>
            <a:r>
              <a:rPr lang="de-DE" altLang="en-US" sz="2200" dirty="0"/>
              <a:t>(N) = N log(N)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8</a:t>
            </a:r>
            <a:r>
              <a:rPr lang="de-DE" altLang="en-US" sz="2200" dirty="0"/>
              <a:t>(N) = log(N/2)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array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Goal</a:t>
            </a:r>
            <a:r>
              <a:rPr lang="de-DE" altLang="en-US" sz="2200" dirty="0"/>
              <a:t>: Search for a given element in an array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 smtClean="0"/>
              <a:t>Q</a:t>
            </a:r>
            <a:r>
              <a:rPr lang="de-DE" altLang="en-US" sz="2200" dirty="0" smtClean="0"/>
              <a:t>: do we have any information about the array?</a:t>
            </a:r>
            <a:endParaRPr lang="de-DE" altLang="en-US" sz="2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an unsorted array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If we do not know how the elements </a:t>
            </a:r>
            <a:r>
              <a:rPr lang="en-US" altLang="en-US" sz="2200" dirty="0" smtClean="0"/>
              <a:t>are arranged in the </a:t>
            </a:r>
            <a:r>
              <a:rPr lang="en-US" altLang="en-US" sz="2200" dirty="0"/>
              <a:t>array, we can use a linear </a:t>
            </a:r>
            <a:r>
              <a:rPr lang="en-US" altLang="en-US" sz="2200" dirty="0" smtClean="0"/>
              <a:t>search (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</a:t>
            </a:r>
            <a:r>
              <a:rPr lang="en-US" altLang="en-US" sz="2200" dirty="0" smtClean="0"/>
              <a:t>), </a:t>
            </a:r>
            <a:r>
              <a:rPr lang="en-US" altLang="en-US" sz="2200" dirty="0"/>
              <a:t>and go over all elements in the </a:t>
            </a:r>
            <a:r>
              <a:rPr lang="en-US" altLang="en-US" sz="2200" dirty="0" smtClean="0"/>
              <a:t>array one after another.</a:t>
            </a:r>
            <a:endParaRPr lang="en-US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In the worst case, the element we are looking for may be the last element in the array, or may not be in the </a:t>
            </a:r>
            <a:r>
              <a:rPr lang="en-US" altLang="en-US" sz="2200" dirty="0" smtClean="0"/>
              <a:t>array.</a:t>
            </a:r>
            <a:endParaRPr lang="en-US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Therefore, </a:t>
            </a:r>
            <a:r>
              <a:rPr lang="en-US" altLang="en-US" sz="2200" dirty="0"/>
              <a:t>if the array contains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 elements </a:t>
            </a:r>
            <a:r>
              <a:rPr lang="en-US" altLang="en-US" sz="2200" dirty="0">
                <a:cs typeface="Times New Roman" panose="02020603050405020304" pitchFamily="18" charset="0"/>
              </a:rPr>
              <a:t>the running time of the search is </a:t>
            </a: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linear- O(N)</a:t>
            </a:r>
            <a:r>
              <a:rPr lang="en-US" altLang="en-US" sz="2200" dirty="0">
                <a:cs typeface="Times New Roman" panose="02020603050405020304" pitchFamily="18" charset="0"/>
              </a:rPr>
              <a:t>.</a:t>
            </a:r>
          </a:p>
          <a:p>
            <a:pPr marL="558800" indent="-552450"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 sorted array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If the array is </a:t>
            </a:r>
            <a:r>
              <a:rPr lang="en-US" altLang="en-US" sz="2400" u="sng" dirty="0"/>
              <a:t>sorted</a:t>
            </a:r>
            <a:r>
              <a:rPr lang="en-US" altLang="en-US" sz="2400" dirty="0"/>
              <a:t>, then searching for an element in the array becomes easier.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For example, when looking for a word in a dictionary, we do not go through the entire dictionary.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We use the fact that the dictionary is sorted to quickly find the word we are looking for</a:t>
            </a:r>
            <a:r>
              <a:rPr lang="en-US" altLang="en-US" sz="24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u="sng" dirty="0" smtClean="0"/>
              <a:t>Idea:</a:t>
            </a:r>
            <a:r>
              <a:rPr lang="en-US" altLang="en-US" sz="2400" b="1" dirty="0" smtClean="0"/>
              <a:t> divide and conquer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/>
              <a:t>Divide: cut the array into 2 roughly equal pieces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/>
              <a:t>Use the fact that the array is sorted:</a:t>
            </a:r>
            <a:r>
              <a:rPr lang="en-US" altLang="en-US" sz="2200" dirty="0"/>
              <a:t/>
            </a:r>
            <a:br>
              <a:rPr lang="en-US" altLang="en-US" sz="2200" dirty="0"/>
            </a:br>
            <a:r>
              <a:rPr lang="en-US" altLang="en-US" sz="2200" dirty="0" smtClean="0"/>
              <a:t>			search in only one of the pieces.</a:t>
            </a:r>
            <a:endParaRPr lang="en-US" altLang="en-US" sz="2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Input: A sorted array, an </a:t>
            </a:r>
            <a:r>
              <a:rPr lang="en-US" altLang="en-US" sz="2200" u="sng" dirty="0" smtClean="0"/>
              <a:t>element</a:t>
            </a:r>
            <a:br>
              <a:rPr lang="en-US" altLang="en-US" sz="2200" u="sng" dirty="0" smtClean="0"/>
            </a:br>
            <a:r>
              <a:rPr lang="en-US" altLang="en-US" sz="2200" u="sng" dirty="0" smtClean="0"/>
              <a:t>Output: Index of the element in the array (or N/A)</a:t>
            </a:r>
            <a:endParaRPr lang="en-US" altLang="en-US" sz="22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1. Compute </a:t>
            </a:r>
            <a:r>
              <a:rPr lang="en-US" altLang="en-US" sz="2200" i="1" dirty="0">
                <a:solidFill>
                  <a:srgbClr val="002060"/>
                </a:solidFill>
              </a:rPr>
              <a:t>the midpoint of the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array</a:t>
            </a:r>
            <a:endParaRPr lang="en-US" altLang="en-US" sz="2200" i="1" dirty="0">
              <a:solidFill>
                <a:srgbClr val="002060"/>
              </a:solidFill>
            </a:endParaRP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2. If </a:t>
            </a:r>
            <a:r>
              <a:rPr lang="en-US" altLang="en-US" sz="2200" i="1" dirty="0">
                <a:solidFill>
                  <a:srgbClr val="002060"/>
                </a:solidFill>
              </a:rPr>
              <a:t>array[midpoint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] == element</a:t>
            </a:r>
            <a:br>
              <a:rPr lang="en-US" altLang="en-US" sz="2200" i="1" dirty="0" smtClean="0">
                <a:solidFill>
                  <a:srgbClr val="002060"/>
                </a:solidFill>
              </a:rPr>
            </a:br>
            <a:r>
              <a:rPr lang="en-US" altLang="en-US" sz="2200" i="1" dirty="0" smtClean="0">
                <a:solidFill>
                  <a:srgbClr val="002060"/>
                </a:solidFill>
              </a:rPr>
              <a:t>			2.1 Return midpoint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3. Else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			3.1 If </a:t>
            </a:r>
            <a:r>
              <a:rPr lang="en-US" altLang="en-US" sz="2200" i="1" dirty="0">
                <a:solidFill>
                  <a:srgbClr val="002060"/>
                </a:solidFill>
              </a:rPr>
              <a:t>array[midpoint] &gt;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element</a:t>
            </a:r>
            <a:r>
              <a:rPr lang="en-US" altLang="en-US" sz="2200" i="1" dirty="0">
                <a:solidFill>
                  <a:srgbClr val="002060"/>
                </a:solidFill>
              </a:rPr>
              <a:t/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 smtClean="0">
                <a:solidFill>
                  <a:srgbClr val="002060"/>
                </a:solidFill>
              </a:rPr>
              <a:t>				3.1.1 Search </a:t>
            </a:r>
            <a:r>
              <a:rPr lang="en-US" altLang="en-US" sz="2200" i="1" dirty="0">
                <a:solidFill>
                  <a:srgbClr val="002060"/>
                </a:solidFill>
              </a:rPr>
              <a:t>in the left half of the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			3.2 Else </a:t>
            </a:r>
            <a:r>
              <a:rPr lang="en-US" altLang="en-US" sz="2200" i="1" dirty="0">
                <a:solidFill>
                  <a:schemeClr val="tx1"/>
                </a:solidFill>
              </a:rPr>
              <a:t>// array[midpoint] &lt; </a:t>
            </a:r>
            <a:r>
              <a:rPr lang="en-US" altLang="en-US" sz="2200" i="1" dirty="0" smtClean="0">
                <a:solidFill>
                  <a:schemeClr val="tx1"/>
                </a:solidFill>
              </a:rPr>
              <a:t>element</a:t>
            </a:r>
            <a:br>
              <a:rPr lang="en-US" altLang="en-US" sz="2200" i="1" dirty="0" smtClean="0">
                <a:solidFill>
                  <a:schemeClr val="tx1"/>
                </a:solidFill>
              </a:rPr>
            </a:br>
            <a:r>
              <a:rPr lang="en-US" altLang="en-US" sz="2200" i="1" dirty="0" smtClean="0">
                <a:solidFill>
                  <a:srgbClr val="002060"/>
                </a:solidFill>
              </a:rPr>
              <a:t>				3.2.1 Search </a:t>
            </a:r>
            <a:r>
              <a:rPr lang="en-US" altLang="en-US" sz="2200" i="1" dirty="0">
                <a:solidFill>
                  <a:srgbClr val="002060"/>
                </a:solidFill>
              </a:rPr>
              <a:t>in the right half of the array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}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497512" y="960437"/>
            <a:ext cx="4495800" cy="104503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b="1" u="sng" dirty="0">
                <a:latin typeface="Times New Roman" panose="02020603050405020304" pitchFamily="18" charset="0"/>
              </a:rPr>
              <a:t>Running time for array of length N</a:t>
            </a:r>
            <a:r>
              <a:rPr lang="en-US" altLang="en-US" sz="2200" dirty="0">
                <a:latin typeface="Times New Roman" panose="02020603050405020304" pitchFamily="18" charset="0"/>
              </a:rPr>
              <a:t>: Denote the running time by T(N)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954712" y="3323255"/>
            <a:ext cx="3427579" cy="62853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Times New Roman" panose="02020603050405020304" pitchFamily="18" charset="0"/>
              </a:rPr>
              <a:t>Checking if </a:t>
            </a:r>
            <a:r>
              <a:rPr lang="en-US" altLang="en-US" sz="2200" dirty="0" smtClean="0">
                <a:latin typeface="Times New Roman" panose="02020603050405020304" pitchFamily="18" charset="0"/>
              </a:rPr>
              <a:t>statements: O(1)</a:t>
            </a:r>
            <a:endParaRPr lang="en-US" altLang="en-US" sz="2200" dirty="0">
              <a:latin typeface="Times New Roman" panose="02020603050405020304" pitchFamily="18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275410" y="4170303"/>
            <a:ext cx="2560637" cy="4671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 smtClean="0">
                <a:latin typeface="Times New Roman" panose="02020603050405020304" pitchFamily="18" charset="0"/>
              </a:rPr>
              <a:t>Recursion:  </a:t>
            </a:r>
            <a:r>
              <a:rPr lang="en-US" altLang="en-US" sz="2200" dirty="0">
                <a:latin typeface="Times New Roman" panose="02020603050405020304" pitchFamily="18" charset="0"/>
              </a:rPr>
              <a:t>T(N/2)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022750" y="6365533"/>
            <a:ext cx="3357980" cy="7425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Times New Roman" panose="02020603050405020304" pitchFamily="18" charset="0"/>
              </a:rPr>
              <a:t>Total: T(N) = </a:t>
            </a:r>
            <a:r>
              <a:rPr lang="en-US" altLang="en-US" sz="2200" dirty="0" smtClean="0">
                <a:latin typeface="Times New Roman" panose="02020603050405020304" pitchFamily="18" charset="0"/>
              </a:rPr>
              <a:t>T(N/2) + O(1)</a:t>
            </a:r>
            <a:endParaRPr lang="en-US" altLang="en-US" sz="2200" dirty="0">
              <a:latin typeface="Times New Roman" panose="02020603050405020304" pitchFamily="18" charset="0"/>
            </a:endParaRPr>
          </a:p>
        </p:txBody>
      </p:sp>
      <p:cxnSp>
        <p:nvCxnSpPr>
          <p:cNvPr id="8" name="AutoShape 4"/>
          <p:cNvCxnSpPr>
            <a:cxnSpLocks noChangeShapeType="1"/>
            <a:stCxn id="29701" idx="1"/>
            <a:endCxn id="9" idx="0"/>
          </p:cNvCxnSpPr>
          <p:nvPr/>
        </p:nvCxnSpPr>
        <p:spPr bwMode="auto">
          <a:xfrm rot="10800000" flipV="1">
            <a:off x="5170930" y="4403882"/>
            <a:ext cx="2104481" cy="404721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3059112" y="4808604"/>
            <a:ext cx="4223634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AutoShape 4"/>
          <p:cNvCxnSpPr>
            <a:cxnSpLocks noChangeShapeType="1"/>
            <a:stCxn id="29701" idx="2"/>
            <a:endCxn id="17" idx="3"/>
          </p:cNvCxnSpPr>
          <p:nvPr/>
        </p:nvCxnSpPr>
        <p:spPr bwMode="auto">
          <a:xfrm rot="5400000">
            <a:off x="7470274" y="4645902"/>
            <a:ext cx="1093894" cy="107701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3059112" y="5549277"/>
            <a:ext cx="44196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9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u="sng" dirty="0"/>
              <a:t>Analyzing the </a:t>
            </a:r>
            <a:r>
              <a:rPr lang="en-US" altLang="en-US" sz="2400" u="sng" dirty="0" smtClean="0"/>
              <a:t>running </a:t>
            </a:r>
            <a:r>
              <a:rPr lang="en-US" altLang="en-US" sz="2400" u="sng" dirty="0"/>
              <a:t>time T(N</a:t>
            </a:r>
            <a:r>
              <a:rPr lang="en-US" altLang="en-US" sz="2400" u="sng" dirty="0" smtClean="0"/>
              <a:t>)</a:t>
            </a:r>
            <a:r>
              <a:rPr lang="en-US" altLang="en-US" sz="2400" dirty="0" smtClean="0"/>
              <a:t>:</a:t>
            </a:r>
            <a:endParaRPr lang="en-US" altLang="en-US" sz="24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 smtClean="0"/>
              <a:t>The </a:t>
            </a:r>
            <a:r>
              <a:rPr lang="en-US" altLang="en-US" sz="2400" dirty="0"/>
              <a:t>recursion </a:t>
            </a:r>
            <a:r>
              <a:rPr lang="en-US" altLang="en-US" sz="2400" dirty="0" smtClean="0"/>
              <a:t>formula is 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T(N</a:t>
            </a:r>
            <a:r>
              <a:rPr lang="en-US" altLang="en-US" sz="2400" i="1" dirty="0">
                <a:solidFill>
                  <a:srgbClr val="002060"/>
                </a:solidFill>
              </a:rPr>
              <a:t>) = T(N/2) + O(1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)</a:t>
            </a:r>
            <a:r>
              <a:rPr lang="en-US" altLang="en-US" sz="24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 smtClean="0"/>
              <a:t>How </a:t>
            </a:r>
            <a:r>
              <a:rPr lang="en-US" altLang="en-US" sz="2400" dirty="0"/>
              <a:t>do we solve it</a:t>
            </a:r>
            <a:r>
              <a:rPr lang="en-US" altLang="en-US" sz="2400" dirty="0" smtClean="0"/>
              <a:t>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dirty="0" smtClean="0">
                <a:solidFill>
                  <a:srgbClr val="002060"/>
                </a:solidFill>
              </a:rPr>
              <a:t>				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T(N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	= 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T(N/2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+ O(1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= 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T(N/4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+ 2*O(1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= T(N/8) + 3*O(1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= 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	</a:t>
            </a:r>
            <a:r>
              <a:rPr lang="en-US" alt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[For </a:t>
            </a:r>
            <a:r>
              <a:rPr lang="en-US" altLang="en-US" sz="2200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altLang="en-US" sz="22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&gt; 0]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= 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T(N/2</a:t>
            </a:r>
            <a:r>
              <a:rPr lang="en-US" altLang="en-US" sz="2200" i="1" baseline="3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+ </a:t>
            </a:r>
            <a:r>
              <a:rPr lang="en-US" altLang="en-US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[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log</a:t>
            </a:r>
            <a:r>
              <a:rPr lang="en-US" altLang="en-US" sz="2200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(N)]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= T(1) + log</a:t>
            </a:r>
            <a:r>
              <a:rPr lang="en-US" altLang="en-US" sz="2200" i="1" baseline="-25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(N)*O(1)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= O(log(N))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400" dirty="0"/>
              <a:t/>
            </a:r>
            <a:br>
              <a:rPr lang="en-US" altLang="en-US" sz="2400" dirty="0"/>
            </a:br>
            <a:r>
              <a:rPr lang="en-US" altLang="en-US" sz="2400" dirty="0"/>
              <a:t/>
            </a:r>
            <a:br>
              <a:rPr lang="en-US" altLang="en-US" sz="2400" dirty="0"/>
            </a:br>
            <a:r>
              <a:rPr lang="en-US" altLang="en-US" sz="2400" dirty="0"/>
              <a:t>		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Search</a:t>
            </a:r>
            <a:endParaRPr lang="de-DE" altLang="en-US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 smtClean="0"/>
              <a:t>Advantages: really fast!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 smtClean="0"/>
              <a:t>Requirements: the array must be sorted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 smtClean="0"/>
              <a:t>If the array is dynamic, this can be expensive.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 smtClean="0"/>
              <a:t>For example, if we need to insert new values into the array	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 smtClean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 smtClean="0"/>
              <a:t>Homework: write a recursive version of binary search.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455883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Recall the recursive algorithm for Fib(n)</a:t>
            </a:r>
            <a:br>
              <a:rPr lang="en-US" altLang="en-US" sz="2200" dirty="0"/>
            </a:br>
            <a:r>
              <a:rPr lang="en-US" altLang="en-US" sz="2200" dirty="0"/>
              <a:t>		Fib(n):</a:t>
            </a:r>
            <a:br>
              <a:rPr lang="en-US" altLang="en-US" sz="2200" dirty="0"/>
            </a:br>
            <a:r>
              <a:rPr lang="en-US" altLang="en-US" sz="2200" dirty="0"/>
              <a:t>			if (n &lt;=1)</a:t>
            </a:r>
            <a:br>
              <a:rPr lang="en-US" altLang="en-US" sz="2200" dirty="0"/>
            </a:br>
            <a:r>
              <a:rPr lang="en-US" altLang="en-US" sz="2200" dirty="0"/>
              <a:t>				return n;</a:t>
            </a:r>
            <a:br>
              <a:rPr lang="en-US" altLang="en-US" sz="2200" dirty="0"/>
            </a:br>
            <a:r>
              <a:rPr lang="en-US" altLang="en-US" sz="2200" dirty="0"/>
              <a:t>			else</a:t>
            </a:r>
            <a:br>
              <a:rPr lang="en-US" altLang="en-US" sz="2200" dirty="0"/>
            </a:br>
            <a:r>
              <a:rPr lang="en-US" altLang="en-US" sz="2200" dirty="0"/>
              <a:t>				return Fib(n-1) + Fib(n-2)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What is the running time of the </a:t>
            </a:r>
            <a:r>
              <a:rPr lang="en-US" altLang="en-US" sz="2200" dirty="0" smtClean="0"/>
              <a:t>algorithm?</a:t>
            </a: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T(n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T(n-1) + T(n-2) + O(1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T(n-1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T(n-2) + T(n-3) + O(1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 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T(n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&gt; 2*T(n-2) + O(1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T(n) &gt; 2</a:t>
            </a:r>
            <a:r>
              <a:rPr lang="en-US" altLang="en-US" sz="2200" i="1" baseline="3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n/2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3744912" y="6512719"/>
            <a:ext cx="2011363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 smtClean="0">
                <a:latin typeface="Times New Roman" panose="02020603050405020304" pitchFamily="18" charset="0"/>
              </a:rPr>
              <a:t>Prove </a:t>
            </a:r>
            <a:r>
              <a:rPr lang="en-US" altLang="en-US" sz="2200" dirty="0">
                <a:latin typeface="Times New Roman" panose="02020603050405020304" pitchFamily="18" charset="0"/>
              </a:rPr>
              <a:t>it!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526154" y="2484437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Times New Roman" panose="02020603050405020304" pitchFamily="18" charset="0"/>
              </a:rPr>
              <a:t>On the other hand, the running </a:t>
            </a:r>
            <a:r>
              <a:rPr lang="en-US" altLang="en-US" sz="2200" dirty="0" smtClean="0">
                <a:latin typeface="Times New Roman" panose="02020603050405020304" pitchFamily="18" charset="0"/>
              </a:rPr>
              <a:t>time</a:t>
            </a:r>
            <a:br>
              <a:rPr lang="en-US" altLang="en-US" sz="2200" dirty="0" smtClean="0">
                <a:latin typeface="Times New Roman" panose="02020603050405020304" pitchFamily="18" charset="0"/>
              </a:rPr>
            </a:br>
            <a:r>
              <a:rPr lang="en-US" altLang="en-US" sz="2200" dirty="0" smtClean="0">
                <a:latin typeface="Times New Roman" panose="02020603050405020304" pitchFamily="18" charset="0"/>
              </a:rPr>
              <a:t>of </a:t>
            </a:r>
            <a:r>
              <a:rPr lang="en-US" altLang="en-US" sz="2200" dirty="0">
                <a:latin typeface="Times New Roman" panose="02020603050405020304" pitchFamily="18" charset="0"/>
              </a:rPr>
              <a:t>Fib using an array is O(n)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160176" y="5559609"/>
            <a:ext cx="2590800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 smtClean="0">
                <a:latin typeface="Times New Roman" panose="02020603050405020304" pitchFamily="18" charset="0"/>
              </a:rPr>
              <a:t>Exponential time!</a:t>
            </a:r>
            <a:endParaRPr lang="en-US" altLang="en-US" sz="22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  <p:bldP spid="31748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Recall the recursive algorithm for Fib(n)</a:t>
            </a:r>
            <a:br>
              <a:rPr lang="en-US" altLang="en-US" sz="2200" dirty="0"/>
            </a:br>
            <a:r>
              <a:rPr lang="en-US" altLang="en-US" sz="2200" dirty="0"/>
              <a:t>		Fib(n):</a:t>
            </a:r>
            <a:br>
              <a:rPr lang="en-US" altLang="en-US" sz="2200" dirty="0"/>
            </a:br>
            <a:r>
              <a:rPr lang="en-US" altLang="en-US" sz="2200" dirty="0"/>
              <a:t>			if (n &lt;=1)</a:t>
            </a:r>
            <a:br>
              <a:rPr lang="en-US" altLang="en-US" sz="2200" dirty="0"/>
            </a:br>
            <a:r>
              <a:rPr lang="en-US" altLang="en-US" sz="2200" dirty="0"/>
              <a:t>				return n;</a:t>
            </a:r>
            <a:br>
              <a:rPr lang="en-US" altLang="en-US" sz="2200" dirty="0"/>
            </a:br>
            <a:r>
              <a:rPr lang="en-US" altLang="en-US" sz="2200" dirty="0"/>
              <a:t>			else</a:t>
            </a:r>
            <a:br>
              <a:rPr lang="en-US" altLang="en-US" sz="2200" dirty="0"/>
            </a:br>
            <a:r>
              <a:rPr lang="en-US" altLang="en-US" sz="2200" dirty="0"/>
              <a:t>				return Fib(n-1) + Fib(n-2)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What is the running time of the </a:t>
            </a:r>
            <a:r>
              <a:rPr lang="en-US" altLang="en-US" sz="2200" dirty="0" smtClean="0"/>
              <a:t>algorithm?</a:t>
            </a: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T(n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T(n-1) + T(n-2) + O(1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T(n-1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T(n-2) + T(n-3) + O(1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…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525712" y="5532438"/>
            <a:ext cx="5638800" cy="838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 smtClean="0">
                <a:latin typeface="Times New Roman" panose="02020603050405020304" pitchFamily="18" charset="0"/>
              </a:rPr>
              <a:t>Q: Compute the correct running time of Fib()?</a:t>
            </a:r>
            <a:endParaRPr lang="en-US" altLang="en-US" sz="2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2805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Homework Assignment 1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First homework assignment is online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Due date: </a:t>
            </a:r>
            <a:r>
              <a:rPr lang="de-DE" altLang="en-US" sz="2400" smtClean="0"/>
              <a:t>October </a:t>
            </a:r>
            <a:r>
              <a:rPr lang="de-DE" altLang="en-US" sz="2400" smtClean="0"/>
              <a:t>9 </a:t>
            </a:r>
            <a:r>
              <a:rPr lang="de-DE" altLang="en-US" sz="2400" dirty="0" smtClean="0"/>
              <a:t>by midnight.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400" dirty="0" smtClean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Submit hardcopy</a:t>
            </a:r>
            <a:r>
              <a:rPr lang="en-US" altLang="en-US" sz="2400" dirty="0" smtClean="0"/>
              <a:t> </a:t>
            </a:r>
            <a:r>
              <a:rPr lang="en-US" altLang="en-US" sz="2400" u="sng" dirty="0">
                <a:solidFill>
                  <a:srgbClr val="FF0000"/>
                </a:solidFill>
              </a:rPr>
              <a:t>printed or written in readable </a:t>
            </a:r>
            <a:r>
              <a:rPr lang="en-US" altLang="en-US" sz="2400" u="sng" dirty="0" smtClean="0">
                <a:solidFill>
                  <a:srgbClr val="FF0000"/>
                </a:solidFill>
              </a:rPr>
              <a:t>handwriting</a:t>
            </a:r>
            <a:r>
              <a:rPr lang="en-US" altLang="en-US" sz="2400" dirty="0" smtClean="0"/>
              <a:t/>
            </a:r>
            <a:br>
              <a:rPr lang="en-US" altLang="en-US" sz="2400" dirty="0" smtClean="0"/>
            </a:br>
            <a:r>
              <a:rPr lang="en-US" altLang="en-US" sz="2400" dirty="0" smtClean="0"/>
              <a:t>to </a:t>
            </a:r>
            <a:r>
              <a:rPr lang="en-US" altLang="en-US" sz="2400" dirty="0"/>
              <a:t>the assignment boxes in CSIL ASB9838.</a:t>
            </a:r>
            <a:endParaRPr lang="de-DE" alt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More examples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How many iterations are performed in the following for loop?</a:t>
            </a:r>
            <a:endParaRPr lang="en-US" altLang="en-US" sz="2200" dirty="0"/>
          </a:p>
          <a:p>
            <a:r>
              <a:rPr lang="en-US" sz="2200" dirty="0" smtClean="0">
                <a:solidFill>
                  <a:srgbClr val="002060"/>
                </a:solidFill>
              </a:rPr>
              <a:t/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 		for (</a:t>
            </a:r>
            <a:r>
              <a:rPr lang="en-US" sz="2200" dirty="0" err="1" smtClean="0">
                <a:solidFill>
                  <a:srgbClr val="002060"/>
                </a:solidFill>
              </a:rPr>
              <a:t>int</a:t>
            </a: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 err="1" smtClean="0">
                <a:solidFill>
                  <a:srgbClr val="002060"/>
                </a:solidFill>
              </a:rPr>
              <a:t>i</a:t>
            </a: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>
                <a:solidFill>
                  <a:srgbClr val="002060"/>
                </a:solidFill>
              </a:rPr>
              <a:t>= </a:t>
            </a:r>
            <a:r>
              <a:rPr lang="en-US" sz="2200" dirty="0" smtClean="0">
                <a:solidFill>
                  <a:srgbClr val="002060"/>
                </a:solidFill>
              </a:rPr>
              <a:t>1 </a:t>
            </a:r>
            <a:r>
              <a:rPr lang="en-US" sz="2200" dirty="0">
                <a:solidFill>
                  <a:srgbClr val="002060"/>
                </a:solidFill>
              </a:rPr>
              <a:t>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*2</a:t>
            </a:r>
            <a:r>
              <a:rPr lang="en-US" sz="2200" dirty="0" smtClean="0">
                <a:solidFill>
                  <a:srgbClr val="002060"/>
                </a:solidFill>
              </a:rPr>
              <a:t>)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	{</a:t>
            </a:r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 smtClean="0">
                <a:solidFill>
                  <a:srgbClr val="002060"/>
                </a:solidFill>
              </a:rPr>
              <a:t>				sum = </a:t>
            </a:r>
            <a:r>
              <a:rPr lang="en-US" sz="2200" dirty="0" err="1" smtClean="0">
                <a:solidFill>
                  <a:srgbClr val="002060"/>
                </a:solidFill>
              </a:rPr>
              <a:t>sum+i</a:t>
            </a:r>
            <a:r>
              <a:rPr lang="en-US" sz="2200" dirty="0" smtClean="0">
                <a:solidFill>
                  <a:srgbClr val="002060"/>
                </a:solidFill>
              </a:rPr>
              <a:t>;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	}</a:t>
            </a:r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550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More examples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Express the run time of the following program using Big-O notation.</a:t>
            </a:r>
            <a:endParaRPr lang="en-US" altLang="en-US" sz="2200" dirty="0"/>
          </a:p>
          <a:p>
            <a:r>
              <a:rPr lang="en-US" sz="2200" dirty="0" smtClean="0">
                <a:solidFill>
                  <a:srgbClr val="002060"/>
                </a:solidFill>
              </a:rPr>
              <a:t>	foo(</a:t>
            </a:r>
            <a:r>
              <a:rPr lang="en-US" sz="2200" dirty="0" err="1" smtClean="0">
                <a:solidFill>
                  <a:srgbClr val="002060"/>
                </a:solidFill>
              </a:rPr>
              <a:t>int</a:t>
            </a:r>
            <a:r>
              <a:rPr lang="en-US" sz="2200" dirty="0" smtClean="0">
                <a:solidFill>
                  <a:srgbClr val="002060"/>
                </a:solidFill>
              </a:rPr>
              <a:t> N)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{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 		if (N &gt; 1)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</a:t>
            </a:r>
            <a:r>
              <a:rPr lang="en-US" sz="2200" dirty="0" smtClean="0">
                <a:solidFill>
                  <a:srgbClr val="002060"/>
                </a:solidFill>
              </a:rPr>
              <a:t>foo(N/2);</a:t>
            </a:r>
            <a:r>
              <a:rPr lang="en-US" sz="2200" dirty="0">
                <a:solidFill>
                  <a:srgbClr val="002060"/>
                </a:solidFill>
              </a:rPr>
              <a:t/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}</a:t>
            </a:r>
          </a:p>
        </p:txBody>
      </p:sp>
    </p:spTree>
    <p:extLst>
      <p:ext uri="{BB962C8B-B14F-4D97-AF65-F5344CB8AC3E}">
        <p14:creationId xmlns:p14="http://schemas.microsoft.com/office/powerpoint/2010/main" val="26547078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More examples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Express the run time of the following program using Big-O notation.</a:t>
            </a:r>
            <a:endParaRPr lang="en-US" altLang="en-US" sz="2200" dirty="0"/>
          </a:p>
          <a:p>
            <a:r>
              <a:rPr lang="en-US" sz="2200" dirty="0" smtClean="0">
                <a:solidFill>
                  <a:srgbClr val="002060"/>
                </a:solidFill>
              </a:rPr>
              <a:t>	foo(</a:t>
            </a:r>
            <a:r>
              <a:rPr lang="en-US" sz="2200" dirty="0" err="1" smtClean="0">
                <a:solidFill>
                  <a:srgbClr val="002060"/>
                </a:solidFill>
              </a:rPr>
              <a:t>int</a:t>
            </a:r>
            <a:r>
              <a:rPr lang="en-US" sz="2200" dirty="0" smtClean="0">
                <a:solidFill>
                  <a:srgbClr val="002060"/>
                </a:solidFill>
              </a:rPr>
              <a:t> N) {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 		if (N &gt; 1)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	{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	}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}</a:t>
            </a:r>
          </a:p>
        </p:txBody>
      </p:sp>
    </p:spTree>
    <p:extLst>
      <p:ext uri="{BB962C8B-B14F-4D97-AF65-F5344CB8AC3E}">
        <p14:creationId xmlns:p14="http://schemas.microsoft.com/office/powerpoint/2010/main" val="11560617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Big-O notation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/>
            </a:r>
            <a:br>
              <a:rPr lang="de-DE" altLang="en-US" sz="2400" dirty="0"/>
            </a:br>
            <a:endParaRPr lang="de-DE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We will use the Big-O notation to express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(running time) of algorithms.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Denote by f(N) the running time of a program for inputs of size N.</a:t>
            </a:r>
            <a:br>
              <a:rPr lang="de-DE" altLang="en-US" sz="2200" dirty="0"/>
            </a:br>
            <a:r>
              <a:rPr lang="de-DE" altLang="en-US" sz="2200" dirty="0" smtClean="0"/>
              <a:t>Examples: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/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	f(N</a:t>
            </a:r>
            <a:r>
              <a:rPr lang="de-DE" altLang="en-US" sz="2200" i="1" dirty="0">
                <a:solidFill>
                  <a:srgbClr val="000066"/>
                </a:solidFill>
              </a:rPr>
              <a:t>)  =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4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 smtClean="0">
                <a:solidFill>
                  <a:srgbClr val="000066"/>
                </a:solidFill>
              </a:rPr>
              <a:t>4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</a:t>
            </a:r>
            <a:r>
              <a:rPr lang="de-DE" altLang="en-US" sz="2200" i="1" dirty="0">
                <a:solidFill>
                  <a:srgbClr val="000066"/>
                </a:solidFill>
              </a:rPr>
              <a:t>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+ 3000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= </a:t>
            </a:r>
            <a:r>
              <a:rPr lang="en-US" altLang="en-US" sz="2200" i="1" dirty="0">
                <a:solidFill>
                  <a:srgbClr val="000066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–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1000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 </a:t>
            </a:r>
            <a:r>
              <a:rPr lang="de-DE" altLang="en-US" sz="2200" u="sng" dirty="0"/>
              <a:t>big-O notation </a:t>
            </a:r>
            <a:r>
              <a:rPr lang="de-DE" altLang="en-US" sz="2200" dirty="0"/>
              <a:t>will be the term</a:t>
            </a:r>
            <a:br>
              <a:rPr lang="de-DE" altLang="en-US" sz="2200" dirty="0"/>
            </a:br>
            <a:r>
              <a:rPr lang="de-DE" altLang="en-US" sz="2200" dirty="0"/>
              <a:t>that </a:t>
            </a:r>
            <a:r>
              <a:rPr lang="de-DE" altLang="en-US" sz="2200" u="sng" dirty="0"/>
              <a:t>increases the fastest</a:t>
            </a:r>
            <a:r>
              <a:rPr lang="de-DE" altLang="en-US" sz="2200" dirty="0"/>
              <a:t> for large inputs.</a:t>
            </a:r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if </a:t>
            </a:r>
            <a:r>
              <a:rPr lang="de-DE" altLang="en-US" sz="2200" i="1" dirty="0">
                <a:solidFill>
                  <a:srgbClr val="000066"/>
                </a:solidFill>
              </a:rPr>
              <a:t>f(N)  =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4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 smtClean="0">
                <a:solidFill>
                  <a:srgbClr val="000066"/>
                </a:solidFill>
              </a:rPr>
              <a:t>4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</a:t>
            </a:r>
            <a:r>
              <a:rPr lang="de-DE" altLang="en-US" sz="2200" i="1" dirty="0">
                <a:solidFill>
                  <a:srgbClr val="000066"/>
                </a:solidFill>
              </a:rPr>
              <a:t>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/>
              <a:t>we will say that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is </a:t>
            </a:r>
            <a:r>
              <a:rPr lang="de-DE" altLang="en-US" sz="2200" i="1" dirty="0">
                <a:solidFill>
                  <a:srgbClr val="000066"/>
                </a:solidFill>
              </a:rPr>
              <a:t>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/>
              <a:t>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583363" y="4324350"/>
            <a:ext cx="3292475" cy="134461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We are ignoring:</a:t>
            </a:r>
            <a:br>
              <a:rPr lang="en-US" altLang="en-US" sz="2200">
                <a:latin typeface="Times New Roman" panose="02020603050405020304" pitchFamily="18" charset="0"/>
              </a:rPr>
            </a:br>
            <a:r>
              <a:rPr lang="en-US" altLang="en-US" sz="2200">
                <a:latin typeface="Times New Roman" panose="02020603050405020304" pitchFamily="18" charset="0"/>
              </a:rPr>
              <a:t>1) low order terms</a:t>
            </a:r>
            <a:br>
              <a:rPr lang="en-US" altLang="en-US" sz="2200">
                <a:latin typeface="Times New Roman" panose="02020603050405020304" pitchFamily="18" charset="0"/>
              </a:rPr>
            </a:br>
            <a:r>
              <a:rPr lang="en-US" altLang="en-US" sz="2200">
                <a:latin typeface="Times New Roman" panose="02020603050405020304" pitchFamily="18" charset="0"/>
              </a:rPr>
              <a:t>2) multiplicative constants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 smtClean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</a:t>
            </a:r>
            <a:r>
              <a:rPr lang="de-DE" altLang="en-US" sz="2200" dirty="0" smtClean="0"/>
              <a:t>We </a:t>
            </a:r>
            <a:r>
              <a:rPr lang="de-DE" altLang="en-US" sz="2200" dirty="0"/>
              <a:t>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engough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</a:t>
            </a:r>
            <a:r>
              <a:rPr lang="de-DE" altLang="en-US" sz="2200" dirty="0" smtClean="0"/>
              <a:t>	(</a:t>
            </a:r>
            <a:r>
              <a:rPr lang="de-DE" altLang="en-US" sz="2200" dirty="0"/>
              <a:t>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&lt; C*g(N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638175" indent="-528638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8175" indent="-528638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>
                <a:solidFill>
                  <a:srgbClr val="000066"/>
                </a:solidFill>
              </a:rPr>
              <a:t>		</a:t>
            </a:r>
            <a:r>
              <a:rPr lang="de-DE" altLang="en-US" sz="2200" i="1" dirty="0">
                <a:solidFill>
                  <a:srgbClr val="000066"/>
                </a:solidFill>
              </a:rPr>
              <a:t>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O(log(</a:t>
            </a:r>
            <a:r>
              <a:rPr lang="en-US" altLang="en-US" sz="2200" i="1" dirty="0">
                <a:solidFill>
                  <a:srgbClr val="000066"/>
                </a:solidFill>
              </a:rPr>
              <a:t>N)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1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2" y="3475037"/>
            <a:ext cx="5486400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altLang="en-US" sz="2200" i="1" dirty="0">
                <a:solidFill>
                  <a:srgbClr val="002060"/>
                </a:solidFill>
              </a:rPr>
              <a:t>f = O(g) if there </a:t>
            </a:r>
            <a:r>
              <a:rPr lang="de-DE" altLang="en-US" sz="2200" i="1" dirty="0">
                <a:solidFill>
                  <a:srgbClr val="C00000"/>
                </a:solidFill>
              </a:rPr>
              <a:t>C&gt;0</a:t>
            </a:r>
            <a:r>
              <a:rPr lang="de-DE" altLang="en-US" sz="2200" i="1" dirty="0">
                <a:solidFill>
                  <a:srgbClr val="002060"/>
                </a:solidFill>
              </a:rPr>
              <a:t> 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i="1" dirty="0">
                <a:solidFill>
                  <a:srgbClr val="002060"/>
                </a:solidFill>
              </a:rPr>
              <a:t>		such that f(N)/g(N) &lt;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de-DE" altLang="en-US" sz="2200" i="1" dirty="0">
                <a:solidFill>
                  <a:srgbClr val="002060"/>
                </a:solidFill>
              </a:rPr>
              <a:t> for all N.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Common orders of magnitude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O(1) </a:t>
            </a:r>
            <a:r>
              <a:rPr lang="de-DE" altLang="en-US" sz="2200" dirty="0"/>
              <a:t>– bounded by some absolute constant (e.g.,  &lt;= 100)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O(log N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</a:t>
            </a:r>
            <a:r>
              <a:rPr lang="de-DE" altLang="en-US" sz="2200" dirty="0" smtClean="0"/>
              <a:t> – logarithmic </a:t>
            </a:r>
            <a:r>
              <a:rPr lang="de-DE" altLang="en-US" sz="2200" dirty="0"/>
              <a:t>complexity – very fast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O(N) </a:t>
            </a:r>
            <a:r>
              <a:rPr lang="de-DE" altLang="en-US" sz="2200" dirty="0"/>
              <a:t>– linear: That is constant times the size of the input. We consider it very efficient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 log N) </a:t>
            </a:r>
            <a:r>
              <a:rPr lang="de-DE" altLang="en-US" sz="2200" dirty="0" smtClean="0"/>
              <a:t>– </a:t>
            </a:r>
            <a:r>
              <a:rPr lang="de-DE" altLang="en-US" sz="2200" dirty="0"/>
              <a:t>Almost as good as linear.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quadratic time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), O(N</a:t>
            </a:r>
            <a:r>
              <a:rPr lang="en-US" altLang="en-US" sz="2200" i="1" baseline="33000" dirty="0" smtClean="0">
                <a:solidFill>
                  <a:srgbClr val="002060"/>
                </a:solidFill>
              </a:rPr>
              <a:t>4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), ...O(N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7</a:t>
            </a:r>
            <a:r>
              <a:rPr lang="de-DE" altLang="en-US" sz="2200" i="1" dirty="0">
                <a:solidFill>
                  <a:srgbClr val="002060"/>
                </a:solidFill>
              </a:rPr>
              <a:t>)... O(N</a:t>
            </a:r>
            <a:r>
              <a:rPr lang="en-US" altLang="en-US" sz="2200" i="1" baseline="33000" dirty="0" err="1">
                <a:solidFill>
                  <a:srgbClr val="002060"/>
                </a:solidFill>
              </a:rPr>
              <a:t>const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polynomial 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considered as very </a:t>
            </a:r>
            <a:r>
              <a:rPr lang="de-DE" altLang="en-US" sz="2200" dirty="0" smtClean="0"/>
              <a:t>inefficient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O(4</a:t>
            </a:r>
            <a:r>
              <a:rPr lang="en-US" altLang="en-US" sz="2200" i="1" baseline="33000" dirty="0" smtClean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</a:t>
            </a:r>
            <a:r>
              <a:rPr lang="de-DE" altLang="en-US" sz="2200" dirty="0" smtClean="0"/>
              <a:t>even worse than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O(2</a:t>
            </a:r>
            <a:r>
              <a:rPr lang="de-DE" altLang="en-US" sz="2200" i="1" baseline="30000" dirty="0" smtClean="0">
                <a:solidFill>
                  <a:srgbClr val="002060"/>
                </a:solidFill>
              </a:rPr>
              <a:t>2</a:t>
            </a:r>
            <a:r>
              <a:rPr lang="en-US" altLang="en-US" sz="2200" i="1" baseline="50000" dirty="0" smtClean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</a:t>
            </a:r>
            <a:r>
              <a:rPr lang="de-DE" altLang="en-US" sz="2200" dirty="0" smtClean="0"/>
              <a:t>double exponential </a:t>
            </a:r>
            <a:r>
              <a:rPr lang="de-DE" altLang="en-US" sz="2200" dirty="0" smtClean="0">
                <a:sym typeface="Wingdings" panose="05000000000000000000" pitchFamily="2" charset="2"/>
              </a:rPr>
              <a:t> [too much even for N = 10]</a:t>
            </a:r>
            <a:endParaRPr lang="de-DE" altLang="en-US" sz="2200" dirty="0"/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308725" y="3657600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Calibri" panose="020F0502020204030204" pitchFamily="34" charset="0"/>
              </a:rPr>
              <a:t>Q: Explain what is log(N)</a:t>
            </a:r>
            <a:br>
              <a:rPr lang="en-US" altLang="en-US" sz="2200">
                <a:latin typeface="Calibri" panose="020F0502020204030204" pitchFamily="34" charset="0"/>
              </a:rPr>
            </a:br>
            <a:r>
              <a:rPr lang="en-US" altLang="en-US" sz="2200">
                <a:latin typeface="Calibri" panose="020F0502020204030204" pitchFamily="34" charset="0"/>
              </a:rPr>
              <a:t>in simple words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Fix </a:t>
            </a:r>
            <a:r>
              <a:rPr lang="de-DE" altLang="en-US" sz="2200" i="1" dirty="0">
                <a:solidFill>
                  <a:srgbClr val="002060"/>
                </a:solidFill>
              </a:rPr>
              <a:t>0 &lt;a &lt; b</a:t>
            </a:r>
            <a:r>
              <a:rPr lang="de-DE" altLang="en-US" sz="2200" dirty="0"/>
              <a:t> (e.g.,  </a:t>
            </a:r>
            <a:r>
              <a:rPr lang="de-DE" altLang="en-US" sz="2200" i="1" dirty="0">
                <a:solidFill>
                  <a:srgbClr val="002060"/>
                </a:solidFill>
              </a:rPr>
              <a:t>a=2, b=4</a:t>
            </a:r>
            <a:r>
              <a:rPr lang="de-DE" altLang="en-US" sz="2200" dirty="0"/>
              <a:t>)</a:t>
            </a:r>
            <a:br>
              <a:rPr lang="de-DE" altLang="en-US" sz="2200" dirty="0"/>
            </a:br>
            <a:r>
              <a:rPr lang="de-DE" altLang="en-US" sz="2200" dirty="0"/>
              <a:t>Then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dirty="0"/>
              <a:t>But 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 </a:t>
            </a:r>
            <a:r>
              <a:rPr lang="de-DE" altLang="en-US" sz="2200" b="1" i="1" dirty="0" smtClean="0">
                <a:solidFill>
                  <a:srgbClr val="FF0000"/>
                </a:solidFill>
              </a:rPr>
              <a:t>does not holds</a:t>
            </a:r>
            <a:endParaRPr lang="de-DE" altLang="en-US" sz="2200" b="1" i="1" dirty="0">
              <a:solidFill>
                <a:srgbClr val="FF0000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log(N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is smaller than any power of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2060"/>
                </a:solidFill>
              </a:rPr>
              <a:t>log(N) = O( 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0.1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</a:t>
            </a:r>
            <a:br>
              <a:rPr lang="de-DE" altLang="en-US" sz="2200" i="1" dirty="0" smtClean="0">
                <a:solidFill>
                  <a:srgbClr val="002060"/>
                </a:solidFill>
              </a:rPr>
            </a:br>
            <a:endParaRPr lang="de-DE" altLang="en-US" sz="2200" i="1" dirty="0" smtClean="0">
              <a:solidFill>
                <a:srgbClr val="002060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(N) </a:t>
            </a:r>
            <a:r>
              <a:rPr lang="de-DE" altLang="en-US" sz="2200" i="1" dirty="0">
                <a:solidFill>
                  <a:srgbClr val="002060"/>
                </a:solidFill>
              </a:rPr>
              <a:t>=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10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(N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* log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(10)</a:t>
            </a:r>
            <a:br>
              <a:rPr lang="de-DE" altLang="en-US" sz="2200" i="1" dirty="0" smtClean="0">
                <a:solidFill>
                  <a:srgbClr val="002060"/>
                </a:solidFill>
              </a:rPr>
            </a:b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and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g = </a:t>
            </a:r>
            <a:r>
              <a:rPr lang="de-DE" altLang="en-US" sz="2200" i="1" dirty="0">
                <a:solidFill>
                  <a:srgbClr val="002060"/>
                </a:solidFill>
              </a:rPr>
              <a:t>O(h)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 = O(h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</a:t>
            </a:r>
            <a:br>
              <a:rPr lang="de-DE" altLang="en-US" sz="2200" i="1" dirty="0" smtClean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If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1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= O(g)</a:t>
            </a:r>
            <a:r>
              <a:rPr lang="de-DE" altLang="en-US" sz="2200" dirty="0"/>
              <a:t> and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= O(g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</a:t>
            </a:r>
            <a:r>
              <a:rPr lang="de-DE" altLang="en-US" sz="2200" dirty="0" smtClean="0"/>
              <a:t>, </a:t>
            </a:r>
            <a:r>
              <a:rPr lang="de-DE" altLang="en-US" sz="2200" dirty="0"/>
              <a:t>then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1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=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O(g)</a:t>
            </a:r>
            <a:r>
              <a:rPr lang="de-DE" altLang="en-US" sz="2200" i="1" dirty="0">
                <a:solidFill>
                  <a:srgbClr val="002060"/>
                </a:solidFill>
              </a:rPr>
              <a:t/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 smtClean="0">
              <a:solidFill>
                <a:srgbClr val="002060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f+g </a:t>
            </a:r>
            <a:r>
              <a:rPr lang="de-DE" altLang="en-US" sz="2200" i="1" dirty="0">
                <a:solidFill>
                  <a:srgbClr val="002060"/>
                </a:solidFill>
              </a:rPr>
              <a:t>&lt;= 2max(f,g) = O(max(f,g))</a:t>
            </a:r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97512" y="3475037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 smtClean="0">
                <a:latin typeface="Calibri" panose="020F0502020204030204" pitchFamily="34" charset="0"/>
              </a:rPr>
              <a:t>Absolute constant:</a:t>
            </a:r>
            <a:br>
              <a:rPr lang="en-US" altLang="en-US" sz="2200" dirty="0" smtClean="0">
                <a:latin typeface="Calibri" panose="020F0502020204030204" pitchFamily="34" charset="0"/>
              </a:rPr>
            </a:br>
            <a:r>
              <a:rPr lang="en-US" altLang="en-US" sz="2200" dirty="0" smtClean="0">
                <a:latin typeface="Calibri" panose="020F0502020204030204" pitchFamily="34" charset="0"/>
              </a:rPr>
              <a:t>3&lt;log</a:t>
            </a:r>
            <a:r>
              <a:rPr lang="en-US" altLang="en-US" sz="2200" baseline="-25000" dirty="0" smtClean="0">
                <a:latin typeface="Calibri" panose="020F0502020204030204" pitchFamily="34" charset="0"/>
              </a:rPr>
              <a:t>2</a:t>
            </a:r>
            <a:r>
              <a:rPr lang="en-US" altLang="en-US" sz="2200" dirty="0" smtClean="0">
                <a:latin typeface="Calibri" panose="020F0502020204030204" pitchFamily="34" charset="0"/>
              </a:rPr>
              <a:t>(10)&lt;4</a:t>
            </a:r>
            <a:endParaRPr lang="en-US" altLang="en-US" sz="2200" dirty="0">
              <a:latin typeface="Calibri" panose="020F050202020403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744912" y="3856037"/>
            <a:ext cx="1066800" cy="457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89514" y="4313237"/>
            <a:ext cx="4190999" cy="4310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 smtClean="0">
                <a:latin typeface="Calibri" panose="020F0502020204030204" pitchFamily="34" charset="0"/>
              </a:rPr>
              <a:t>No need to specify the base of log</a:t>
            </a:r>
            <a:endParaRPr lang="en-US" altLang="en-US" sz="2200" dirty="0">
              <a:latin typeface="Calibri" panose="020F0502020204030204" pitchFamily="34" charset="0"/>
            </a:endParaRPr>
          </a:p>
        </p:txBody>
      </p:sp>
      <p:cxnSp>
        <p:nvCxnSpPr>
          <p:cNvPr id="7" name="AutoShape 4"/>
          <p:cNvCxnSpPr>
            <a:cxnSpLocks noChangeShapeType="1"/>
            <a:endCxn id="5" idx="3"/>
          </p:cNvCxnSpPr>
          <p:nvPr/>
        </p:nvCxnSpPr>
        <p:spPr bwMode="auto">
          <a:xfrm rot="10800000" flipV="1">
            <a:off x="4811712" y="3949077"/>
            <a:ext cx="685800" cy="135560"/>
          </a:xfrm>
          <a:prstGeom prst="bentConnector3">
            <a:avLst>
              <a:gd name="adj1" fmla="val 50000"/>
            </a:avLst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low order terms?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they become negligible as </a:t>
            </a:r>
            <a:r>
              <a:rPr lang="de-DE" altLang="en-US" sz="2200" dirty="0">
                <a:solidFill>
                  <a:srgbClr val="000066"/>
                </a:solidFill>
              </a:rPr>
              <a:t>N</a:t>
            </a:r>
            <a:r>
              <a:rPr lang="de-DE" altLang="en-US" sz="2200" dirty="0"/>
              <a:t> grows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</a:t>
            </a:r>
            <a:r>
              <a:rPr lang="de-DE" altLang="en-US" sz="2200" i="1" dirty="0">
                <a:solidFill>
                  <a:srgbClr val="000066"/>
                </a:solidFill>
              </a:rPr>
              <a:t>f(N) =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+ 9000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N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>
              <a:solidFill>
                <a:srgbClr val="000066"/>
              </a:solidFill>
            </a:endParaRP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208136"/>
              </p:ext>
            </p:extLst>
          </p:nvPr>
        </p:nvGraphicFramePr>
        <p:xfrm>
          <a:off x="1551781" y="3917251"/>
          <a:ext cx="6797675" cy="3436560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59334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4631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9334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759334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1780</TotalTime>
  <Words>846</Words>
  <Application>Microsoft Office PowerPoint</Application>
  <PresentationFormat>Custom</PresentationFormat>
  <Paragraphs>168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 Unicode MS</vt:lpstr>
      <vt:lpstr>Microsoft YaHei</vt:lpstr>
      <vt:lpstr>Arial</vt:lpstr>
      <vt:lpstr>Calibri</vt:lpstr>
      <vt:lpstr>Times New Roman</vt:lpstr>
      <vt:lpstr>Wingdings</vt:lpstr>
      <vt:lpstr>Office Theme</vt:lpstr>
      <vt:lpstr>Office Theme</vt:lpstr>
      <vt:lpstr>PowerPoint Presentation</vt:lpstr>
      <vt:lpstr>Homework Assignment 1</vt:lpstr>
      <vt:lpstr>Today</vt:lpstr>
      <vt:lpstr>PowerPoint Presentation</vt:lpstr>
      <vt:lpstr>Big-O notation</vt:lpstr>
      <vt:lpstr>Big-O notation</vt:lpstr>
      <vt:lpstr>Common orders of magnitude</vt:lpstr>
      <vt:lpstr>Big-O notation – simple rules</vt:lpstr>
      <vt:lpstr>Big-O notation</vt:lpstr>
      <vt:lpstr>Big-O notation</vt:lpstr>
      <vt:lpstr>Big-O notation</vt:lpstr>
      <vt:lpstr>Searching in array</vt:lpstr>
      <vt:lpstr>Searching in an unsorted array</vt:lpstr>
      <vt:lpstr>Searching in a sorted array</vt:lpstr>
      <vt:lpstr>Binary search</vt:lpstr>
      <vt:lpstr>Binary search</vt:lpstr>
      <vt:lpstr>Binary Search</vt:lpstr>
      <vt:lpstr>Running time of Fib</vt:lpstr>
      <vt:lpstr>Running time of Fib</vt:lpstr>
      <vt:lpstr>More examples</vt:lpstr>
      <vt:lpstr>More examples</vt:lpstr>
      <vt:lpstr>More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453</cp:revision>
  <cp:lastPrinted>1601-01-01T00:00:00Z</cp:lastPrinted>
  <dcterms:created xsi:type="dcterms:W3CDTF">2017-07-19T19:15:02Z</dcterms:created>
  <dcterms:modified xsi:type="dcterms:W3CDTF">2018-09-26T03:09:44Z</dcterms:modified>
</cp:coreProperties>
</file>