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7"/>
  </p:notesMasterIdLst>
  <p:sldIdLst>
    <p:sldId id="256" r:id="rId3"/>
    <p:sldId id="257" r:id="rId4"/>
    <p:sldId id="316" r:id="rId5"/>
    <p:sldId id="270" r:id="rId6"/>
    <p:sldId id="271" r:id="rId7"/>
    <p:sldId id="272" r:id="rId8"/>
    <p:sldId id="319" r:id="rId9"/>
    <p:sldId id="320" r:id="rId10"/>
    <p:sldId id="323" r:id="rId11"/>
    <p:sldId id="321" r:id="rId12"/>
    <p:sldId id="325" r:id="rId13"/>
    <p:sldId id="322" r:id="rId14"/>
    <p:sldId id="324" r:id="rId15"/>
    <p:sldId id="291" r:id="rId16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149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4365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35889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452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60882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3297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54799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9621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September </a:t>
            </a:r>
            <a:r>
              <a:rPr lang="de-DE" altLang="en-US" sz="3600" b="1" dirty="0" smtClean="0">
                <a:solidFill>
                  <a:srgbClr val="000080"/>
                </a:solidFill>
              </a:rPr>
              <a:t>27,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>
                <a:solidFill>
                  <a:schemeClr val="tx1"/>
                </a:solidFill>
              </a:rPr>
              <a:t> </a:t>
            </a:r>
            <a:r>
              <a:rPr lang="de-DE" altLang="en-US" sz="2200" dirty="0" smtClean="0">
                <a:solidFill>
                  <a:schemeClr val="tx1"/>
                </a:solidFill>
              </a:rPr>
              <a:t>satisfy </a:t>
            </a:r>
            <a:r>
              <a:rPr lang="de-DE" altLang="en-US" sz="2200" dirty="0">
                <a:solidFill>
                  <a:schemeClr val="tx1"/>
                </a:solidFill>
              </a:rPr>
              <a:t>the recursive </a:t>
            </a:r>
            <a:r>
              <a:rPr lang="de-DE" altLang="en-US" sz="2200" dirty="0" smtClean="0">
                <a:solidFill>
                  <a:schemeClr val="tx1"/>
                </a:solidFill>
              </a:rPr>
              <a:t>formula</a:t>
            </a:r>
            <a:br>
              <a:rPr lang="de-DE" altLang="en-US" sz="2200" dirty="0" smtClean="0">
                <a:solidFill>
                  <a:schemeClr val="tx1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T(N) = T(N/2)+O(1)</a:t>
            </a:r>
            <a:r>
              <a:rPr lang="de-DE" altLang="en-US" sz="2200" dirty="0" smtClean="0"/>
              <a:t> and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T(1) = O(1)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O(log(N))</a:t>
            </a:r>
            <a:endParaRPr lang="en-US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4039435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>
                <a:solidFill>
                  <a:schemeClr val="tx1"/>
                </a:solidFill>
              </a:rPr>
              <a:t> </a:t>
            </a:r>
            <a:r>
              <a:rPr lang="de-DE" altLang="en-US" sz="2200" dirty="0" smtClean="0">
                <a:solidFill>
                  <a:schemeClr val="tx1"/>
                </a:solidFill>
              </a:rPr>
              <a:t>satisfy </a:t>
            </a:r>
            <a:r>
              <a:rPr lang="de-DE" altLang="en-US" sz="2200" dirty="0">
                <a:solidFill>
                  <a:schemeClr val="tx1"/>
                </a:solidFill>
              </a:rPr>
              <a:t>the recursive </a:t>
            </a:r>
            <a:r>
              <a:rPr lang="de-DE" altLang="en-US" sz="2200" dirty="0" smtClean="0">
                <a:solidFill>
                  <a:schemeClr val="tx1"/>
                </a:solidFill>
              </a:rPr>
              <a:t>formula</a:t>
            </a:r>
            <a:br>
              <a:rPr lang="de-DE" altLang="en-US" sz="2200" dirty="0" smtClean="0">
                <a:solidFill>
                  <a:schemeClr val="tx1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T(N) = T(N-1)+O(N)</a:t>
            </a:r>
            <a:r>
              <a:rPr lang="de-DE" altLang="en-US" sz="2200" dirty="0" smtClean="0"/>
              <a:t> and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T(1) = O(1)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2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</a:t>
            </a:r>
            <a:endParaRPr lang="en-US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0180764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>
                <a:solidFill>
                  <a:schemeClr val="tx1"/>
                </a:solidFill>
              </a:rPr>
              <a:t> </a:t>
            </a:r>
            <a:r>
              <a:rPr lang="de-DE" altLang="en-US" sz="2200" dirty="0" smtClean="0">
                <a:solidFill>
                  <a:schemeClr val="tx1"/>
                </a:solidFill>
              </a:rPr>
              <a:t>satisfy </a:t>
            </a:r>
            <a:r>
              <a:rPr lang="de-DE" altLang="en-US" sz="2200" dirty="0">
                <a:solidFill>
                  <a:schemeClr val="tx1"/>
                </a:solidFill>
              </a:rPr>
              <a:t>the recursive </a:t>
            </a:r>
            <a:r>
              <a:rPr lang="de-DE" altLang="en-US" sz="2200" dirty="0" smtClean="0">
                <a:solidFill>
                  <a:schemeClr val="tx1"/>
                </a:solidFill>
              </a:rPr>
              <a:t>formula</a:t>
            </a:r>
            <a:br>
              <a:rPr lang="de-DE" altLang="en-US" sz="2200" dirty="0" smtClean="0">
                <a:solidFill>
                  <a:schemeClr val="tx1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T(N) = T(N/2)+O(N)</a:t>
            </a:r>
            <a:r>
              <a:rPr lang="de-DE" altLang="en-US" sz="2200" dirty="0" smtClean="0"/>
              <a:t> and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T(1) = O(1)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O(N*log(N))</a:t>
            </a:r>
            <a:endParaRPr lang="en-US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9933757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>
                <a:solidFill>
                  <a:schemeClr val="tx1"/>
                </a:solidFill>
              </a:rPr>
              <a:t> </a:t>
            </a:r>
            <a:r>
              <a:rPr lang="de-DE" altLang="en-US" sz="2200" dirty="0" smtClean="0">
                <a:solidFill>
                  <a:schemeClr val="tx1"/>
                </a:solidFill>
              </a:rPr>
              <a:t>satisfy the recursive formula</a:t>
            </a:r>
            <a:br>
              <a:rPr lang="de-DE" altLang="en-US" sz="2200" dirty="0" smtClean="0">
                <a:solidFill>
                  <a:schemeClr val="tx1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T(N) = k*T(N-1)+O(N)</a:t>
            </a:r>
            <a:r>
              <a:rPr lang="de-DE" altLang="en-US" sz="2200" dirty="0" smtClean="0"/>
              <a:t> and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T(1) = O(1)</a:t>
            </a:r>
            <a:r>
              <a:rPr lang="de-DE" altLang="en-US" sz="2200" dirty="0" smtClean="0"/>
              <a:t>. (Think of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k=7</a:t>
            </a:r>
            <a:r>
              <a:rPr lang="de-DE" altLang="en-US" sz="2200" dirty="0" smtClean="0"/>
              <a:t>)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O(k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N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</a:t>
            </a:r>
            <a:endParaRPr lang="en-US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8260534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Homework Assignment 1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First homework assignment is online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Due date: October 9 by midnight.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400" dirty="0" smtClean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Submit homework </a:t>
            </a:r>
            <a:r>
              <a:rPr lang="en-US" altLang="en-US" sz="2400" u="sng" dirty="0" smtClean="0">
                <a:solidFill>
                  <a:srgbClr val="FF0000"/>
                </a:solidFill>
              </a:rPr>
              <a:t>printed </a:t>
            </a:r>
            <a:r>
              <a:rPr lang="en-US" altLang="en-US" sz="2400" u="sng" dirty="0">
                <a:solidFill>
                  <a:srgbClr val="FF0000"/>
                </a:solidFill>
              </a:rPr>
              <a:t>or written in readable </a:t>
            </a:r>
            <a:r>
              <a:rPr lang="en-US" altLang="en-US" sz="2400" u="sng" dirty="0" smtClean="0">
                <a:solidFill>
                  <a:srgbClr val="FF0000"/>
                </a:solidFill>
              </a:rPr>
              <a:t>handwriting</a:t>
            </a:r>
            <a:r>
              <a:rPr lang="en-US" altLang="en-US" sz="2400" dirty="0" smtClean="0"/>
              <a:t/>
            </a:r>
            <a:br>
              <a:rPr lang="en-US" altLang="en-US" sz="2400" dirty="0" smtClean="0"/>
            </a:br>
            <a:r>
              <a:rPr lang="en-US" altLang="en-US" sz="2400" dirty="0" smtClean="0"/>
              <a:t>to </a:t>
            </a:r>
            <a:r>
              <a:rPr lang="en-US" altLang="en-US" sz="2400" dirty="0"/>
              <a:t>the assignment boxes in CSIL ASB9838.</a:t>
            </a:r>
            <a:endParaRPr lang="de-DE" altLang="en-US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Big-O notation – review from last time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/>
            </a:r>
            <a:br>
              <a:rPr lang="de-DE" altLang="en-US" sz="2400" dirty="0"/>
            </a:br>
            <a:endParaRPr lang="de-DE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We will use the Big-O notation to express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(running time) of algorithms.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Denote by f(N) the running time of a program for inputs of size N.</a:t>
            </a:r>
            <a:br>
              <a:rPr lang="de-DE" altLang="en-US" sz="2200" dirty="0"/>
            </a:br>
            <a:r>
              <a:rPr lang="de-DE" altLang="en-US" sz="2200" dirty="0" smtClean="0"/>
              <a:t>Examples: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rgbClr val="000066"/>
                </a:solidFill>
              </a:rPr>
              <a:t>	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/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	f(N</a:t>
            </a:r>
            <a:r>
              <a:rPr lang="de-DE" altLang="en-US" sz="2200" i="1" dirty="0">
                <a:solidFill>
                  <a:srgbClr val="000066"/>
                </a:solidFill>
              </a:rPr>
              <a:t>)  =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4</a:t>
            </a:r>
            <a:r>
              <a:rPr lang="en-US" altLang="en-US" sz="2200" i="1" dirty="0" smtClean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 smtClean="0">
                <a:solidFill>
                  <a:srgbClr val="000066"/>
                </a:solidFill>
              </a:rPr>
              <a:t>4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</a:t>
            </a:r>
            <a:r>
              <a:rPr lang="de-DE" altLang="en-US" sz="2200" i="1" dirty="0">
                <a:solidFill>
                  <a:srgbClr val="000066"/>
                </a:solidFill>
              </a:rPr>
              <a:t>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+ 3000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= </a:t>
            </a:r>
            <a:r>
              <a:rPr lang="en-US" altLang="en-US" sz="2200" i="1" dirty="0">
                <a:solidFill>
                  <a:srgbClr val="000066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–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1000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 </a:t>
            </a:r>
            <a:r>
              <a:rPr lang="de-DE" altLang="en-US" sz="2200" u="sng" dirty="0"/>
              <a:t>big-O notation </a:t>
            </a:r>
            <a:r>
              <a:rPr lang="de-DE" altLang="en-US" sz="2200" dirty="0"/>
              <a:t>will be the term</a:t>
            </a:r>
            <a:br>
              <a:rPr lang="de-DE" altLang="en-US" sz="2200" dirty="0"/>
            </a:br>
            <a:r>
              <a:rPr lang="de-DE" altLang="en-US" sz="2200" dirty="0"/>
              <a:t>that </a:t>
            </a:r>
            <a:r>
              <a:rPr lang="de-DE" altLang="en-US" sz="2200" u="sng" dirty="0"/>
              <a:t>increases the fastest</a:t>
            </a:r>
            <a:r>
              <a:rPr lang="de-DE" altLang="en-US" sz="2200" dirty="0"/>
              <a:t> for large inputs.</a:t>
            </a:r>
          </a:p>
          <a:p>
            <a:pPr marL="646113" indent="-525463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if </a:t>
            </a:r>
            <a:r>
              <a:rPr lang="de-DE" altLang="en-US" sz="2200" i="1" dirty="0">
                <a:solidFill>
                  <a:srgbClr val="000066"/>
                </a:solidFill>
              </a:rPr>
              <a:t>f(N)  =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4</a:t>
            </a:r>
            <a:r>
              <a:rPr lang="en-US" altLang="en-US" sz="2200" i="1" dirty="0" smtClean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 smtClean="0">
                <a:solidFill>
                  <a:srgbClr val="000066"/>
                </a:solidFill>
              </a:rPr>
              <a:t>4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</a:t>
            </a:r>
            <a:r>
              <a:rPr lang="de-DE" altLang="en-US" sz="2200" i="1" dirty="0">
                <a:solidFill>
                  <a:srgbClr val="000066"/>
                </a:solidFill>
              </a:rPr>
              <a:t>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</a:t>
            </a:r>
            <a:r>
              <a:rPr lang="de-DE" altLang="en-US" sz="2200" dirty="0">
                <a:solidFill>
                  <a:srgbClr val="000066"/>
                </a:solidFill>
              </a:rPr>
              <a:t/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/>
              <a:t>we will say that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is </a:t>
            </a:r>
            <a:r>
              <a:rPr lang="de-DE" altLang="en-US" sz="2200" i="1" dirty="0">
                <a:solidFill>
                  <a:srgbClr val="000066"/>
                </a:solidFill>
              </a:rPr>
              <a:t>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/>
              <a:t>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583363" y="4324350"/>
            <a:ext cx="3292475" cy="134461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>
                <a:latin typeface="Times New Roman" panose="02020603050405020304" pitchFamily="18" charset="0"/>
              </a:rPr>
              <a:t>We are ignoring:</a:t>
            </a:r>
            <a:br>
              <a:rPr lang="en-US" altLang="en-US" sz="2200">
                <a:latin typeface="Times New Roman" panose="02020603050405020304" pitchFamily="18" charset="0"/>
              </a:rPr>
            </a:br>
            <a:r>
              <a:rPr lang="en-US" altLang="en-US" sz="2200">
                <a:latin typeface="Times New Roman" panose="02020603050405020304" pitchFamily="18" charset="0"/>
              </a:rPr>
              <a:t>1) low order terms</a:t>
            </a:r>
            <a:br>
              <a:rPr lang="en-US" altLang="en-US" sz="2200">
                <a:latin typeface="Times New Roman" panose="02020603050405020304" pitchFamily="18" charset="0"/>
              </a:rPr>
            </a:br>
            <a:r>
              <a:rPr lang="en-US" altLang="en-US" sz="2200">
                <a:latin typeface="Times New Roman" panose="02020603050405020304" pitchFamily="18" charset="0"/>
              </a:rPr>
              <a:t>2) multiplicative constants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</a:t>
            </a:r>
            <a:r>
              <a:rPr lang="de-DE" altLang="en-US" sz="2200" dirty="0" smtClean="0"/>
              <a:t>.</a:t>
            </a:r>
            <a:br>
              <a:rPr lang="de-DE" altLang="en-US" sz="2200" dirty="0" smtClean="0"/>
            </a:br>
            <a:r>
              <a:rPr lang="de-DE" altLang="en-US" sz="2200" dirty="0"/>
              <a:t/>
            </a:r>
            <a:br>
              <a:rPr lang="de-DE" altLang="en-US" sz="2200" dirty="0"/>
            </a:br>
            <a:r>
              <a:rPr lang="de-DE" altLang="en-US" sz="2200" dirty="0"/>
              <a:t>	</a:t>
            </a:r>
            <a:r>
              <a:rPr lang="de-DE" altLang="en-US" sz="2200" dirty="0" smtClean="0"/>
              <a:t>We </a:t>
            </a:r>
            <a:r>
              <a:rPr lang="de-DE" altLang="en-US" sz="2200" dirty="0"/>
              <a:t>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</a:t>
            </a:r>
            <a:r>
              <a:rPr lang="de-DE" altLang="en-US" sz="2200"/>
              <a:t>large </a:t>
            </a:r>
            <a:r>
              <a:rPr lang="de-DE" altLang="en-US" sz="2200" smtClean="0"/>
              <a:t>enough </a:t>
            </a:r>
            <a:r>
              <a:rPr lang="de-DE" altLang="en-US" sz="2200" dirty="0"/>
              <a:t>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</a:t>
            </a:r>
            <a:r>
              <a:rPr lang="de-DE" altLang="en-US" sz="2200" dirty="0" smtClean="0"/>
              <a:t>	(</a:t>
            </a:r>
            <a:r>
              <a:rPr lang="de-DE" altLang="en-US" sz="2200" dirty="0"/>
              <a:t>e.g. </a:t>
            </a:r>
            <a:r>
              <a:rPr lang="de-DE" altLang="en-US" sz="2200" i="1" dirty="0">
                <a:solidFill>
                  <a:srgbClr val="C00000"/>
                </a:solidFill>
              </a:rPr>
              <a:t>C = </a:t>
            </a:r>
            <a:r>
              <a:rPr lang="de-DE" altLang="en-US" sz="2200" i="1" dirty="0" smtClean="0">
                <a:solidFill>
                  <a:srgbClr val="C00000"/>
                </a:solidFill>
              </a:rPr>
              <a:t>100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&lt;= C*g(N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</a:t>
            </a:r>
            <a:r>
              <a:rPr lang="de-DE" altLang="en-US" sz="2200" u="sng" dirty="0" smtClean="0"/>
              <a:t>N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 smtClean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 smtClean="0">
                <a:solidFill>
                  <a:schemeClr val="tx1"/>
                </a:solidFill>
              </a:rPr>
              <a:t>Example: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f(N</a:t>
            </a:r>
            <a:r>
              <a:rPr lang="de-DE" altLang="en-US" sz="2200" i="1" dirty="0">
                <a:solidFill>
                  <a:srgbClr val="000066"/>
                </a:solidFill>
              </a:rPr>
              <a:t>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3  </a:t>
            </a:r>
            <a:r>
              <a:rPr lang="de-DE" altLang="en-US" sz="2200" dirty="0" smtClean="0"/>
              <a:t>T</a:t>
            </a:r>
            <a:r>
              <a:rPr lang="en-US" altLang="en-US" sz="2200" dirty="0" smtClean="0"/>
              <a:t>hen </a:t>
            </a:r>
            <a:r>
              <a:rPr lang="de-DE" altLang="en-US" sz="2200" i="1" dirty="0">
                <a:solidFill>
                  <a:srgbClr val="000066"/>
                </a:solidFill>
              </a:rPr>
              <a:t>f(N)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2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</a:t>
            </a:r>
            <a:endParaRPr lang="en-US" altLang="en-US" sz="2200" dirty="0" smtClean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D</a:t>
            </a:r>
            <a:r>
              <a:rPr lang="en-US" altLang="en-US" sz="2200" dirty="0" smtClean="0"/>
              <a:t>iscussion: f = O(g) captures the statement </a:t>
            </a:r>
            <a:r>
              <a:rPr lang="en-US" altLang="en-US" sz="2200" i="1" u="sng" dirty="0" smtClean="0"/>
              <a:t>“f is smaller than g”</a:t>
            </a: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1800" dirty="0" smtClean="0">
                <a:solidFill>
                  <a:schemeClr val="tx1"/>
                </a:solidFill>
              </a:rPr>
              <a:t>We could say </a:t>
            </a:r>
            <a:r>
              <a:rPr lang="en-US" altLang="en-US" sz="1800" i="1" u="sng" dirty="0"/>
              <a:t>“f is smaller than g”</a:t>
            </a:r>
            <a:r>
              <a:rPr lang="en-US" altLang="en-US" sz="1800" dirty="0" smtClean="0">
                <a:solidFill>
                  <a:schemeClr val="tx1"/>
                </a:solidFill>
              </a:rPr>
              <a:t> if 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f(N) &lt; g(N)</a:t>
            </a:r>
            <a:r>
              <a:rPr lang="en-US" altLang="en-US" sz="1800" dirty="0" smtClean="0">
                <a:solidFill>
                  <a:schemeClr val="tx1"/>
                </a:solidFill>
              </a:rPr>
              <a:t> for all </a:t>
            </a:r>
            <a:r>
              <a:rPr lang="en-US" altLang="en-US" sz="1800" dirty="0" smtClean="0">
                <a:solidFill>
                  <a:srgbClr val="002060"/>
                </a:solidFill>
              </a:rPr>
              <a:t>N</a:t>
            </a:r>
            <a:r>
              <a:rPr lang="en-US" altLang="en-US" sz="1800" dirty="0" smtClean="0">
                <a:solidFill>
                  <a:schemeClr val="tx1"/>
                </a:solidFill>
              </a:rPr>
              <a:t>.</a:t>
            </a: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1800" dirty="0" smtClean="0">
                <a:solidFill>
                  <a:schemeClr val="tx1"/>
                </a:solidFill>
              </a:rPr>
              <a:t>But then, we could we could not write </a:t>
            </a:r>
            <a:r>
              <a:rPr lang="de-DE" altLang="en-US" sz="1800" i="1" dirty="0">
                <a:solidFill>
                  <a:srgbClr val="000066"/>
                </a:solidFill>
              </a:rPr>
              <a:t>f(N) = O(N</a:t>
            </a:r>
            <a:r>
              <a:rPr lang="de-DE" altLang="en-US" sz="18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1800" i="1" dirty="0" smtClean="0">
                <a:solidFill>
                  <a:srgbClr val="000066"/>
                </a:solidFill>
              </a:rPr>
              <a:t>)</a:t>
            </a:r>
            <a:r>
              <a:rPr lang="de-DE" altLang="en-US" sz="1800" dirty="0" smtClean="0">
                <a:solidFill>
                  <a:schemeClr val="tx1"/>
                </a:solidFill>
              </a:rPr>
              <a:t> in the example.</a:t>
            </a:r>
            <a:endParaRPr lang="de-DE" altLang="en-US" sz="1800" dirty="0">
              <a:solidFill>
                <a:schemeClr val="tx1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2" y="3475037"/>
            <a:ext cx="5486400" cy="838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altLang="en-US" sz="2200" i="1" dirty="0">
                <a:solidFill>
                  <a:srgbClr val="002060"/>
                </a:solidFill>
              </a:rPr>
              <a:t>f = O(g) if there </a:t>
            </a:r>
            <a:r>
              <a:rPr lang="de-DE" altLang="en-US" sz="2200" i="1" dirty="0">
                <a:solidFill>
                  <a:srgbClr val="C00000"/>
                </a:solidFill>
              </a:rPr>
              <a:t>C&gt;0</a:t>
            </a:r>
            <a:r>
              <a:rPr lang="de-DE" altLang="en-US" sz="2200" i="1" dirty="0">
                <a:solidFill>
                  <a:srgbClr val="002060"/>
                </a:solidFill>
              </a:rPr>
              <a:t> (e.g. </a:t>
            </a:r>
            <a:r>
              <a:rPr lang="de-DE" altLang="en-US" sz="2200" i="1" dirty="0">
                <a:solidFill>
                  <a:srgbClr val="C00000"/>
                </a:solidFill>
              </a:rPr>
              <a:t>C </a:t>
            </a:r>
            <a:r>
              <a:rPr lang="de-DE" altLang="en-US" sz="2200" i="1">
                <a:solidFill>
                  <a:srgbClr val="C00000"/>
                </a:solidFill>
              </a:rPr>
              <a:t>= </a:t>
            </a:r>
            <a:r>
              <a:rPr lang="de-DE" altLang="en-US" sz="2200" i="1" smtClean="0">
                <a:solidFill>
                  <a:srgbClr val="C00000"/>
                </a:solidFill>
              </a:rPr>
              <a:t>100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i="1" dirty="0">
                <a:solidFill>
                  <a:srgbClr val="002060"/>
                </a:solidFill>
              </a:rPr>
              <a:t>		such that f(N)/g(N)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&lt;= </a:t>
            </a:r>
            <a:r>
              <a:rPr lang="de-DE" altLang="en-US" sz="2200" i="1" dirty="0">
                <a:solidFill>
                  <a:srgbClr val="C00000"/>
                </a:solidFill>
              </a:rPr>
              <a:t>C</a:t>
            </a:r>
            <a:r>
              <a:rPr lang="de-DE" altLang="en-US" sz="2200" i="1" dirty="0">
                <a:solidFill>
                  <a:srgbClr val="002060"/>
                </a:solidFill>
              </a:rPr>
              <a:t> for all N.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6792912" y="4846637"/>
            <a:ext cx="2514600" cy="4572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3</a:t>
            </a:r>
            <a:r>
              <a:rPr lang="de-DE" altLang="en-US" sz="2200" dirty="0" smtClean="0"/>
              <a:t>. 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3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 smtClean="0">
                <a:solidFill>
                  <a:schemeClr val="tx1"/>
                </a:solidFill>
              </a:rPr>
              <a:t>Proof</a:t>
            </a:r>
            <a:r>
              <a:rPr lang="de-DE" altLang="en-US" sz="2200" dirty="0">
                <a:solidFill>
                  <a:schemeClr val="tx1"/>
                </a:solidFill>
              </a:rPr>
              <a:t>: </a:t>
            </a: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C = 9</a:t>
            </a:r>
            <a:r>
              <a:rPr lang="de-DE" altLang="en-US" sz="2200" dirty="0" smtClean="0">
                <a:solidFill>
                  <a:schemeClr val="tx1"/>
                </a:solidFill>
              </a:rPr>
              <a:t>. We want to 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f(N) &lt; CN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3 </a:t>
            </a:r>
            <a:r>
              <a:rPr lang="de-DE" altLang="en-US" sz="2200" dirty="0" smtClean="0">
                <a:solidFill>
                  <a:schemeClr val="tx1"/>
                </a:solidFill>
              </a:rPr>
              <a:t>for all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N &gt;= 1.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Indeed,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f(N) </a:t>
            </a:r>
            <a:r>
              <a:rPr lang="de-DE" altLang="en-US" sz="2200" i="1" dirty="0">
                <a:solidFill>
                  <a:srgbClr val="000066"/>
                </a:solidFill>
              </a:rPr>
              <a:t>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 smtClean="0">
                <a:solidFill>
                  <a:srgbClr val="000066"/>
                </a:solidFill>
              </a:rPr>
              <a:t>N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+ 3</a:t>
            </a:r>
            <a:r>
              <a:rPr lang="en-US" altLang="en-US" sz="2200" dirty="0"/>
              <a:t/>
            </a:r>
            <a:br>
              <a:rPr lang="en-US" altLang="en-US" sz="2200" dirty="0"/>
            </a:br>
            <a:r>
              <a:rPr lang="en-US" altLang="en-US" sz="2200" dirty="0">
                <a:solidFill>
                  <a:srgbClr val="002060"/>
                </a:solidFill>
              </a:rPr>
              <a:t>				 &lt;  </a:t>
            </a:r>
            <a:r>
              <a:rPr lang="en-US" altLang="en-US" sz="2200" dirty="0" smtClean="0">
                <a:solidFill>
                  <a:srgbClr val="002060"/>
                </a:solidFill>
              </a:rPr>
              <a:t>1.5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N</a:t>
            </a:r>
            <a:r>
              <a:rPr lang="en-US" altLang="en-US" sz="2200" i="1" baseline="33000" dirty="0" smtClean="0">
                <a:solidFill>
                  <a:srgbClr val="002060"/>
                </a:solidFill>
              </a:rPr>
              <a:t>3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+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4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 smtClean="0">
                <a:solidFill>
                  <a:srgbClr val="002060"/>
                </a:solidFill>
              </a:rPr>
              <a:t>3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+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3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 smtClean="0">
                <a:solidFill>
                  <a:srgbClr val="002060"/>
                </a:solidFill>
              </a:rPr>
              <a:t>3</a:t>
            </a:r>
            <a:r>
              <a:rPr lang="en-US" altLang="en-US" sz="2200" dirty="0">
                <a:solidFill>
                  <a:srgbClr val="002060"/>
                </a:solidFill>
              </a:rPr>
              <a:t>	</a:t>
            </a:r>
            <a:r>
              <a:rPr lang="en-US" altLang="en-US" sz="2200" dirty="0" smtClean="0">
                <a:solidFill>
                  <a:srgbClr val="002060"/>
                </a:solidFill>
              </a:rPr>
              <a:t/>
            </a:r>
            <a:br>
              <a:rPr lang="en-US" altLang="en-US" sz="2200" dirty="0" smtClean="0">
                <a:solidFill>
                  <a:srgbClr val="002060"/>
                </a:solidFill>
              </a:rPr>
            </a:br>
            <a:r>
              <a:rPr lang="en-US" altLang="en-US" sz="2200" dirty="0">
                <a:solidFill>
                  <a:srgbClr val="002060"/>
                </a:solidFill>
              </a:rPr>
              <a:t>				 </a:t>
            </a:r>
            <a:r>
              <a:rPr lang="en-US" altLang="en-US" sz="2200" dirty="0" smtClean="0">
                <a:solidFill>
                  <a:srgbClr val="002060"/>
                </a:solidFill>
              </a:rPr>
              <a:t>&lt;  9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 smtClean="0">
                <a:solidFill>
                  <a:srgbClr val="002060"/>
                </a:solidFill>
              </a:rPr>
              <a:t>3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Therefore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 </a:t>
            </a:r>
            <a:r>
              <a:rPr lang="de-DE" altLang="en-US" sz="2200" i="1" dirty="0">
                <a:solidFill>
                  <a:srgbClr val="000066"/>
                </a:solidFill>
              </a:rPr>
              <a:t>=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O(N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3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</a:t>
            </a:r>
            <a:endParaRPr lang="de-DE" altLang="en-US" sz="2200" i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273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 =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10*2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N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</a:t>
            </a:r>
            <a:r>
              <a:rPr lang="de-DE" altLang="en-US" sz="2200" i="1" dirty="0">
                <a:solidFill>
                  <a:srgbClr val="000066"/>
                </a:solidFill>
              </a:rPr>
              <a:t>+ 4</a:t>
            </a:r>
            <a:r>
              <a:rPr lang="en-US" altLang="en-US" sz="2200" i="1" dirty="0" smtClean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 smtClean="0">
                <a:solidFill>
                  <a:srgbClr val="000066"/>
                </a:solidFill>
              </a:rPr>
              <a:t>4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+ 3</a:t>
            </a:r>
            <a:r>
              <a:rPr lang="de-DE" altLang="en-US" sz="2200" dirty="0" smtClean="0"/>
              <a:t>. 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O(2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N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Use the fact that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4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&lt;100 *2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N</a:t>
            </a:r>
            <a:r>
              <a:rPr lang="de-DE" altLang="en-US" sz="2200" dirty="0" smtClean="0">
                <a:solidFill>
                  <a:schemeClr val="tx1"/>
                </a:solidFill>
              </a:rPr>
              <a:t> for all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N&gt;1</a:t>
            </a:r>
            <a:endParaRPr lang="en-US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7636976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>
                <a:solidFill>
                  <a:schemeClr val="tx1"/>
                </a:solidFill>
              </a:rPr>
              <a:t> </a:t>
            </a:r>
            <a:r>
              <a:rPr lang="de-DE" altLang="en-US" sz="2200" dirty="0" smtClean="0">
                <a:solidFill>
                  <a:schemeClr val="tx1"/>
                </a:solidFill>
              </a:rPr>
              <a:t>satisfy </a:t>
            </a:r>
            <a:r>
              <a:rPr lang="de-DE" altLang="en-US" sz="2200" dirty="0">
                <a:solidFill>
                  <a:schemeClr val="tx1"/>
                </a:solidFill>
              </a:rPr>
              <a:t>the recursive </a:t>
            </a:r>
            <a:r>
              <a:rPr lang="de-DE" altLang="en-US" sz="2200" dirty="0" smtClean="0">
                <a:solidFill>
                  <a:schemeClr val="tx1"/>
                </a:solidFill>
              </a:rPr>
              <a:t>formula</a:t>
            </a:r>
            <a:br>
              <a:rPr lang="de-DE" altLang="en-US" sz="2200" dirty="0" smtClean="0">
                <a:solidFill>
                  <a:schemeClr val="tx1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T(N) = T(N-1) + O(1)</a:t>
            </a:r>
            <a:r>
              <a:rPr lang="de-DE" altLang="en-US" sz="2200" dirty="0" smtClean="0"/>
              <a:t> and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T(1) = O(1)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O(N)</a:t>
            </a:r>
            <a:r>
              <a:rPr lang="de-DE" altLang="en-US" sz="2200" dirty="0" smtClean="0"/>
              <a:t>.</a:t>
            </a:r>
            <a:endParaRPr lang="de-DE" altLang="en-US" sz="2200" i="1" dirty="0" smtClean="0">
              <a:solidFill>
                <a:srgbClr val="000066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 smtClean="0"/>
              <a:t>Proof</a:t>
            </a:r>
            <a:r>
              <a:rPr lang="de-DE" altLang="en-US" sz="2200" dirty="0" smtClean="0"/>
              <a:t>: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1) </a:t>
            </a:r>
            <a:r>
              <a:rPr lang="de-DE" altLang="en-US" sz="2200" smtClean="0"/>
              <a:t>By </a:t>
            </a:r>
            <a:r>
              <a:rPr lang="de-DE" altLang="en-US" sz="2200" smtClean="0"/>
              <a:t>definition</a:t>
            </a:r>
            <a:r>
              <a:rPr lang="de-DE" altLang="en-US" sz="2200" dirty="0" smtClean="0"/>
              <a:t>, there exists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C </a:t>
            </a:r>
            <a:r>
              <a:rPr lang="de-DE" altLang="en-US" sz="2200" dirty="0" smtClean="0"/>
              <a:t>such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&lt; T(N-1) + C</a:t>
            </a:r>
            <a:r>
              <a:rPr lang="de-DE" altLang="en-US" sz="2200" dirty="0"/>
              <a:t>.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chemeClr val="tx1"/>
                </a:solidFill>
              </a:rPr>
              <a:t>Intuition: this implies that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T(N-1) </a:t>
            </a:r>
            <a:r>
              <a:rPr lang="de-DE" altLang="en-US" sz="2200" i="1" dirty="0">
                <a:solidFill>
                  <a:srgbClr val="000066"/>
                </a:solidFill>
              </a:rPr>
              <a:t>&lt;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T(N-2) </a:t>
            </a:r>
            <a:r>
              <a:rPr lang="de-DE" altLang="en-US" sz="2200" i="1" dirty="0">
                <a:solidFill>
                  <a:srgbClr val="000066"/>
                </a:solidFill>
              </a:rPr>
              <a:t>+ C</a:t>
            </a:r>
            <a:r>
              <a:rPr lang="de-DE" altLang="en-US" sz="2200" dirty="0" smtClean="0"/>
              <a:t>...</a:t>
            </a:r>
            <a:endParaRPr lang="de-DE" altLang="en-US" sz="2200" i="1" dirty="0" smtClean="0">
              <a:solidFill>
                <a:srgbClr val="000066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 smtClean="0"/>
              <a:t>2) Claim</a:t>
            </a:r>
            <a:r>
              <a:rPr lang="en-US" altLang="en-US" sz="2200" dirty="0"/>
              <a:t>: for all </a:t>
            </a:r>
            <a:r>
              <a:rPr lang="en-US" altLang="en-US" sz="2200" dirty="0" err="1"/>
              <a:t>i</a:t>
            </a:r>
            <a:r>
              <a:rPr lang="en-US" altLang="en-US" sz="2200" dirty="0"/>
              <a:t>=0,1,…N-1 it holds that </a:t>
            </a:r>
            <a:r>
              <a:rPr lang="de-DE" altLang="en-US" sz="2200" i="1" dirty="0">
                <a:solidFill>
                  <a:srgbClr val="000066"/>
                </a:solidFill>
              </a:rPr>
              <a:t>T(N) &lt; T(N-i) + i*C</a:t>
            </a:r>
            <a:r>
              <a:rPr lang="de-DE" altLang="en-US" sz="2200" dirty="0"/>
              <a:t>.</a:t>
            </a: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/>
              <a:t>Proof: by induction on </a:t>
            </a:r>
            <a:r>
              <a:rPr lang="de-DE" altLang="en-US" sz="2000" dirty="0" smtClean="0"/>
              <a:t>i</a:t>
            </a:r>
            <a:endParaRPr lang="de-DE" altLang="en-US" sz="20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 smtClean="0"/>
              <a:t>3) Therefore, by plugging in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i = N-1 </a:t>
            </a:r>
            <a:r>
              <a:rPr lang="en-US" altLang="en-US" sz="2200" dirty="0" smtClean="0"/>
              <a:t>we get</a:t>
            </a:r>
            <a:br>
              <a:rPr lang="en-US" altLang="en-US" sz="2200" dirty="0" smtClean="0"/>
            </a:br>
            <a:r>
              <a:rPr lang="en-US" altLang="en-US" sz="2200" dirty="0" smtClean="0"/>
              <a:t>				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 &lt;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T(N-(N-1)) </a:t>
            </a:r>
            <a:r>
              <a:rPr lang="de-DE" altLang="en-US" sz="2200" i="1" dirty="0">
                <a:solidFill>
                  <a:srgbClr val="000066"/>
                </a:solidFill>
              </a:rPr>
              <a:t>+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(N-1)*C = T(1) + (N-1)*C = O(N)</a:t>
            </a:r>
            <a:r>
              <a:rPr lang="de-DE" altLang="en-US" sz="2200" dirty="0" smtClean="0"/>
              <a:t>.</a:t>
            </a:r>
            <a:r>
              <a:rPr lang="de-DE" altLang="en-US" sz="1800" dirty="0" smtClean="0"/>
              <a:t/>
            </a:r>
            <a:br>
              <a:rPr lang="de-DE" altLang="en-US" sz="1800" dirty="0" smtClean="0"/>
            </a:br>
            <a:endParaRPr lang="en-US" alt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1086507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1941</TotalTime>
  <Words>257</Words>
  <Application>Microsoft Office PowerPoint</Application>
  <PresentationFormat>Custom</PresentationFormat>
  <Paragraphs>64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Homework Assignment 1</vt:lpstr>
      <vt:lpstr>Today</vt:lpstr>
      <vt:lpstr>PowerPoint Presentation</vt:lpstr>
      <vt:lpstr>Big-O notation</vt:lpstr>
      <vt:lpstr>Big-O notation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529</cp:revision>
  <cp:lastPrinted>1601-01-01T00:00:00Z</cp:lastPrinted>
  <dcterms:created xsi:type="dcterms:W3CDTF">2017-07-19T19:15:02Z</dcterms:created>
  <dcterms:modified xsi:type="dcterms:W3CDTF">2018-11-19T18:01:56Z</dcterms:modified>
</cp:coreProperties>
</file>