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8"/>
  </p:notesMasterIdLst>
  <p:sldIdLst>
    <p:sldId id="256" r:id="rId3"/>
    <p:sldId id="257" r:id="rId4"/>
    <p:sldId id="316" r:id="rId5"/>
    <p:sldId id="317" r:id="rId6"/>
    <p:sldId id="318" r:id="rId7"/>
    <p:sldId id="285" r:id="rId8"/>
    <p:sldId id="286" r:id="rId9"/>
    <p:sldId id="320" r:id="rId10"/>
    <p:sldId id="287" r:id="rId11"/>
    <p:sldId id="289" r:id="rId12"/>
    <p:sldId id="292" r:id="rId13"/>
    <p:sldId id="322" r:id="rId14"/>
    <p:sldId id="293" r:id="rId15"/>
    <p:sldId id="300" r:id="rId16"/>
    <p:sldId id="299" r:id="rId17"/>
    <p:sldId id="302" r:id="rId18"/>
    <p:sldId id="301" r:id="rId19"/>
    <p:sldId id="308" r:id="rId20"/>
    <p:sldId id="325" r:id="rId21"/>
    <p:sldId id="303" r:id="rId22"/>
    <p:sldId id="309" r:id="rId23"/>
    <p:sldId id="304" r:id="rId24"/>
    <p:sldId id="306" r:id="rId25"/>
    <p:sldId id="326" r:id="rId26"/>
    <p:sldId id="310" r:id="rId27"/>
    <p:sldId id="311" r:id="rId28"/>
    <p:sldId id="312" r:id="rId29"/>
    <p:sldId id="313" r:id="rId30"/>
    <p:sldId id="314" r:id="rId31"/>
    <p:sldId id="323" r:id="rId32"/>
    <p:sldId id="324" r:id="rId33"/>
    <p:sldId id="319" r:id="rId34"/>
    <p:sldId id="315" r:id="rId35"/>
    <p:sldId id="307" r:id="rId36"/>
    <p:sldId id="291" r:id="rId37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>
      <p:cViewPr varScale="1">
        <p:scale>
          <a:sx n="99" d="100"/>
          <a:sy n="99" d="100"/>
        </p:scale>
        <p:origin x="1494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69774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49803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2918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80314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97816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9174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66556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64609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7931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34192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4242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32510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16566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09766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56412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430759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2762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63564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8534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18061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635631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972715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79462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548870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595692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1095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25003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4167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smtClean="0">
                <a:solidFill>
                  <a:srgbClr val="000080"/>
                </a:solidFill>
              </a:rPr>
              <a:t>October 2, </a:t>
            </a:r>
            <a:r>
              <a:rPr lang="de-DE" altLang="en-US" sz="3600" b="1" dirty="0">
                <a:solidFill>
                  <a:srgbClr val="000080"/>
                </a:solidFill>
              </a:rPr>
              <a:t>2018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Merge – better implementation 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Input</a:t>
            </a:r>
            <a:r>
              <a:rPr lang="en-US" altLang="en-US" sz="2200" dirty="0" smtClean="0"/>
              <a:t>: [</a:t>
            </a:r>
            <a:r>
              <a:rPr lang="en-US" altLang="en-US" sz="2200" dirty="0"/>
              <a:t>4, 1, 8, 7, 10, </a:t>
            </a:r>
            <a:r>
              <a:rPr lang="en-US" altLang="en-US" sz="2200" dirty="0" smtClean="0"/>
              <a:t>3]</a:t>
            </a:r>
            <a:endParaRPr lang="en-US" altLang="en-US" sz="2200" dirty="0"/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		1. sort </a:t>
            </a:r>
            <a:r>
              <a:rPr lang="en-US" altLang="en-US" sz="2200" dirty="0"/>
              <a:t>the left </a:t>
            </a:r>
            <a:r>
              <a:rPr lang="en-US" altLang="en-US" sz="2200" dirty="0" smtClean="0"/>
              <a:t>half: </a:t>
            </a:r>
            <a:r>
              <a:rPr lang="en-US" altLang="en-US" sz="2200" dirty="0"/>
              <a:t>		[1, 4, 8</a:t>
            </a:r>
            <a:r>
              <a:rPr lang="en-US" altLang="en-US" sz="2200" dirty="0" smtClean="0"/>
              <a:t>]</a:t>
            </a:r>
            <a:br>
              <a:rPr lang="en-US" altLang="en-US" sz="2200" dirty="0" smtClean="0"/>
            </a:br>
            <a:r>
              <a:rPr lang="en-US" altLang="en-US" sz="2200" dirty="0"/>
              <a:t>		</a:t>
            </a:r>
            <a:r>
              <a:rPr lang="en-US" altLang="en-US" sz="2200" dirty="0" smtClean="0"/>
              <a:t>2. sort </a:t>
            </a:r>
            <a:r>
              <a:rPr lang="en-US" altLang="en-US" sz="2200" dirty="0"/>
              <a:t>the right half			</a:t>
            </a:r>
            <a:r>
              <a:rPr lang="en-US" altLang="en-US" sz="2200" dirty="0" smtClean="0"/>
              <a:t>        [</a:t>
            </a:r>
            <a:r>
              <a:rPr lang="en-US" altLang="en-US" sz="2200" dirty="0"/>
              <a:t>3, 7, 10 </a:t>
            </a:r>
            <a:r>
              <a:rPr lang="en-US" altLang="en-US" sz="2200" dirty="0" smtClean="0"/>
              <a:t>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</a:t>
            </a:r>
            <a:r>
              <a:rPr lang="en-US" altLang="en-US" sz="2200" dirty="0" smtClean="0"/>
              <a:t>3. merge </a:t>
            </a:r>
            <a:r>
              <a:rPr lang="en-US" altLang="en-US" sz="2200" dirty="0"/>
              <a:t>the two halves into a </a:t>
            </a:r>
            <a:r>
              <a:rPr lang="en-US" altLang="en-US" sz="2200" u="sng" dirty="0"/>
              <a:t>new array</a:t>
            </a:r>
            <a:r>
              <a:rPr lang="en-US" altLang="en-US" sz="2200" dirty="0" smtClean="0"/>
              <a:t>: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</a:t>
            </a:r>
            <a:r>
              <a:rPr lang="en-US" altLang="en-US" sz="2200" dirty="0">
                <a:solidFill>
                  <a:srgbClr val="FF3333"/>
                </a:solidFill>
              </a:rPr>
              <a:t>1</a:t>
            </a:r>
            <a:r>
              <a:rPr lang="en-US" altLang="en-US" sz="2200" dirty="0"/>
              <a:t>,4,8] [</a:t>
            </a:r>
            <a:r>
              <a:rPr lang="en-US" altLang="en-US" sz="2200" dirty="0">
                <a:solidFill>
                  <a:srgbClr val="FF3333"/>
                </a:solidFill>
              </a:rPr>
              <a:t>3</a:t>
            </a:r>
            <a:r>
              <a:rPr lang="en-US" altLang="en-US" sz="2200" dirty="0"/>
              <a:t>,7,10</a:t>
            </a:r>
            <a:r>
              <a:rPr lang="en-US" altLang="en-US" sz="2200" dirty="0" smtClean="0"/>
              <a:t>] </a:t>
            </a:r>
            <a:r>
              <a:rPr lang="en-US" altLang="en-US" sz="2200" dirty="0" smtClean="0">
                <a:sym typeface="Wingdings" panose="05000000000000000000" pitchFamily="2" charset="2"/>
              </a:rPr>
              <a:t>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[1</a:t>
            </a:r>
            <a:r>
              <a:rPr lang="en-US" altLang="en-US" sz="2200" dirty="0" smtClean="0"/>
              <a:t>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			[1,</a:t>
            </a:r>
            <a:r>
              <a:rPr lang="en-US" altLang="en-US" sz="2200" dirty="0" smtClean="0">
                <a:solidFill>
                  <a:srgbClr val="FF3333"/>
                </a:solidFill>
              </a:rPr>
              <a:t>4</a:t>
            </a:r>
            <a:r>
              <a:rPr lang="en-US" altLang="en-US" sz="2200" dirty="0" smtClean="0"/>
              <a:t>,8] [</a:t>
            </a:r>
            <a:r>
              <a:rPr lang="en-US" altLang="en-US" sz="2200" dirty="0" smtClean="0">
                <a:solidFill>
                  <a:srgbClr val="FF3333"/>
                </a:solidFill>
              </a:rPr>
              <a:t>3</a:t>
            </a:r>
            <a:r>
              <a:rPr lang="en-US" altLang="en-US" sz="2200" dirty="0" smtClean="0"/>
              <a:t>,7,10] </a:t>
            </a:r>
            <a:r>
              <a:rPr lang="en-US" altLang="en-US" sz="2200" dirty="0" smtClean="0">
                <a:sym typeface="Wingdings" panose="05000000000000000000" pitchFamily="2" charset="2"/>
              </a:rPr>
              <a:t></a:t>
            </a:r>
            <a:r>
              <a:rPr lang="en-US" altLang="en-US" sz="2200" dirty="0" smtClean="0"/>
              <a:t> [1, 3]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</a:t>
            </a:r>
            <a:r>
              <a:rPr lang="en-US" altLang="en-US" sz="2200" dirty="0">
                <a:solidFill>
                  <a:srgbClr val="FF3333"/>
                </a:solidFill>
              </a:rPr>
              <a:t>4</a:t>
            </a:r>
            <a:r>
              <a:rPr lang="en-US" altLang="en-US" sz="2200" dirty="0"/>
              <a:t>,8] [3,</a:t>
            </a:r>
            <a:r>
              <a:rPr lang="en-US" altLang="en-US" sz="2200" dirty="0">
                <a:solidFill>
                  <a:srgbClr val="FF3333"/>
                </a:solidFill>
              </a:rPr>
              <a:t>7</a:t>
            </a:r>
            <a:r>
              <a:rPr lang="en-US" altLang="en-US" sz="2200" dirty="0"/>
              <a:t>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[1</a:t>
            </a:r>
            <a:r>
              <a:rPr lang="en-US" altLang="en-US" sz="2200" dirty="0" smtClean="0"/>
              <a:t>, 3, 4]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</a:t>
            </a:r>
            <a:r>
              <a:rPr lang="en-US" altLang="en-US" sz="2200" dirty="0">
                <a:solidFill>
                  <a:srgbClr val="FF3333"/>
                </a:solidFill>
              </a:rPr>
              <a:t>8</a:t>
            </a:r>
            <a:r>
              <a:rPr lang="en-US" altLang="en-US" sz="2200" dirty="0"/>
              <a:t>] [3,</a:t>
            </a:r>
            <a:r>
              <a:rPr lang="en-US" altLang="en-US" sz="2200" dirty="0">
                <a:solidFill>
                  <a:srgbClr val="FF3333"/>
                </a:solidFill>
              </a:rPr>
              <a:t>7</a:t>
            </a:r>
            <a:r>
              <a:rPr lang="en-US" altLang="en-US" sz="2200" dirty="0"/>
              <a:t>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[1</a:t>
            </a:r>
            <a:r>
              <a:rPr lang="en-US" altLang="en-US" sz="2200" dirty="0" smtClean="0"/>
              <a:t>, 3, 4, 7]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</a:t>
            </a:r>
            <a:r>
              <a:rPr lang="en-US" altLang="en-US" sz="2200" dirty="0">
                <a:solidFill>
                  <a:srgbClr val="FF3333"/>
                </a:solidFill>
              </a:rPr>
              <a:t>8</a:t>
            </a:r>
            <a:r>
              <a:rPr lang="en-US" altLang="en-US" sz="2200" dirty="0"/>
              <a:t>] [3,7,</a:t>
            </a:r>
            <a:r>
              <a:rPr lang="en-US" altLang="en-US" sz="2200" dirty="0">
                <a:solidFill>
                  <a:srgbClr val="FF3333"/>
                </a:solidFill>
              </a:rPr>
              <a:t>10</a:t>
            </a:r>
            <a:r>
              <a:rPr lang="en-US" altLang="en-US" sz="2200" dirty="0"/>
              <a:t>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[1</a:t>
            </a:r>
            <a:r>
              <a:rPr lang="en-US" altLang="en-US" sz="2200" dirty="0" smtClean="0"/>
              <a:t>, 3, 4, 7, 8]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[1,4,8] [3,7,</a:t>
            </a:r>
            <a:r>
              <a:rPr lang="en-US" altLang="en-US" sz="2200" dirty="0">
                <a:solidFill>
                  <a:srgbClr val="FF3333"/>
                </a:solidFill>
              </a:rPr>
              <a:t>10</a:t>
            </a:r>
            <a:r>
              <a:rPr lang="en-US" altLang="en-US" sz="2200" dirty="0"/>
              <a:t>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[</a:t>
            </a:r>
            <a:r>
              <a:rPr lang="en-US" altLang="en-US" sz="2200" dirty="0" smtClean="0"/>
              <a:t>1, 3, 4, 7, 8, 10]</a:t>
            </a:r>
            <a:endParaRPr lang="en-US" altLang="en-US" sz="2200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5268912" y="4160837"/>
            <a:ext cx="3352800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	Now </a:t>
            </a:r>
            <a:r>
              <a:rPr lang="en-US" altLang="en-US" dirty="0"/>
              <a:t>merge takes </a:t>
            </a:r>
            <a:r>
              <a:rPr lang="en-US" altLang="en-US" i="1" dirty="0">
                <a:solidFill>
                  <a:srgbClr val="002060"/>
                </a:solidFill>
              </a:rPr>
              <a:t>O(N) </a:t>
            </a:r>
            <a:r>
              <a:rPr lang="en-US" altLang="en-US" dirty="0" smtClean="0"/>
              <a:t>time.</a:t>
            </a:r>
            <a:br>
              <a:rPr lang="en-US" altLang="en-US" dirty="0" smtClean="0"/>
            </a:br>
            <a:r>
              <a:rPr lang="en-US" altLang="en-US" dirty="0" smtClean="0"/>
              <a:t>That's </a:t>
            </a:r>
            <a:r>
              <a:rPr lang="en-US" altLang="en-US" dirty="0"/>
              <a:t>better!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= 2*T(N/2) 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What is the solution to this?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</a:rPr>
              <a:t>T(N) </a:t>
            </a:r>
            <a:r>
              <a:rPr lang="en-US" altLang="en-US" sz="2200" i="1" dirty="0">
                <a:solidFill>
                  <a:srgbClr val="002060"/>
                </a:solidFill>
              </a:rPr>
              <a:t>	=	2*T(N/2) 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3N 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</a:rPr>
              <a:t>	</a:t>
            </a:r>
            <a:r>
              <a:rPr lang="en-US" altLang="en-US" sz="2200" i="1" dirty="0">
                <a:solidFill>
                  <a:srgbClr val="002060"/>
                </a:solidFill>
              </a:rPr>
              <a:t>		=	2*(2*T(N/4) 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(3N/2)) </a:t>
            </a:r>
            <a:r>
              <a:rPr lang="en-US" altLang="en-US" sz="2200" i="1" dirty="0">
                <a:solidFill>
                  <a:srgbClr val="002060"/>
                </a:solidFill>
              </a:rPr>
              <a:t>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3N</a:t>
            </a:r>
            <a:endParaRPr lang="en-US" altLang="en-US" sz="2200" i="1" baseline="33000" dirty="0" smtClean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</a:t>
            </a:r>
            <a:r>
              <a:rPr lang="en-US" altLang="en-US" sz="2200" i="1" baseline="33000" dirty="0" smtClean="0">
                <a:solidFill>
                  <a:srgbClr val="002060"/>
                </a:solidFill>
              </a:rPr>
              <a:t>	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	</a:t>
            </a:r>
            <a:r>
              <a:rPr lang="en-US" altLang="en-US" sz="2200" i="1" dirty="0">
                <a:solidFill>
                  <a:srgbClr val="002060"/>
                </a:solidFill>
              </a:rPr>
              <a:t>=	4*T(N/4) + 2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*(3N/2) </a:t>
            </a:r>
            <a:r>
              <a:rPr lang="en-US" altLang="en-US" sz="2200" i="1" dirty="0">
                <a:solidFill>
                  <a:srgbClr val="002060"/>
                </a:solidFill>
              </a:rPr>
              <a:t>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3N</a:t>
            </a:r>
            <a:endParaRPr lang="en-US" altLang="en-US" sz="2200" i="1" baseline="33000" dirty="0" smtClean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4*T(N/4) 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3N </a:t>
            </a:r>
            <a:r>
              <a:rPr lang="en-US" altLang="en-US" sz="2200" i="1" dirty="0">
                <a:solidFill>
                  <a:srgbClr val="002060"/>
                </a:solidFill>
              </a:rPr>
              <a:t>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3N</a:t>
            </a:r>
            <a:endParaRPr lang="en-US" altLang="en-US" sz="2200" i="1" baseline="33000" dirty="0" smtClean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...	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</a:rPr>
              <a:t>	</a:t>
            </a:r>
            <a:r>
              <a:rPr lang="en-US" altLang="en-US" sz="2200" i="1" dirty="0">
                <a:solidFill>
                  <a:srgbClr val="002060"/>
                </a:solidFill>
              </a:rPr>
              <a:t>		= 	8*T(N/8) 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3N </a:t>
            </a:r>
            <a:r>
              <a:rPr lang="en-US" altLang="en-US" sz="2200" i="1" dirty="0">
                <a:solidFill>
                  <a:srgbClr val="002060"/>
                </a:solidFill>
              </a:rPr>
              <a:t>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3N </a:t>
            </a:r>
            <a:r>
              <a:rPr lang="en-US" altLang="en-US" sz="2200" i="1" dirty="0">
                <a:solidFill>
                  <a:srgbClr val="002060"/>
                </a:solidFill>
              </a:rPr>
              <a:t>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3N</a:t>
            </a:r>
            <a:endParaRPr lang="en-US" altLang="en-US" sz="2200" i="1" baseline="33000" dirty="0" smtClean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</a:t>
            </a:r>
            <a:r>
              <a:rPr lang="en-US" altLang="en-US" sz="2200" i="1" dirty="0">
                <a:solidFill>
                  <a:srgbClr val="002060"/>
                </a:solidFill>
              </a:rPr>
              <a:t>		= 	…	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</a:rPr>
              <a:t>		</a:t>
            </a:r>
            <a:r>
              <a:rPr lang="en-US" altLang="en-US" sz="2200" i="1" dirty="0">
                <a:solidFill>
                  <a:srgbClr val="002060"/>
                </a:solidFill>
              </a:rPr>
              <a:t>	=	N*T(1) 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(3N </a:t>
            </a:r>
            <a:r>
              <a:rPr lang="en-US" altLang="en-US" sz="2200" i="1" dirty="0">
                <a:solidFill>
                  <a:srgbClr val="002060"/>
                </a:solidFill>
              </a:rPr>
              <a:t>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… </a:t>
            </a:r>
            <a:r>
              <a:rPr lang="en-US" altLang="en-US" sz="2200" i="1" dirty="0">
                <a:solidFill>
                  <a:srgbClr val="002060"/>
                </a:solidFill>
              </a:rPr>
              <a:t>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3N)</a:t>
            </a:r>
            <a:endParaRPr lang="en-US" altLang="en-US" sz="2200" i="1" baseline="33000" dirty="0" smtClean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= </a:t>
            </a:r>
            <a:r>
              <a:rPr lang="en-US" altLang="en-US" sz="2200" i="1" dirty="0">
                <a:solidFill>
                  <a:srgbClr val="002060"/>
                </a:solidFill>
              </a:rPr>
              <a:t>	N*T(1)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+ 3N*log</a:t>
            </a:r>
            <a:r>
              <a:rPr lang="en-US" altLang="en-US" sz="2200" i="1" baseline="-25000" dirty="0" smtClean="0">
                <a:solidFill>
                  <a:srgbClr val="002060"/>
                </a:solidFill>
              </a:rPr>
              <a:t>2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(N) = O(N log(N))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/>
            </a:r>
            <a:br>
              <a:rPr lang="en-US" altLang="en-US" sz="2200" i="1" baseline="33000" dirty="0">
                <a:solidFill>
                  <a:srgbClr val="002060"/>
                </a:solidFill>
              </a:rPr>
            </a:br>
            <a:endParaRPr lang="en-US" altLang="en-US" sz="2200" i="1" dirty="0">
              <a:solidFill>
                <a:srgbClr val="002060"/>
              </a:solidFill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3135312" y="3398837"/>
            <a:ext cx="2286000" cy="336913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135312" y="2941637"/>
            <a:ext cx="838200" cy="3048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2792412" y="4313237"/>
            <a:ext cx="11811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2830512" y="5151437"/>
            <a:ext cx="19050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107112" y="5913437"/>
            <a:ext cx="2057400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How many terms?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368241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 smtClean="0"/>
              <a:t>A different analysis: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/>
              <a:t>Let’s count how many times each element it is swapped.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 smtClean="0">
                <a:solidFill>
                  <a:schemeClr val="tx1"/>
                </a:solidFill>
              </a:rPr>
              <a:t>Claim</a:t>
            </a:r>
            <a:r>
              <a:rPr lang="en-US" altLang="en-US" sz="2200" dirty="0" smtClean="0">
                <a:solidFill>
                  <a:schemeClr val="tx1"/>
                </a:solidFill>
              </a:rPr>
              <a:t>: Each element is moved at most log</a:t>
            </a:r>
            <a:r>
              <a:rPr lang="en-US" altLang="en-US" sz="22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en-US" sz="2200" dirty="0" smtClean="0">
                <a:solidFill>
                  <a:schemeClr val="tx1"/>
                </a:solidFill>
              </a:rPr>
              <a:t>(N)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 smtClean="0">
                <a:solidFill>
                  <a:schemeClr val="tx1"/>
                </a:solidFill>
              </a:rPr>
              <a:t>Proof</a:t>
            </a:r>
            <a:r>
              <a:rPr lang="en-US" altLang="en-US" sz="2200" dirty="0" smtClean="0">
                <a:solidFill>
                  <a:schemeClr val="tx1"/>
                </a:solidFill>
              </a:rPr>
              <a:t>: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Each element is </a:t>
            </a:r>
            <a:r>
              <a:rPr lang="en-US" altLang="en-US" sz="1800" dirty="0" smtClean="0">
                <a:solidFill>
                  <a:schemeClr val="tx1"/>
                </a:solidFill>
              </a:rPr>
              <a:t>swapped </a:t>
            </a:r>
            <a:r>
              <a:rPr lang="en-US" altLang="en-US" sz="1800" dirty="0">
                <a:solidFill>
                  <a:schemeClr val="tx1"/>
                </a:solidFill>
              </a:rPr>
              <a:t>once in each merging procedure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Q: How many times does element appear in a merging procedure?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A: </a:t>
            </a:r>
            <a:r>
              <a:rPr lang="en-US" altLang="en-US" sz="1800" dirty="0" smtClean="0">
                <a:solidFill>
                  <a:schemeClr val="tx1"/>
                </a:solidFill>
              </a:rPr>
              <a:t>The size of the array containing the element is divided by two each time,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 smtClean="0">
                <a:solidFill>
                  <a:schemeClr val="tx1"/>
                </a:solidFill>
              </a:rPr>
              <a:t>So the number of times an element appears in a </a:t>
            </a:r>
            <a:r>
              <a:rPr lang="en-US" altLang="en-US" sz="1800" dirty="0">
                <a:solidFill>
                  <a:schemeClr val="tx1"/>
                </a:solidFill>
              </a:rPr>
              <a:t>merging </a:t>
            </a:r>
            <a:r>
              <a:rPr lang="en-US" altLang="en-US" sz="1800" dirty="0" smtClean="0">
                <a:solidFill>
                  <a:schemeClr val="tx1"/>
                </a:solidFill>
              </a:rPr>
              <a:t>procedure is </a:t>
            </a:r>
            <a:r>
              <a:rPr lang="en-US" altLang="en-US" sz="1800" i="1" dirty="0" smtClean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 smtClean="0">
                <a:solidFill>
                  <a:srgbClr val="002060"/>
                </a:solidFill>
              </a:rPr>
              <a:t>2</a:t>
            </a:r>
            <a:r>
              <a:rPr lang="en-US" altLang="en-US" sz="1800" i="1" dirty="0" smtClean="0">
                <a:solidFill>
                  <a:srgbClr val="002060"/>
                </a:solidFill>
              </a:rPr>
              <a:t>(N)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 smtClean="0">
                <a:solidFill>
                  <a:schemeClr val="tx1"/>
                </a:solidFill>
              </a:rPr>
              <a:t>Therefore</a:t>
            </a:r>
            <a:r>
              <a:rPr lang="en-US" altLang="en-US" sz="1800" dirty="0">
                <a:solidFill>
                  <a:schemeClr val="tx1"/>
                </a:solidFill>
              </a:rPr>
              <a:t>, each element is swapped </a:t>
            </a:r>
            <a:r>
              <a:rPr lang="en-US" altLang="en-US" sz="1800" dirty="0">
                <a:solidFill>
                  <a:srgbClr val="002060"/>
                </a:solidFill>
              </a:rPr>
              <a:t>log</a:t>
            </a:r>
            <a:r>
              <a:rPr lang="en-US" altLang="en-US" sz="1800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>
                <a:solidFill>
                  <a:schemeClr val="tx1"/>
                </a:solidFill>
              </a:rPr>
              <a:t>Observation: The total running time is O(#swaps)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>
                <a:solidFill>
                  <a:schemeClr val="tx1"/>
                </a:solidFill>
              </a:rPr>
              <a:t>Therefore, the total running time is </a:t>
            </a:r>
            <a:r>
              <a:rPr lang="en-US" altLang="en-US" sz="2200" i="1" dirty="0" smtClean="0">
                <a:solidFill>
                  <a:schemeClr val="tx1"/>
                </a:solidFill>
              </a:rPr>
              <a:t>O(N*log</a:t>
            </a:r>
            <a:r>
              <a:rPr lang="en-US" altLang="en-US" sz="2200" i="1" baseline="-25000" dirty="0" smtClean="0">
                <a:solidFill>
                  <a:schemeClr val="tx1"/>
                </a:solidFill>
              </a:rPr>
              <a:t>2</a:t>
            </a:r>
            <a:r>
              <a:rPr lang="en-US" altLang="en-US" sz="2200" i="1" dirty="0" smtClean="0">
                <a:solidFill>
                  <a:schemeClr val="tx1"/>
                </a:solidFill>
              </a:rPr>
              <a:t>(N))</a:t>
            </a:r>
          </a:p>
        </p:txBody>
      </p:sp>
    </p:spTree>
    <p:extLst>
      <p:ext uri="{BB962C8B-B14F-4D97-AF65-F5344CB8AC3E}">
        <p14:creationId xmlns:p14="http://schemas.microsoft.com/office/powerpoint/2010/main" val="37156592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b="1" dirty="0" smtClean="0"/>
              <a:t>	</a:t>
            </a:r>
            <a:r>
              <a:rPr lang="de-DE" altLang="en-US" sz="2200" b="1" u="sng" dirty="0" smtClean="0"/>
              <a:t>Merge </a:t>
            </a:r>
            <a:r>
              <a:rPr lang="de-DE" altLang="en-US" sz="2200" b="1" u="sng" dirty="0"/>
              <a:t>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/>
              <a:t>N</a:t>
            </a:r>
            <a:r>
              <a:rPr lang="de-DE" altLang="en-US" sz="2200" dirty="0"/>
              <a:t>.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</a:t>
            </a:r>
            <a:r>
              <a:rPr lang="en-US" altLang="en-US" sz="2200" dirty="0" smtClean="0"/>
              <a:t>halves</a:t>
            </a:r>
            <a:endParaRPr lang="en-US" altLang="en-US" sz="2200" dirty="0"/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b="1" u="sng" dirty="0" smtClean="0"/>
              <a:t>Conclusion</a:t>
            </a:r>
            <a:r>
              <a:rPr lang="en-US" altLang="en-US" sz="2200" dirty="0" smtClean="0"/>
              <a:t>: Can implement </a:t>
            </a:r>
            <a:r>
              <a:rPr lang="en-US" altLang="en-US" sz="2200" i="1" u="sng" dirty="0" smtClean="0"/>
              <a:t>Merge sort </a:t>
            </a:r>
            <a:r>
              <a:rPr lang="en-US" altLang="en-US" sz="2200" dirty="0" smtClean="0"/>
              <a:t>in time O(N log(N)).</a:t>
            </a:r>
          </a:p>
        </p:txBody>
      </p:sp>
    </p:spTree>
    <p:extLst>
      <p:ext uri="{BB962C8B-B14F-4D97-AF65-F5344CB8AC3E}">
        <p14:creationId xmlns:p14="http://schemas.microsoft.com/office/powerpoint/2010/main" val="18785069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Selection Sort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424156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Selection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Find </a:t>
            </a:r>
            <a:r>
              <a:rPr lang="en-US" altLang="he-IL" sz="2200" dirty="0"/>
              <a:t>the smallest element and </a:t>
            </a:r>
            <a:r>
              <a:rPr lang="en-US" altLang="he-IL" sz="2200" dirty="0" smtClean="0"/>
              <a:t>put </a:t>
            </a:r>
            <a:r>
              <a:rPr lang="en-US" altLang="he-IL" sz="2200" dirty="0"/>
              <a:t>it in the first position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Then, </a:t>
            </a:r>
            <a:r>
              <a:rPr lang="en-US" altLang="he-IL" sz="2200" dirty="0" smtClean="0"/>
              <a:t>find </a:t>
            </a:r>
            <a:r>
              <a:rPr lang="en-US" altLang="he-IL" sz="2200" dirty="0"/>
              <a:t>the second smallest, and </a:t>
            </a:r>
            <a:r>
              <a:rPr lang="en-US" altLang="he-IL" sz="2200" dirty="0" smtClean="0"/>
              <a:t>put </a:t>
            </a:r>
            <a:r>
              <a:rPr lang="en-US" altLang="he-IL" sz="2200" dirty="0"/>
              <a:t>it in the second position.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Then, </a:t>
            </a:r>
            <a:r>
              <a:rPr lang="en-US" altLang="he-IL" sz="2200" dirty="0" smtClean="0"/>
              <a:t>find </a:t>
            </a:r>
            <a:r>
              <a:rPr lang="en-US" altLang="he-IL" sz="2200" dirty="0"/>
              <a:t>the third smallest, and </a:t>
            </a:r>
            <a:r>
              <a:rPr lang="en-US" altLang="he-IL" sz="2200" dirty="0" smtClean="0"/>
              <a:t>put </a:t>
            </a:r>
            <a:r>
              <a:rPr lang="en-US" altLang="he-IL" sz="2200" dirty="0"/>
              <a:t>it in the third position.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And so on</a:t>
            </a:r>
            <a:r>
              <a:rPr lang="en-US" altLang="he-IL" sz="2200" dirty="0" smtClean="0"/>
              <a:t>…</a:t>
            </a:r>
            <a:endParaRPr lang="en-US" altLang="en-US" sz="2200" dirty="0" smtClean="0"/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 smtClean="0">
                <a:cs typeface="Times New Roman" panose="02020603050405020304" pitchFamily="18" charset="0"/>
              </a:rPr>
              <a:t>[4, </a:t>
            </a:r>
            <a:r>
              <a:rPr lang="en-US" altLang="en-US" sz="2000" dirty="0">
                <a:cs typeface="Times New Roman" panose="02020603050405020304" pitchFamily="18" charset="0"/>
              </a:rPr>
              <a:t>3, </a:t>
            </a:r>
            <a:r>
              <a:rPr lang="en-US" altLang="en-US" sz="2000" dirty="0" smtClean="0">
                <a:cs typeface="Times New Roman" panose="02020603050405020304" pitchFamily="18" charset="0"/>
              </a:rPr>
              <a:t>7, 1, 10, 8 ]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 smtClean="0">
                <a:cs typeface="Times New Roman" panose="02020603050405020304" pitchFamily="18" charset="0"/>
              </a:rPr>
              <a:t>[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1</a:t>
            </a:r>
            <a:r>
              <a:rPr lang="en-US" altLang="en-US" sz="2000" dirty="0">
                <a:cs typeface="Times New Roman" panose="02020603050405020304" pitchFamily="18" charset="0"/>
              </a:rPr>
              <a:t>, 3, 7,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000" dirty="0">
                <a:cs typeface="Times New Roman" panose="02020603050405020304" pitchFamily="18" charset="0"/>
              </a:rPr>
              <a:t>, 10, 8 ] </a:t>
            </a:r>
            <a:endParaRPr lang="en-US" altLang="en-US" sz="2000" dirty="0" smtClean="0">
              <a:cs typeface="Times New Roman" panose="02020603050405020304" pitchFamily="18" charset="0"/>
            </a:endParaRP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 smtClean="0">
                <a:cs typeface="Times New Roman" panose="02020603050405020304" pitchFamily="18" charset="0"/>
              </a:rPr>
              <a:t>[</a:t>
            </a:r>
            <a:r>
              <a:rPr lang="en-US" altLang="en-US" sz="2000" dirty="0">
                <a:cs typeface="Times New Roman" panose="02020603050405020304" pitchFamily="18" charset="0"/>
              </a:rPr>
              <a:t>1, </a:t>
            </a:r>
            <a:r>
              <a:rPr lang="en-US" altLang="en-US" sz="2000" dirty="0" smtClean="0">
                <a:cs typeface="Times New Roman" panose="02020603050405020304" pitchFamily="18" charset="0"/>
              </a:rPr>
              <a:t>3</a:t>
            </a:r>
            <a:r>
              <a:rPr lang="en-US" altLang="en-US" sz="2000" dirty="0">
                <a:cs typeface="Times New Roman" panose="02020603050405020304" pitchFamily="18" charset="0"/>
              </a:rPr>
              <a:t>, 7, 4, 10, 8 ] </a:t>
            </a:r>
            <a:endParaRPr lang="en-US" altLang="en-US" sz="2000" dirty="0" smtClean="0">
              <a:cs typeface="Times New Roman" panose="02020603050405020304" pitchFamily="18" charset="0"/>
            </a:endParaRP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 smtClean="0">
                <a:cs typeface="Times New Roman" panose="02020603050405020304" pitchFamily="18" charset="0"/>
              </a:rPr>
              <a:t>[</a:t>
            </a:r>
            <a:r>
              <a:rPr lang="en-US" altLang="en-US" sz="2000" dirty="0">
                <a:cs typeface="Times New Roman" panose="02020603050405020304" pitchFamily="18" charset="0"/>
              </a:rPr>
              <a:t>1, </a:t>
            </a:r>
            <a:r>
              <a:rPr lang="en-US" altLang="en-US" sz="2000" dirty="0" smtClean="0">
                <a:cs typeface="Times New Roman" panose="02020603050405020304" pitchFamily="18" charset="0"/>
              </a:rPr>
              <a:t>3</a:t>
            </a:r>
            <a:r>
              <a:rPr lang="en-US" altLang="en-US" sz="2000" dirty="0">
                <a:cs typeface="Times New Roman" panose="02020603050405020304" pitchFamily="18" charset="0"/>
              </a:rPr>
              <a:t>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000" dirty="0">
                <a:cs typeface="Times New Roman" panose="02020603050405020304" pitchFamily="18" charset="0"/>
              </a:rPr>
              <a:t>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000" dirty="0">
                <a:cs typeface="Times New Roman" panose="02020603050405020304" pitchFamily="18" charset="0"/>
              </a:rPr>
              <a:t>, 10, 8 ] </a:t>
            </a:r>
            <a:endParaRPr lang="en-US" altLang="en-US" sz="2000" dirty="0" smtClean="0">
              <a:cs typeface="Times New Roman" panose="02020603050405020304" pitchFamily="18" charset="0"/>
            </a:endParaRP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 smtClean="0">
                <a:cs typeface="Times New Roman" panose="02020603050405020304" pitchFamily="18" charset="0"/>
              </a:rPr>
              <a:t>[</a:t>
            </a:r>
            <a:r>
              <a:rPr lang="en-US" altLang="en-US" sz="2000" dirty="0">
                <a:cs typeface="Times New Roman" panose="02020603050405020304" pitchFamily="18" charset="0"/>
              </a:rPr>
              <a:t>1, </a:t>
            </a:r>
            <a:r>
              <a:rPr lang="en-US" altLang="en-US" sz="2000" dirty="0" smtClean="0">
                <a:cs typeface="Times New Roman" panose="02020603050405020304" pitchFamily="18" charset="0"/>
              </a:rPr>
              <a:t>3, 4, 7, 10</a:t>
            </a:r>
            <a:r>
              <a:rPr lang="en-US" altLang="en-US" sz="2000" dirty="0">
                <a:cs typeface="Times New Roman" panose="02020603050405020304" pitchFamily="18" charset="0"/>
              </a:rPr>
              <a:t>, 8 ] </a:t>
            </a:r>
            <a:endParaRPr lang="en-US" altLang="en-US" sz="2000" dirty="0" smtClean="0">
              <a:cs typeface="Times New Roman" panose="02020603050405020304" pitchFamily="18" charset="0"/>
            </a:endParaRP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 smtClean="0">
                <a:cs typeface="Times New Roman" panose="02020603050405020304" pitchFamily="18" charset="0"/>
              </a:rPr>
              <a:t>[</a:t>
            </a:r>
            <a:r>
              <a:rPr lang="en-US" altLang="en-US" sz="2000" dirty="0">
                <a:cs typeface="Times New Roman" panose="02020603050405020304" pitchFamily="18" charset="0"/>
              </a:rPr>
              <a:t>1, </a:t>
            </a:r>
            <a:r>
              <a:rPr lang="en-US" altLang="en-US" sz="2000" dirty="0" smtClean="0">
                <a:cs typeface="Times New Roman" panose="02020603050405020304" pitchFamily="18" charset="0"/>
              </a:rPr>
              <a:t>3</a:t>
            </a:r>
            <a:r>
              <a:rPr lang="en-US" altLang="en-US" sz="2000" dirty="0">
                <a:cs typeface="Times New Roman" panose="02020603050405020304" pitchFamily="18" charset="0"/>
              </a:rPr>
              <a:t>, 4, 7, </a:t>
            </a:r>
            <a:r>
              <a:rPr lang="en-US" altLang="en-US" sz="2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000" dirty="0" smtClean="0">
                <a:cs typeface="Times New Roman" panose="02020603050405020304" pitchFamily="18" charset="0"/>
              </a:rPr>
              <a:t>, </a:t>
            </a:r>
            <a:r>
              <a:rPr lang="en-US" altLang="en-US" sz="2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10</a:t>
            </a:r>
            <a:r>
              <a:rPr lang="en-US" altLang="en-US" sz="2000" dirty="0" smtClean="0"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cs typeface="Times New Roman" panose="02020603050405020304" pitchFamily="18" charset="0"/>
              </a:rPr>
              <a:t>] </a:t>
            </a:r>
            <a:endParaRPr lang="en-US" altLang="en-US" sz="2200" dirty="0" smtClean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363912" y="3915310"/>
            <a:ext cx="2057400" cy="2887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he-IL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in[0..5] = 1</a:t>
            </a:r>
            <a:endParaRPr lang="en-US" altLang="he-IL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363912" y="4397241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min[1..5] = 3</a:t>
            </a:r>
            <a:endParaRPr lang="en-US" altLang="he-IL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363912" y="4829847"/>
            <a:ext cx="2057400" cy="27568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min[2..5] = 4</a:t>
            </a:r>
            <a:endParaRPr lang="en-US" altLang="he-IL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364597" y="5336649"/>
            <a:ext cx="2057400" cy="2887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min[3..5] = 7</a:t>
            </a:r>
            <a:endParaRPr lang="en-US" altLang="he-IL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364597" y="5818580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min[4..5] = 8</a:t>
            </a:r>
            <a:endParaRPr lang="en-US" altLang="he-IL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363912" y="6208378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DONE!</a:t>
            </a:r>
            <a:endParaRPr lang="en-US" altLang="he-IL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9658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Selection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array = [8, 3,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min = 1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swap(1,8)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 smtClean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3,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9, 8,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3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swap(3,3)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8,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7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swap(7,9)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1, 3, 7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8, 9]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swap(8,8)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1, 3, 7, 8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  <a:b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en-US" altLang="he-IL" sz="2200" dirty="0" smtClean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6260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Selection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200" i="1" u="sng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SelectionSort</a:t>
            </a:r>
            <a:r>
              <a:rPr lang="en-US" altLang="he-IL" sz="2200" i="1" u="sng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(a)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for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=0…n-1</a:t>
            </a:r>
          </a:p>
          <a:p>
            <a:pPr marL="457200" lvl="1" indent="0"/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/* Assertion: at the beginning of the iteration 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a[0..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i-1]</a:t>
            </a:r>
            <a:b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contains the minimal </a:t>
            </a:r>
            <a:r>
              <a:rPr lang="en-US" altLang="he-IL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elements */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 the min element in the unsorted a[i..n-1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for j=i+1…n-1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if (a[j]&lt;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a[</a:t>
            </a:r>
            <a:r>
              <a:rPr lang="en-US" altLang="he-IL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he-IL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j</a:t>
            </a:r>
          </a:p>
          <a:p>
            <a:pPr marL="457200" lvl="1" indent="0"/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move 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a[</a:t>
            </a:r>
            <a:r>
              <a:rPr lang="en-US" altLang="he-IL" sz="2200" i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to 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swap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&amp;a[</a:t>
            </a:r>
            <a:r>
              <a:rPr lang="en-US" altLang="he-IL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, 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&amp;a[</a:t>
            </a:r>
            <a:r>
              <a:rPr lang="en-US" altLang="he-IL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137025" y="868219"/>
            <a:ext cx="5943600" cy="19211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C:</a:t>
            </a:r>
            <a:br>
              <a:rPr lang="en-US" altLang="he-IL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assert(</a:t>
            </a:r>
            <a:r>
              <a:rPr lang="en-US" sz="2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expression)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evaluates the expression</a:t>
            </a:r>
            <a:b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terminates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program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expression == false.</a:t>
            </a:r>
            <a:b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expression can be a function</a:t>
            </a:r>
            <a:b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Must have no side effects</a:t>
            </a:r>
            <a:endParaRPr lang="en-US" altLang="he-IL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400675" y="4770437"/>
            <a:ext cx="4427538" cy="99552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assert() can be used for debugging</a:t>
            </a:r>
            <a:endParaRPr lang="en-US" altLang="he-IL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445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Selection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</a:t>
            </a:r>
            <a:r>
              <a:rPr lang="en-US" altLang="he-IL" sz="2200" baseline="300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The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constant in O(n</a:t>
            </a:r>
            <a:r>
              <a:rPr lang="en-US" altLang="he-IL" sz="2200" baseline="30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 is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small.</a:t>
            </a:r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Still, it is quite slow and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hardly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ever used in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practice.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458912" y="5005388"/>
            <a:ext cx="6781800" cy="15176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Q: 	What is the best case running time?</a:t>
            </a:r>
            <a:b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en-US" altLang="he-IL" sz="2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/>
            </a:r>
            <a:br>
              <a:rPr lang="en-US" altLang="he-IL" sz="2200" dirty="0" smtClean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en-US" altLang="he-IL" sz="2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Are </a:t>
            </a:r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there inputs on which it runs in less than n</a:t>
            </a:r>
            <a:r>
              <a:rPr lang="en-US" altLang="he-IL" sz="2200" baseline="30000" dirty="0">
                <a:solidFill>
                  <a:schemeClr val="tx1"/>
                </a:solidFill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 time?</a:t>
            </a:r>
          </a:p>
        </p:txBody>
      </p:sp>
    </p:spTree>
    <p:extLst>
      <p:ext uri="{BB962C8B-B14F-4D97-AF65-F5344CB8AC3E}">
        <p14:creationId xmlns:p14="http://schemas.microsoft.com/office/powerpoint/2010/main" val="1952425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Insertion Sort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12703231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Homework Assignment 1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First homework assignment is online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Due date: October 9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400" dirty="0" smtClean="0"/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Submit homework </a:t>
            </a:r>
            <a:r>
              <a:rPr lang="en-US" altLang="en-US" sz="2400" u="sng" dirty="0" smtClean="0">
                <a:solidFill>
                  <a:srgbClr val="FF0000"/>
                </a:solidFill>
              </a:rPr>
              <a:t>printed </a:t>
            </a:r>
            <a:r>
              <a:rPr lang="en-US" altLang="en-US" sz="2400" u="sng" dirty="0">
                <a:solidFill>
                  <a:srgbClr val="FF0000"/>
                </a:solidFill>
              </a:rPr>
              <a:t>or written in readable </a:t>
            </a:r>
            <a:r>
              <a:rPr lang="en-US" altLang="en-US" sz="2400" u="sng" dirty="0" smtClean="0">
                <a:solidFill>
                  <a:srgbClr val="FF0000"/>
                </a:solidFill>
              </a:rPr>
              <a:t>handwriting</a:t>
            </a:r>
            <a:r>
              <a:rPr lang="en-US" altLang="en-US" sz="2400" dirty="0" smtClean="0"/>
              <a:t/>
            </a:r>
            <a:br>
              <a:rPr lang="en-US" altLang="en-US" sz="2400" dirty="0" smtClean="0"/>
            </a:br>
            <a:r>
              <a:rPr lang="en-US" altLang="en-US" sz="2400" dirty="0" smtClean="0"/>
              <a:t>to </a:t>
            </a:r>
            <a:r>
              <a:rPr lang="en-US" altLang="en-US" sz="2400" dirty="0"/>
              <a:t>the assignment boxes in CSIL ASB9838.</a:t>
            </a:r>
            <a:endParaRPr lang="de-DE" altLang="en-US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Insertion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algorithm builds the final sorted array one item at a time.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It </a:t>
            </a:r>
            <a:r>
              <a:rPr lang="en-US" altLang="he-IL" sz="2200" dirty="0"/>
              <a:t>goes over the array, in the </a:t>
            </a:r>
            <a:r>
              <a:rPr lang="en-US" altLang="he-IL" sz="2200" dirty="0" err="1"/>
              <a:t>i‘th</a:t>
            </a:r>
            <a:r>
              <a:rPr lang="en-US" altLang="he-IL" sz="2200" dirty="0"/>
              <a:t> iteration the array a[0…i-1] is already </a:t>
            </a:r>
            <a:r>
              <a:rPr lang="en-US" altLang="he-IL" sz="2200" dirty="0" smtClean="0"/>
              <a:t>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The </a:t>
            </a:r>
            <a:r>
              <a:rPr lang="en-US" altLang="he-IL" sz="2200" dirty="0"/>
              <a:t>algorithm merges the element a[</a:t>
            </a:r>
            <a:r>
              <a:rPr lang="en-US" altLang="he-IL" sz="2200" dirty="0" err="1"/>
              <a:t>i</a:t>
            </a:r>
            <a:r>
              <a:rPr lang="en-US" altLang="he-IL" sz="2200" dirty="0"/>
              <a:t>] into the sorted part of the array.</a:t>
            </a:r>
          </a:p>
        </p:txBody>
      </p:sp>
    </p:spTree>
    <p:extLst>
      <p:ext uri="{BB962C8B-B14F-4D97-AF65-F5344CB8AC3E}">
        <p14:creationId xmlns:p14="http://schemas.microsoft.com/office/powerpoint/2010/main" val="15909371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Insertion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array =   [8, 3,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8: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3, 9, 1, 7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0" indent="0"/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3: [8,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1,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1, 7]</a:t>
            </a:r>
          </a:p>
          <a:p>
            <a:pPr marL="0" indent="0"/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9: [3, 8,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1,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7]</a:t>
            </a:r>
          </a:p>
          <a:p>
            <a:pPr marL="0" indent="0"/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1: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[3, 8, 9,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7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[3, 8, </a:t>
            </a:r>
            <a:r>
              <a:rPr lang="en-US" altLang="he-IL" sz="2200" dirty="0" smtClean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1, 9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7]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[3,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7]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dirty="0" smtClean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8, 9,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7: [1, 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8,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9,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[1, 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8, </a:t>
            </a:r>
            <a:r>
              <a:rPr lang="en-US" altLang="he-IL" sz="2200" dirty="0" smtClean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7, 9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[1, 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7, 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9]</a:t>
            </a:r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 smtClean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5369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Insertion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400" i="1" u="sng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InsertionSort</a:t>
            </a:r>
            <a:r>
              <a:rPr lang="en-US" altLang="he-IL" sz="2400" i="1" u="sng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(a)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for </a:t>
            </a:r>
            <a:r>
              <a:rPr lang="en-US" altLang="he-IL" sz="2400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24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=0…n-1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/* Assertion: at the beginning of the iteration </a:t>
            </a:r>
            <a:r>
              <a:rPr lang="en-US" altLang="he-IL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a[0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..i-1</a:t>
            </a:r>
            <a:r>
              <a:rPr lang="en-US" altLang="he-IL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is sorted */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 the position of a[</a:t>
            </a:r>
            <a:r>
              <a:rPr lang="en-US" altLang="he-IL" sz="2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in a[0..i-1</a:t>
            </a:r>
            <a:r>
              <a:rPr lang="en-US" altLang="he-IL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j = </a:t>
            </a:r>
            <a:r>
              <a:rPr lang="en-US" altLang="he-IL" sz="2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while (j&gt;0  and  a[j-1]&gt;a[j])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swap( </a:t>
            </a:r>
            <a:r>
              <a:rPr lang="en-US" altLang="he-IL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&amp;a[j-1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, </a:t>
            </a:r>
            <a:r>
              <a:rPr lang="en-US" altLang="he-IL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&amp;a[j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j = j-1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6029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Insertion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O(n</a:t>
            </a:r>
            <a:r>
              <a:rPr lang="en-US" altLang="he-IL" sz="2200" baseline="30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worst case.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More efficient in practice than other simple quadratic sorts(selection sort, bubble sort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).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/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458912" y="5005388"/>
            <a:ext cx="6167755" cy="1752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1"/>
            <a:r>
              <a:rPr lang="en-US" altLang="he-IL" sz="2200" dirty="0" smtClean="0"/>
              <a:t>Q: Why </a:t>
            </a:r>
            <a:r>
              <a:rPr lang="en-US" altLang="he-IL" sz="2200" dirty="0"/>
              <a:t>is it efficient for sorted arrays?</a:t>
            </a:r>
          </a:p>
          <a:p>
            <a:pPr lvl="1"/>
            <a:endParaRPr lang="en-US" altLang="he-IL" sz="2200" dirty="0" smtClean="0">
              <a:cs typeface="Times New Roman" panose="02020603050405020304" pitchFamily="18" charset="0"/>
            </a:endParaRPr>
          </a:p>
          <a:p>
            <a:pPr lvl="1"/>
            <a:r>
              <a:rPr lang="en-US" altLang="he-IL" sz="2200" dirty="0" smtClean="0">
                <a:cs typeface="Times New Roman" panose="02020603050405020304" pitchFamily="18" charset="0"/>
              </a:rPr>
              <a:t>Give </a:t>
            </a:r>
            <a:r>
              <a:rPr lang="en-US" altLang="he-IL" sz="2200" dirty="0">
                <a:cs typeface="Times New Roman" panose="02020603050405020304" pitchFamily="18" charset="0"/>
              </a:rPr>
              <a:t>an example of an array where in </a:t>
            </a:r>
            <a:r>
              <a:rPr lang="en-US" altLang="he-IL" sz="2200" dirty="0" smtClean="0">
                <a:cs typeface="Times New Roman" panose="02020603050405020304" pitchFamily="18" charset="0"/>
              </a:rPr>
              <a:t>each</a:t>
            </a:r>
            <a:br>
              <a:rPr lang="en-US" altLang="he-IL" sz="2200" dirty="0" smtClean="0">
                <a:cs typeface="Times New Roman" panose="02020603050405020304" pitchFamily="18" charset="0"/>
              </a:rPr>
            </a:br>
            <a:r>
              <a:rPr lang="en-US" altLang="he-IL" sz="2200" dirty="0" smtClean="0">
                <a:cs typeface="Times New Roman" panose="02020603050405020304" pitchFamily="18" charset="0"/>
              </a:rPr>
              <a:t>outer iteration </a:t>
            </a:r>
            <a:r>
              <a:rPr lang="en-US" altLang="he-IL" sz="2200" dirty="0">
                <a:cs typeface="Times New Roman" panose="02020603050405020304" pitchFamily="18" charset="0"/>
              </a:rPr>
              <a:t>we make exactly 1 swap</a:t>
            </a:r>
            <a:r>
              <a:rPr lang="en-US" altLang="he-IL" sz="2200" dirty="0" smtClean="0">
                <a:cs typeface="Times New Roman" panose="02020603050405020304" pitchFamily="18" charset="0"/>
              </a:rPr>
              <a:t>.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8455244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Quick Sort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3541551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Given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an array,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Choose an element in the array, call it the </a:t>
            </a:r>
            <a:r>
              <a:rPr lang="en-US" altLang="he-IL" sz="2200" b="1" i="1" dirty="0">
                <a:ea typeface="Arial Unicode MS" pitchFamily="34" charset="-128"/>
                <a:cs typeface="Times New Roman" pitchFamily="18" charset="0"/>
              </a:rPr>
              <a:t>pivot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Rearrange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the elements in the array so that: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&lt; pivot are to the left of 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pivot.</a:t>
            </a: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&gt;= pivot are to the right of 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pivot.</a:t>
            </a: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to the left of the 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pivot.</a:t>
            </a: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to the right of the 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pivot.</a:t>
            </a: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4861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Q1: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how </a:t>
            </a:r>
            <a:r>
              <a:rPr lang="en-US" altLang="he-IL" sz="2200" smtClean="0">
                <a:ea typeface="Arial Unicode MS" pitchFamily="34" charset="-128"/>
                <a:cs typeface="Times New Roman" pitchFamily="18" charset="0"/>
              </a:rPr>
              <a:t>should we choose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the pivot?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At random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Let pivot = a[mid point]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Maybe we know something about the array…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4020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 smtClean="0">
                <a:ea typeface="Arial Unicode MS" pitchFamily="34" charset="-128"/>
                <a:cs typeface="Times New Roman" pitchFamily="18" charset="0"/>
              </a:rPr>
              <a:t>Q2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: </a:t>
            </a:r>
            <a:r>
              <a:rPr lang="en-US" altLang="he-IL" sz="2200">
                <a:ea typeface="Arial Unicode MS" pitchFamily="34" charset="-128"/>
                <a:cs typeface="Times New Roman" pitchFamily="18" charset="0"/>
              </a:rPr>
              <a:t>how </a:t>
            </a:r>
            <a:r>
              <a:rPr lang="en-US" altLang="he-IL" sz="2200" smtClean="0">
                <a:ea typeface="Arial Unicode MS" pitchFamily="34" charset="-128"/>
                <a:cs typeface="Times New Roman" pitchFamily="18" charset="0"/>
              </a:rPr>
              <a:t>do we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rearrange the elements?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Example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: Input = [4,1,8,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,10,6,12,3]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Set pivot = 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Swap pivot with the a[start] 	-   [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,1,8,</a:t>
            </a:r>
            <a:r>
              <a:rPr lang="en-US" altLang="he-IL" sz="2200" dirty="0">
                <a:solidFill>
                  <a:srgbClr val="0000CC"/>
                </a:solidFill>
                <a:ea typeface="Arial Unicode MS" pitchFamily="34" charset="-128"/>
                <a:cs typeface="Times New Roman" pitchFamily="18" charset="0"/>
              </a:rPr>
              <a:t>4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,10,6,12,3]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Have two pointers 		-   [</a:t>
            </a:r>
            <a:r>
              <a:rPr lang="en-US" altLang="he-IL" sz="2200" b="1" dirty="0" smtClean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,</a:t>
            </a:r>
            <a:r>
              <a:rPr lang="en-US" altLang="he-IL" sz="2200" b="1" i="1" u="sng" dirty="0" smtClean="0">
                <a:ea typeface="Arial Unicode MS" pitchFamily="34" charset="-128"/>
                <a:cs typeface="Times New Roman" pitchFamily="18" charset="0"/>
              </a:rPr>
              <a:t>1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,8,4,10,6,12,</a:t>
            </a:r>
            <a:r>
              <a:rPr lang="en-US" altLang="he-IL" sz="2200" b="1" i="1" u="sng" dirty="0" smtClean="0">
                <a:ea typeface="Arial Unicode MS" pitchFamily="34" charset="-128"/>
                <a:cs typeface="Times New Roman" pitchFamily="18" charset="0"/>
              </a:rPr>
              <a:t>3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]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We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are going to move the left pointer to the 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right,</a:t>
            </a:r>
          </a:p>
          <a:p>
            <a:pPr marL="0" lvl="1" indent="0">
              <a:defRPr/>
            </a:pP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	making all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elements to its left 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to be smaller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than 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pivot.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Similarly, we move the right pointer to the left,</a:t>
            </a:r>
          </a:p>
          <a:p>
            <a:pPr marL="457200" lvl="1" indent="0">
              <a:buFont typeface="Arial" panose="020B0604020202020204" pitchFamily="34" charset="0"/>
              <a:buNone/>
              <a:defRPr/>
            </a:pP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making all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elements to its right to be larger than pivot. 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9113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Input =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,1,8,4,10,6,12,3], pivot = </a:t>
            </a:r>
            <a:r>
              <a:rPr lang="en-US" altLang="he-IL" sz="2000" b="1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We’ll have two pointers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,8,4,10,6,12,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left pointer	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8&gt;pivot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the right pointer	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3&lt;pivot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3 and 8 		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left pointer 3-&gt;4-&gt;10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10&gt;pivot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right pointer 8-&gt;12-&gt;6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,12,8]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6&lt;pivot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10 and 6 		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,12,8]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</a:t>
            </a:r>
            <a:r>
              <a:rPr lang="en-US" altLang="he-IL" sz="2000" b="1" i="1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pivot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with </a:t>
            </a:r>
            <a:r>
              <a:rPr lang="en-US" altLang="he-IL" sz="2000" b="1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			 -   [</a:t>
            </a:r>
            <a:r>
              <a:rPr lang="en-US" altLang="he-IL" sz="2000" b="1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,10,12,8]</a:t>
            </a:r>
          </a:p>
          <a:p>
            <a:pPr lvl="1"/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3461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r>
              <a:rPr lang="en-US" altLang="he-IL" sz="22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for good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pivots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Q: What is a good pivot?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A:The one that splits the array into equal halves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Indeed: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O(1) + O(n) + 2*T(n/2</a:t>
            </a:r>
            <a:r>
              <a:rPr lang="en-US" altLang="he-IL" sz="2200" i="1" dirty="0" smtClean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 smtClean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Fact:</a:t>
            </a:r>
            <a:r>
              <a:rPr lang="en-US" altLang="he-IL" sz="2200" i="1" dirty="0" smtClean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T(n) = O(n log(n))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prove it!</a:t>
            </a:r>
          </a:p>
          <a:p>
            <a:pPr marL="0" indent="0"/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287712" y="3398837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286669" y="4241939"/>
            <a:ext cx="1808285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Choose a pivot</a:t>
            </a:r>
            <a:endParaRPr lang="en-US" altLang="en-US" dirty="0"/>
          </a:p>
        </p:txBody>
      </p:sp>
      <p:cxnSp>
        <p:nvCxnSpPr>
          <p:cNvPr id="3" name="Straight Arrow Connector 2"/>
          <p:cNvCxnSpPr>
            <a:stCxn id="7" idx="0"/>
            <a:endCxn id="6" idx="2"/>
          </p:cNvCxnSpPr>
          <p:nvPr/>
        </p:nvCxnSpPr>
        <p:spPr bwMode="auto">
          <a:xfrm flipV="1">
            <a:off x="2190812" y="3762997"/>
            <a:ext cx="1401701" cy="4789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ounded Rectangle 10"/>
          <p:cNvSpPr/>
          <p:nvPr/>
        </p:nvSpPr>
        <p:spPr bwMode="auto">
          <a:xfrm>
            <a:off x="4176287" y="3398837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953871" y="4241939"/>
            <a:ext cx="1440778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Rearranging</a:t>
            </a:r>
            <a:endParaRPr lang="en-US" altLang="en-US" dirty="0"/>
          </a:p>
        </p:txBody>
      </p:sp>
      <p:cxnSp>
        <p:nvCxnSpPr>
          <p:cNvPr id="13" name="Straight Arrow Connector 12"/>
          <p:cNvCxnSpPr>
            <a:stCxn id="12" idx="0"/>
            <a:endCxn id="11" idx="2"/>
          </p:cNvCxnSpPr>
          <p:nvPr/>
        </p:nvCxnSpPr>
        <p:spPr bwMode="auto">
          <a:xfrm flipH="1" flipV="1">
            <a:off x="4481088" y="3762997"/>
            <a:ext cx="193172" cy="4789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Rounded Rectangle 20"/>
          <p:cNvSpPr/>
          <p:nvPr/>
        </p:nvSpPr>
        <p:spPr bwMode="auto">
          <a:xfrm>
            <a:off x="5064862" y="3381997"/>
            <a:ext cx="1022176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6335713" y="4241939"/>
            <a:ext cx="12565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Recursion</a:t>
            </a:r>
            <a:endParaRPr lang="en-US" altLang="en-US" dirty="0"/>
          </a:p>
        </p:txBody>
      </p:sp>
      <p:cxnSp>
        <p:nvCxnSpPr>
          <p:cNvPr id="23" name="Straight Arrow Connector 22"/>
          <p:cNvCxnSpPr>
            <a:stCxn id="22" idx="0"/>
            <a:endCxn id="21" idx="2"/>
          </p:cNvCxnSpPr>
          <p:nvPr/>
        </p:nvCxnSpPr>
        <p:spPr bwMode="auto">
          <a:xfrm flipH="1" flipV="1">
            <a:off x="5575950" y="3746157"/>
            <a:ext cx="1388016" cy="49578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066391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  <p:bldP spid="21" grpId="1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Sorting algorithms</a:t>
            </a:r>
            <a:r>
              <a:rPr lang="de-DE" altLang="en-US" sz="2400" dirty="0"/>
              <a:t/>
            </a:r>
            <a:br>
              <a:rPr lang="de-DE" altLang="en-US" sz="2400" dirty="0"/>
            </a:br>
            <a:endParaRPr lang="de-DE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44727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/>
              <a:t>A different </a:t>
            </a:r>
            <a:r>
              <a:rPr lang="en-US" altLang="en-US" sz="2200" u="sng" dirty="0" smtClean="0"/>
              <a:t>analysis for good pivot:</a:t>
            </a:r>
            <a:endParaRPr lang="en-US" altLang="en-US" sz="2200" u="sng" dirty="0"/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count how many times each element it touched</a:t>
            </a:r>
            <a:r>
              <a:rPr lang="en-US" altLang="en-US" sz="2200" dirty="0" smtClean="0"/>
              <a:t>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/>
              <a:t>	1. Each element can be a pivot at most once.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/>
              <a:t>	2. Each element is swapped </a:t>
            </a:r>
            <a:r>
              <a:rPr lang="en-US" altLang="en-US" sz="2200" dirty="0" smtClean="0">
                <a:solidFill>
                  <a:schemeClr val="tx1"/>
                </a:solidFill>
              </a:rPr>
              <a:t>at </a:t>
            </a:r>
            <a:r>
              <a:rPr lang="en-US" altLang="en-US" sz="2200" dirty="0">
                <a:solidFill>
                  <a:schemeClr val="tx1"/>
                </a:solidFill>
              </a:rPr>
              <a:t>most </a:t>
            </a:r>
            <a:r>
              <a:rPr lang="en-US" altLang="en-US" sz="2200" dirty="0" smtClean="0">
                <a:solidFill>
                  <a:schemeClr val="tx1"/>
                </a:solidFill>
              </a:rPr>
              <a:t>log</a:t>
            </a:r>
            <a:r>
              <a:rPr lang="en-US" altLang="en-US" sz="22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en-US" sz="2200" dirty="0" smtClean="0">
                <a:solidFill>
                  <a:schemeClr val="tx1"/>
                </a:solidFill>
              </a:rPr>
              <a:t>(n) </a:t>
            </a:r>
            <a:r>
              <a:rPr lang="en-US" altLang="en-US" sz="2200" dirty="0">
                <a:solidFill>
                  <a:schemeClr val="tx1"/>
                </a:solidFill>
              </a:rPr>
              <a:t>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Proof</a:t>
            </a:r>
            <a:r>
              <a:rPr lang="en-US" altLang="en-US" sz="2200" dirty="0">
                <a:solidFill>
                  <a:schemeClr val="tx1"/>
                </a:solidFill>
              </a:rPr>
              <a:t>: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Each element </a:t>
            </a:r>
            <a:r>
              <a:rPr lang="en-US" altLang="en-US" sz="1800" dirty="0" smtClean="0">
                <a:solidFill>
                  <a:schemeClr val="tx1"/>
                </a:solidFill>
              </a:rPr>
              <a:t>is swapped </a:t>
            </a:r>
            <a:r>
              <a:rPr lang="en-US" altLang="en-US" sz="1800" i="1" u="sng" dirty="0" smtClean="0">
                <a:solidFill>
                  <a:srgbClr val="002060"/>
                </a:solidFill>
              </a:rPr>
              <a:t>at most once</a:t>
            </a:r>
            <a:r>
              <a:rPr lang="en-US" altLang="en-US" sz="1800" i="1" dirty="0" smtClean="0">
                <a:solidFill>
                  <a:srgbClr val="002060"/>
                </a:solidFill>
              </a:rPr>
              <a:t> </a:t>
            </a:r>
            <a:r>
              <a:rPr lang="en-US" altLang="en-US" sz="1800" dirty="0" smtClean="0">
                <a:solidFill>
                  <a:schemeClr val="tx1"/>
                </a:solidFill>
              </a:rPr>
              <a:t>in </a:t>
            </a:r>
            <a:r>
              <a:rPr lang="en-US" altLang="en-US" sz="1800" dirty="0">
                <a:solidFill>
                  <a:schemeClr val="tx1"/>
                </a:solidFill>
              </a:rPr>
              <a:t>each </a:t>
            </a:r>
            <a:r>
              <a:rPr lang="en-US" altLang="en-US" sz="1800" dirty="0" smtClean="0">
                <a:solidFill>
                  <a:schemeClr val="tx1"/>
                </a:solidFill>
              </a:rPr>
              <a:t>rearrangement procedure.</a:t>
            </a:r>
            <a:endParaRPr lang="en-US" altLang="en-US" sz="1800" dirty="0">
              <a:solidFill>
                <a:schemeClr val="tx1"/>
              </a:solidFill>
            </a:endParaRP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Q: How many times does </a:t>
            </a:r>
            <a:r>
              <a:rPr lang="en-US" altLang="en-US" sz="1800" dirty="0" smtClean="0">
                <a:solidFill>
                  <a:schemeClr val="tx1"/>
                </a:solidFill>
              </a:rPr>
              <a:t>an element </a:t>
            </a:r>
            <a:r>
              <a:rPr lang="en-US" altLang="en-US" sz="1800" dirty="0">
                <a:solidFill>
                  <a:schemeClr val="tx1"/>
                </a:solidFill>
              </a:rPr>
              <a:t>appear in a rearrangement </a:t>
            </a:r>
            <a:r>
              <a:rPr lang="en-US" altLang="en-US" sz="1800" dirty="0" smtClean="0">
                <a:solidFill>
                  <a:schemeClr val="tx1"/>
                </a:solidFill>
              </a:rPr>
              <a:t>procedure</a:t>
            </a:r>
            <a:r>
              <a:rPr lang="en-US" altLang="en-US" sz="1800" dirty="0">
                <a:solidFill>
                  <a:schemeClr val="tx1"/>
                </a:solidFill>
              </a:rPr>
              <a:t>?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A: The size of the array containing the element is divided by two each </a:t>
            </a:r>
            <a:r>
              <a:rPr lang="en-US" altLang="en-US" sz="1800" dirty="0" smtClean="0">
                <a:solidFill>
                  <a:schemeClr val="tx1"/>
                </a:solidFill>
              </a:rPr>
              <a:t>time.</a:t>
            </a:r>
            <a:endParaRPr lang="en-US" altLang="en-US" sz="1800" dirty="0">
              <a:solidFill>
                <a:schemeClr val="tx1"/>
              </a:solidFill>
            </a:endParaRP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So </a:t>
            </a:r>
            <a:r>
              <a:rPr lang="en-US" altLang="en-US" sz="1800" dirty="0" smtClean="0">
                <a:solidFill>
                  <a:schemeClr val="tx1"/>
                </a:solidFill>
              </a:rPr>
              <a:t>each element </a:t>
            </a:r>
            <a:r>
              <a:rPr lang="en-US" altLang="en-US" sz="1800" dirty="0">
                <a:solidFill>
                  <a:schemeClr val="tx1"/>
                </a:solidFill>
              </a:rPr>
              <a:t>appears in </a:t>
            </a:r>
            <a:r>
              <a:rPr lang="en-US" altLang="en-US" sz="1800" dirty="0" smtClean="0">
                <a:solidFill>
                  <a:schemeClr val="tx1"/>
                </a:solidFill>
              </a:rPr>
              <a:t>at most </a:t>
            </a:r>
            <a:r>
              <a:rPr lang="en-US" altLang="en-US" sz="1800" i="1" dirty="0" smtClean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 smtClean="0">
                <a:solidFill>
                  <a:srgbClr val="002060"/>
                </a:solidFill>
              </a:rPr>
              <a:t>2</a:t>
            </a:r>
            <a:r>
              <a:rPr lang="en-US" altLang="en-US" sz="1800" i="1" dirty="0" smtClean="0">
                <a:solidFill>
                  <a:srgbClr val="002060"/>
                </a:solidFill>
              </a:rPr>
              <a:t>(n)</a:t>
            </a:r>
            <a:r>
              <a:rPr lang="en-US" altLang="en-US" sz="1800" dirty="0" smtClean="0">
                <a:solidFill>
                  <a:schemeClr val="tx1"/>
                </a:solidFill>
              </a:rPr>
              <a:t> </a:t>
            </a:r>
            <a:r>
              <a:rPr lang="en-US" altLang="en-US" sz="1800" dirty="0">
                <a:solidFill>
                  <a:schemeClr val="tx1"/>
                </a:solidFill>
              </a:rPr>
              <a:t>rearrangement</a:t>
            </a:r>
            <a:r>
              <a:rPr lang="en-US" altLang="en-US" sz="1800" dirty="0" smtClean="0">
                <a:solidFill>
                  <a:schemeClr val="tx1"/>
                </a:solidFill>
              </a:rPr>
              <a:t> procedure.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 smtClean="0">
                <a:solidFill>
                  <a:schemeClr val="tx1"/>
                </a:solidFill>
              </a:rPr>
              <a:t>Therefore</a:t>
            </a:r>
            <a:r>
              <a:rPr lang="en-US" altLang="en-US" sz="1800" dirty="0">
                <a:solidFill>
                  <a:schemeClr val="tx1"/>
                </a:solidFill>
              </a:rPr>
              <a:t>, each element is </a:t>
            </a:r>
            <a:r>
              <a:rPr lang="en-US" altLang="en-US" sz="1800" dirty="0" smtClean="0">
                <a:solidFill>
                  <a:schemeClr val="tx1"/>
                </a:solidFill>
              </a:rPr>
              <a:t>touched/swapped at most </a:t>
            </a:r>
            <a:r>
              <a:rPr lang="en-US" altLang="en-US" sz="1800" i="1" dirty="0" smtClean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 smtClean="0">
                <a:solidFill>
                  <a:srgbClr val="002060"/>
                </a:solidFill>
              </a:rPr>
              <a:t>2</a:t>
            </a:r>
            <a:r>
              <a:rPr lang="en-US" altLang="en-US" sz="1800" i="1" dirty="0" smtClean="0">
                <a:solidFill>
                  <a:srgbClr val="002060"/>
                </a:solidFill>
              </a:rPr>
              <a:t>(n)</a:t>
            </a:r>
            <a:r>
              <a:rPr lang="en-US" altLang="en-US" sz="1800" dirty="0" smtClean="0">
                <a:solidFill>
                  <a:schemeClr val="tx1"/>
                </a:solidFill>
              </a:rPr>
              <a:t> </a:t>
            </a:r>
            <a:r>
              <a:rPr lang="en-US" altLang="en-US" sz="1800" dirty="0">
                <a:solidFill>
                  <a:schemeClr val="tx1"/>
                </a:solidFill>
              </a:rPr>
              <a:t>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>
                <a:solidFill>
                  <a:schemeClr val="tx1"/>
                </a:solidFill>
              </a:rPr>
              <a:t>Therefore</a:t>
            </a:r>
            <a:r>
              <a:rPr lang="en-US" altLang="en-US" sz="2200" dirty="0">
                <a:solidFill>
                  <a:schemeClr val="tx1"/>
                </a:solidFill>
              </a:rPr>
              <a:t>, the total running time is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O(n*log(n))</a:t>
            </a:r>
            <a:r>
              <a:rPr lang="en-US" altLang="en-US" sz="2200" i="1" dirty="0" smtClean="0">
                <a:solidFill>
                  <a:schemeClr val="tx1"/>
                </a:solidFill>
              </a:rPr>
              <a:t>.</a:t>
            </a:r>
            <a:endParaRPr lang="en-US" altLang="en-US" sz="2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79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What if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the array is not split evenly, but say n/3 – 2n/3?</a:t>
            </a:r>
            <a:b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2200" i="1" dirty="0" smtClean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 = O(1) + O(n) + T(n/3) </a:t>
            </a:r>
            <a:r>
              <a:rPr lang="en-US" altLang="he-IL" sz="2200" i="1" dirty="0" smtClean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+ T(2n/3)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2868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r>
              <a:rPr lang="en-US" altLang="he-IL" sz="22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for good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pivots.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More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efficient than quadratic sorts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(selection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sort, insertion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sort).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very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en-US" altLang="he-IL" sz="18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2775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sz="4200" dirty="0" smtClean="0"/>
              <a:t>Comparing to MergeSort</a:t>
            </a:r>
            <a:endParaRPr lang="de-DE" altLang="en-US" sz="4200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O(n log(n)) </a:t>
            </a:r>
            <a:r>
              <a:rPr lang="en-US" altLang="he-IL" sz="22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worst </a:t>
            </a:r>
            <a:r>
              <a:rPr lang="en-US" altLang="he-IL" sz="2200" b="1" dirty="0" smtClean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case</a:t>
            </a:r>
            <a:r>
              <a:rPr lang="en-US" altLang="he-IL" sz="2200" b="1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  <a:endParaRPr lang="en-US" altLang="he-IL" sz="2200" b="1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is very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b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Requires O(n) additional memory.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6782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Homework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Implement each of the algorithms in C.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4182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de-DE" altLang="en-US" sz="6000" dirty="0" smtClean="0"/>
          </a:p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6000" dirty="0" smtClean="0"/>
              <a:t/>
            </a:r>
            <a:br>
              <a:rPr lang="de-DE" altLang="en-US" sz="6000" dirty="0" smtClean="0"/>
            </a:br>
            <a:r>
              <a:rPr lang="de-DE" altLang="en-US" sz="6000" dirty="0" smtClean="0"/>
              <a:t>Sorting </a:t>
            </a:r>
            <a:r>
              <a:rPr lang="de-DE" altLang="en-US" sz="6000" dirty="0"/>
              <a:t>Algorithms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2272435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Merge </a:t>
            </a:r>
            <a:r>
              <a:rPr lang="de-DE" altLang="en-US" dirty="0"/>
              <a:t>sort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dirty="0"/>
              <a:t>Recall </a:t>
            </a: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N</a:t>
            </a:r>
            <a:endParaRPr lang="de-DE" altLang="en-US" sz="2200" i="1" dirty="0">
              <a:solidFill>
                <a:srgbClr val="002060"/>
              </a:solidFill>
            </a:endParaRP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N/2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de-DE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 smtClean="0"/>
              <a:t> elements</a:t>
            </a:r>
            <a:endParaRPr lang="en-US" altLang="en-US" sz="2200" dirty="0"/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1174750" lvl="1" indent="-496888">
              <a:buClrTx/>
              <a:buSzPct val="45000"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0587011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Merge sort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5240338"/>
          </a:xfrm>
          <a:ln/>
        </p:spPr>
        <p:txBody>
          <a:bodyPr tIns="194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200" dirty="0"/>
              <a:t>Example: </a:t>
            </a:r>
            <a:r>
              <a:rPr lang="en-US" altLang="en-US" sz="2200" dirty="0">
                <a:cs typeface="Times New Roman" panose="02020603050405020304" pitchFamily="18" charset="0"/>
              </a:rPr>
              <a:t>Input:[4, 1, 8, 7, 10, 3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sort the left half:  		[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1</a:t>
            </a:r>
            <a:r>
              <a:rPr lang="en-US" altLang="en-US" sz="2200" dirty="0">
                <a:cs typeface="Times New Roman" panose="02020603050405020304" pitchFamily="18" charset="0"/>
              </a:rPr>
              <a:t>,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 4</a:t>
            </a:r>
            <a:r>
              <a:rPr lang="en-US" altLang="en-US" sz="2200" dirty="0">
                <a:cs typeface="Times New Roman" panose="02020603050405020304" pitchFamily="18" charset="0"/>
              </a:rPr>
              <a:t>,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 8</a:t>
            </a:r>
            <a:r>
              <a:rPr lang="en-US" altLang="en-US" sz="2200" dirty="0">
                <a:cs typeface="Times New Roman" panose="02020603050405020304" pitchFamily="18" charset="0"/>
              </a:rPr>
              <a:t>, 7, 10, 3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sort the right half		[1, 4, 8,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10</a:t>
            </a:r>
            <a:r>
              <a:rPr lang="en-US" altLang="en-US" sz="2200" dirty="0">
                <a:cs typeface="Times New Roman" panose="02020603050405020304" pitchFamily="18" charset="0"/>
              </a:rPr>
              <a:t>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merge the two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halves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3:	[1,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7, 10 ] </a:t>
            </a:r>
            <a:r>
              <a:rPr lang="en-US" altLang="en-US" sz="2200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[</a:t>
            </a:r>
            <a:r>
              <a:rPr lang="en-US" altLang="en-US" sz="2200" dirty="0">
                <a:cs typeface="Times New Roman" panose="02020603050405020304" pitchFamily="18" charset="0"/>
              </a:rPr>
              <a:t>1,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200" dirty="0">
                <a:cs typeface="Times New Roman" panose="02020603050405020304" pitchFamily="18" charset="0"/>
              </a:rPr>
              <a:t>, 8, 7, 10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7: 	[1, 3,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10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10:	[1, 3, 4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, 7, 8, </a:t>
            </a:r>
            <a:r>
              <a:rPr lang="en-US" altLang="en-US" sz="2200" dirty="0">
                <a:cs typeface="Times New Roman" panose="02020603050405020304" pitchFamily="18" charset="0"/>
              </a:rPr>
              <a:t>10 ]</a:t>
            </a:r>
            <a:endParaRPr lang="en-US" altLang="en-US" sz="2200" dirty="0" smtClean="0">
              <a:cs typeface="Times New Roman" panose="02020603050405020304" pitchFamily="18" charset="0"/>
            </a:endParaRP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DONE!</a:t>
            </a:r>
          </a:p>
          <a:p>
            <a:pPr marL="0" indent="104775">
              <a:buClrTx/>
              <a:buFontTx/>
              <a:buNone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</p:txBody>
      </p:sp>
      <p:cxnSp>
        <p:nvCxnSpPr>
          <p:cNvPr id="33796" name="AutoShape 4"/>
          <p:cNvCxnSpPr>
            <a:cxnSpLocks noChangeShapeType="1"/>
            <a:stCxn id="33797" idx="1"/>
            <a:endCxn id="9" idx="0"/>
          </p:cNvCxnSpPr>
          <p:nvPr/>
        </p:nvCxnSpPr>
        <p:spPr bwMode="auto">
          <a:xfrm rot="10800000" flipV="1">
            <a:off x="2598906" y="1831973"/>
            <a:ext cx="4636450" cy="619727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7235356" y="1403349"/>
            <a:ext cx="2306638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>
                <a:latin typeface="Calibri" panose="020F0502020204030204" pitchFamily="34" charset="0"/>
              </a:rPr>
              <a:t>Using recursion</a:t>
            </a:r>
          </a:p>
        </p:txBody>
      </p:sp>
      <p:cxnSp>
        <p:nvCxnSpPr>
          <p:cNvPr id="33798" name="AutoShape 6"/>
          <p:cNvCxnSpPr>
            <a:cxnSpLocks noChangeShapeType="1"/>
            <a:stCxn id="33797" idx="2"/>
            <a:endCxn id="10" idx="3"/>
          </p:cNvCxnSpPr>
          <p:nvPr/>
        </p:nvCxnSpPr>
        <p:spPr bwMode="auto">
          <a:xfrm rot="5400000">
            <a:off x="5664915" y="340597"/>
            <a:ext cx="803758" cy="4643762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Rounded Rectangle 8"/>
          <p:cNvSpPr/>
          <p:nvPr/>
        </p:nvSpPr>
        <p:spPr bwMode="auto">
          <a:xfrm>
            <a:off x="1549736" y="2451701"/>
            <a:ext cx="2098339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1549736" y="2882277"/>
            <a:ext cx="2195177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b="1" u="sng" dirty="0" smtClean="0"/>
              <a:t>Merge </a:t>
            </a:r>
            <a:r>
              <a:rPr lang="de-DE" altLang="en-US" sz="2200" b="1" u="sng" dirty="0"/>
              <a:t>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/>
              <a:t>N</a:t>
            </a:r>
            <a:r>
              <a:rPr lang="de-DE" altLang="en-US" sz="2200" dirty="0"/>
              <a:t>.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1171575" lvl="1" indent="-709613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dirty="0"/>
              <a:t>Denote the run time by </a:t>
            </a:r>
            <a:r>
              <a:rPr lang="de-DE" altLang="en-US" sz="2200" i="1" dirty="0">
                <a:solidFill>
                  <a:srgbClr val="002060"/>
                </a:solidFill>
              </a:rPr>
              <a:t>T(N)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Then </a:t>
            </a:r>
            <a:r>
              <a:rPr lang="en-US" altLang="en-US" sz="2200" i="1" dirty="0">
                <a:solidFill>
                  <a:srgbClr val="002060"/>
                </a:solidFill>
              </a:rPr>
              <a:t>T(N) 	= 2*T(N/2) 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T(merge N elements)</a:t>
            </a:r>
            <a:endParaRPr lang="en-US" altLang="en-US" sz="2200" i="1" dirty="0">
              <a:solidFill>
                <a:srgbClr val="002060"/>
              </a:solidFill>
            </a:endParaRP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What is the running time </a:t>
            </a:r>
            <a:r>
              <a:rPr lang="en-US" altLang="en-US" sz="2200" i="1" dirty="0" smtClean="0">
                <a:solidFill>
                  <a:schemeClr val="tx1"/>
                </a:solidFill>
              </a:rPr>
              <a:t>merging N elements</a:t>
            </a:r>
            <a:r>
              <a:rPr lang="en-US" altLang="en-US" sz="2200" dirty="0" smtClean="0">
                <a:solidFill>
                  <a:schemeClr val="tx1"/>
                </a:solidFill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771525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>
                <a:solidFill>
                  <a:schemeClr val="tx1"/>
                </a:solidFill>
              </a:rPr>
              <a:t>What </a:t>
            </a:r>
            <a:r>
              <a:rPr lang="en-US" altLang="en-US" sz="2200" dirty="0">
                <a:solidFill>
                  <a:schemeClr val="tx1"/>
                </a:solidFill>
              </a:rPr>
              <a:t>is the running time </a:t>
            </a:r>
            <a:r>
              <a:rPr lang="en-US" altLang="en-US" sz="2200" i="1" dirty="0" smtClean="0">
                <a:solidFill>
                  <a:schemeClr val="tx1"/>
                </a:solidFill>
              </a:rPr>
              <a:t>merging N elements</a:t>
            </a:r>
            <a:r>
              <a:rPr lang="en-US" altLang="en-US" sz="2200" dirty="0" smtClean="0">
                <a:solidFill>
                  <a:schemeClr val="tx1"/>
                </a:solidFill>
              </a:rPr>
              <a:t>?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 smtClean="0">
                <a:cs typeface="Times New Roman" panose="02020603050405020304" pitchFamily="18" charset="0"/>
              </a:rPr>
              <a:t>	- </a:t>
            </a:r>
            <a:r>
              <a:rPr lang="en-US" altLang="en-US" sz="2200" dirty="0">
                <a:cs typeface="Times New Roman" panose="02020603050405020304" pitchFamily="18" charset="0"/>
              </a:rPr>
              <a:t>merge the two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halves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 smtClean="0">
                <a:cs typeface="Times New Roman" panose="02020603050405020304" pitchFamily="18" charset="0"/>
              </a:rPr>
              <a:t>		</a:t>
            </a:r>
            <a:r>
              <a:rPr lang="en-US" altLang="en-US" sz="2200" dirty="0">
                <a:cs typeface="Times New Roman" panose="02020603050405020304" pitchFamily="18" charset="0"/>
              </a:rPr>
              <a:t>	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	[</a:t>
            </a:r>
            <a:r>
              <a:rPr lang="en-US" altLang="en-US" sz="2200" dirty="0">
                <a:cs typeface="Times New Roman" panose="02020603050405020304" pitchFamily="18" charset="0"/>
              </a:rPr>
              <a:t>1,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4, 8, 3, 7</a:t>
            </a:r>
            <a:r>
              <a:rPr lang="en-US" altLang="en-US" sz="2200" dirty="0">
                <a:cs typeface="Times New Roman" panose="02020603050405020304" pitchFamily="18" charset="0"/>
              </a:rPr>
              <a:t>, 10 ] 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3:	[1,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7, 10 ] </a:t>
            </a:r>
            <a:r>
              <a:rPr lang="en-US" altLang="en-US" sz="2200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dirty="0">
                <a:cs typeface="Times New Roman" panose="02020603050405020304" pitchFamily="18" charset="0"/>
              </a:rPr>
              <a:t>[1,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200" dirty="0">
                <a:cs typeface="Times New Roman" panose="02020603050405020304" pitchFamily="18" charset="0"/>
              </a:rPr>
              <a:t>, 8, 7,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7: 	[1, 3,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10:	[1, 3, 4, 7, 8, 10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</a:t>
            </a:r>
            <a:r>
              <a:rPr lang="en-US" altLang="en-US" sz="2200" dirty="0">
                <a:cs typeface="Times New Roman" panose="02020603050405020304" pitchFamily="18" charset="0"/>
              </a:rPr>
              <a:t>	</a:t>
            </a:r>
            <a:endParaRPr lang="en-US" altLang="en-US" sz="2200" dirty="0" smtClean="0">
              <a:solidFill>
                <a:schemeClr val="tx1"/>
              </a:solidFill>
            </a:endParaRPr>
          </a:p>
          <a:p>
            <a:pPr marL="771525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/>
              <a:t>Each element in the left half is pushed to the right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>
                <a:solidFill>
                  <a:schemeClr val="tx1"/>
                </a:solidFill>
              </a:rPr>
              <a:t>In </a:t>
            </a:r>
            <a:r>
              <a:rPr lang="en-US" altLang="en-US" sz="2200" smtClean="0">
                <a:solidFill>
                  <a:schemeClr val="tx1"/>
                </a:solidFill>
              </a:rPr>
              <a:t>worst case:</a:t>
            </a:r>
            <a:r>
              <a:rPr lang="en-US" altLang="en-US" sz="2200" i="1" smtClean="0">
                <a:solidFill>
                  <a:srgbClr val="002060"/>
                </a:solidFill>
              </a:rPr>
              <a:t>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T(merge </a:t>
            </a:r>
            <a:r>
              <a:rPr lang="en-US" altLang="en-US" sz="2200" i="1" dirty="0">
                <a:solidFill>
                  <a:srgbClr val="002060"/>
                </a:solidFill>
              </a:rPr>
              <a:t>N elements)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&gt;=N</a:t>
            </a:r>
            <a:r>
              <a:rPr lang="en-US" altLang="en-US" sz="2200" i="1" baseline="33000" dirty="0" smtClean="0">
                <a:solidFill>
                  <a:srgbClr val="002060"/>
                </a:solidFill>
              </a:rPr>
              <a:t>2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7448210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i="1" dirty="0">
                <a:solidFill>
                  <a:srgbClr val="002060"/>
                </a:solidFill>
              </a:rPr>
              <a:t>T(N) = 2*T(N/2) + </a:t>
            </a:r>
            <a:r>
              <a:rPr lang="en-US" altLang="en-US" sz="2400" i="1" dirty="0" smtClean="0">
                <a:solidFill>
                  <a:srgbClr val="002060"/>
                </a:solidFill>
              </a:rPr>
              <a:t>N</a:t>
            </a:r>
            <a:r>
              <a:rPr lang="en-US" altLang="en-US" sz="2400" i="1" baseline="33000" dirty="0" smtClean="0">
                <a:solidFill>
                  <a:srgbClr val="002060"/>
                </a:solidFill>
              </a:rPr>
              <a:t>2</a:t>
            </a:r>
            <a:r>
              <a:rPr lang="en-US" altLang="en-US" sz="2400" i="1" dirty="0">
                <a:solidFill>
                  <a:srgbClr val="002060"/>
                </a:solidFill>
              </a:rPr>
              <a:t>/4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 smtClean="0"/>
              <a:t>What </a:t>
            </a:r>
            <a:r>
              <a:rPr lang="en-US" altLang="en-US" sz="2400" dirty="0"/>
              <a:t>is the solution to </a:t>
            </a:r>
            <a:r>
              <a:rPr lang="en-US" altLang="en-US" sz="2400" dirty="0" smtClean="0"/>
              <a:t>this?</a:t>
            </a:r>
            <a:br>
              <a:rPr lang="en-US" altLang="en-US" sz="2400" dirty="0" smtClean="0"/>
            </a:br>
            <a:r>
              <a:rPr lang="en-US" altLang="en-US" sz="2400" dirty="0" smtClean="0"/>
              <a:t>				</a:t>
            </a:r>
            <a:r>
              <a:rPr lang="en-US" altLang="en-US" sz="2400" i="1" dirty="0" smtClean="0">
                <a:solidFill>
                  <a:srgbClr val="002060"/>
                </a:solidFill>
              </a:rPr>
              <a:t>T(N) &gt;= N</a:t>
            </a:r>
            <a:r>
              <a:rPr lang="en-US" altLang="en-US" sz="2400" i="1" baseline="33000" dirty="0" smtClean="0">
                <a:solidFill>
                  <a:srgbClr val="002060"/>
                </a:solidFill>
              </a:rPr>
              <a:t>2</a:t>
            </a:r>
            <a:r>
              <a:rPr lang="en-US" altLang="en-US" sz="2400" i="1" dirty="0" smtClean="0">
                <a:solidFill>
                  <a:srgbClr val="002060"/>
                </a:solidFill>
              </a:rPr>
              <a:t>/4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 smtClean="0"/>
              <a:t>The </a:t>
            </a:r>
            <a:r>
              <a:rPr lang="en-US" altLang="en-US" sz="2400" dirty="0"/>
              <a:t>merge part is very inefficient.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/>
              <a:t>Only the merge takes ~</a:t>
            </a:r>
            <a:r>
              <a:rPr lang="en-US" altLang="en-US" sz="2400" i="1" dirty="0">
                <a:solidFill>
                  <a:srgbClr val="002060"/>
                </a:solidFill>
              </a:rPr>
              <a:t>N</a:t>
            </a:r>
            <a:r>
              <a:rPr lang="en-US" altLang="en-US" sz="2400" i="1" baseline="30000" dirty="0">
                <a:solidFill>
                  <a:srgbClr val="002060"/>
                </a:solidFill>
              </a:rPr>
              <a:t>2</a:t>
            </a:r>
            <a:r>
              <a:rPr lang="en-US" altLang="en-US" sz="2400" dirty="0"/>
              <a:t> time.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400" dirty="0" smtClean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400" i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2029</TotalTime>
  <Words>1173</Words>
  <Application>Microsoft Office PowerPoint</Application>
  <PresentationFormat>Custom</PresentationFormat>
  <Paragraphs>256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 Unicode MS</vt:lpstr>
      <vt:lpstr>Arial</vt:lpstr>
      <vt:lpstr>Calibri</vt:lpstr>
      <vt:lpstr>Times New Roman</vt:lpstr>
      <vt:lpstr>Wingdings</vt:lpstr>
      <vt:lpstr>Office Theme</vt:lpstr>
      <vt:lpstr>Office Theme</vt:lpstr>
      <vt:lpstr>PowerPoint Presentation</vt:lpstr>
      <vt:lpstr>Homework Assignment 1</vt:lpstr>
      <vt:lpstr>Today</vt:lpstr>
      <vt:lpstr>PowerPoint Presentation</vt:lpstr>
      <vt:lpstr>Merge sort</vt:lpstr>
      <vt:lpstr>Merge sort</vt:lpstr>
      <vt:lpstr>Running time of Merge sort</vt:lpstr>
      <vt:lpstr>Running time of Merge sort</vt:lpstr>
      <vt:lpstr>Running time of Merge sort</vt:lpstr>
      <vt:lpstr>Merge – better implementation </vt:lpstr>
      <vt:lpstr>Running time of Merge sort</vt:lpstr>
      <vt:lpstr>Running time of Merge sort</vt:lpstr>
      <vt:lpstr>Running time of Merge sort</vt:lpstr>
      <vt:lpstr>PowerPoint Presentation</vt:lpstr>
      <vt:lpstr>Selection sort</vt:lpstr>
      <vt:lpstr>Selection sort</vt:lpstr>
      <vt:lpstr>Selection sort</vt:lpstr>
      <vt:lpstr>Selection sort</vt:lpstr>
      <vt:lpstr>PowerPoint Presentation</vt:lpstr>
      <vt:lpstr>Insertion sort</vt:lpstr>
      <vt:lpstr>Insertion sort</vt:lpstr>
      <vt:lpstr>Insertion sort</vt:lpstr>
      <vt:lpstr>Insertion sort</vt:lpstr>
      <vt:lpstr>PowerPoint Presentation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Comparing to MergeSort</vt:lpstr>
      <vt:lpstr>Homework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622</cp:revision>
  <cp:lastPrinted>1601-01-01T00:00:00Z</cp:lastPrinted>
  <dcterms:created xsi:type="dcterms:W3CDTF">2017-07-19T19:15:02Z</dcterms:created>
  <dcterms:modified xsi:type="dcterms:W3CDTF">2018-11-27T00:37:26Z</dcterms:modified>
</cp:coreProperties>
</file>