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2"/>
  </p:notesMasterIdLst>
  <p:sldIdLst>
    <p:sldId id="256" r:id="rId3"/>
    <p:sldId id="316" r:id="rId4"/>
    <p:sldId id="326" r:id="rId5"/>
    <p:sldId id="310" r:id="rId6"/>
    <p:sldId id="311" r:id="rId7"/>
    <p:sldId id="312" r:id="rId8"/>
    <p:sldId id="313" r:id="rId9"/>
    <p:sldId id="314" r:id="rId10"/>
    <p:sldId id="323" r:id="rId11"/>
    <p:sldId id="324" r:id="rId12"/>
    <p:sldId id="346" r:id="rId13"/>
    <p:sldId id="319" r:id="rId14"/>
    <p:sldId id="315" r:id="rId15"/>
    <p:sldId id="327" r:id="rId16"/>
    <p:sldId id="328" r:id="rId17"/>
    <p:sldId id="329" r:id="rId18"/>
    <p:sldId id="331" r:id="rId19"/>
    <p:sldId id="307" r:id="rId20"/>
    <p:sldId id="291" r:id="rId21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94660"/>
  </p:normalViewPr>
  <p:slideViewPr>
    <p:cSldViewPr>
      <p:cViewPr varScale="1">
        <p:scale>
          <a:sx n="99" d="100"/>
          <a:sy n="99" d="100"/>
        </p:scale>
        <p:origin x="1494" y="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97271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98082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87946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54887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98525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08488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98149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78253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59569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11806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09766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5641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43075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2762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06356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85348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6356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 smtClean="0">
                <a:solidFill>
                  <a:srgbClr val="000080"/>
                </a:solidFill>
              </a:rPr>
              <a:t>October 4, </a:t>
            </a:r>
            <a:r>
              <a:rPr lang="de-DE" altLang="en-US" sz="3600" b="1" dirty="0">
                <a:solidFill>
                  <a:srgbClr val="000080"/>
                </a:solidFill>
              </a:rPr>
              <a:t>2018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Quick Sort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Homework: What if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the array is not split evenly, but say n/3 – 2n/3?</a:t>
            </a:r>
            <a:b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		</a:t>
            </a:r>
            <a:r>
              <a:rPr lang="en-US" altLang="he-IL" sz="2200" i="1" dirty="0" smtClean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) = O(1) + O(n) + T(n/3) </a:t>
            </a:r>
            <a:r>
              <a:rPr lang="en-US" altLang="he-IL" sz="2200" i="1" dirty="0" smtClean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+ T(2n/3)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2868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Quick Sort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How can we chose a good pivot?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Heuristics: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Choose a random element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Choose 3 elements and pick the median of the three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Compute the median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he-IL" sz="18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How???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he-IL" sz="18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There is a linear time algorithm for computing the median…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he-IL" sz="18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But!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he-IL" sz="18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The running time is O(n), but the constant is quite large.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he-IL" sz="18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Not used in practice.</a:t>
            </a:r>
          </a:p>
        </p:txBody>
      </p:sp>
    </p:spTree>
    <p:extLst>
      <p:ext uri="{BB962C8B-B14F-4D97-AF65-F5344CB8AC3E}">
        <p14:creationId xmlns:p14="http://schemas.microsoft.com/office/powerpoint/2010/main" val="39056686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Quick Sort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O(n log(n))</a:t>
            </a:r>
            <a:r>
              <a:rPr lang="en-US" altLang="he-IL" sz="2200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for good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pivots 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More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efficient than quadratic sorts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(selection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sort, insertion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sort)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 is very efficient for arrays sets that are already substantially sorted.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In-place comparison sort, i.e., requires O(1) additional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memory in each level of the recursion.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  <a:defRPr/>
            </a:pPr>
            <a:endParaRPr lang="en-US" altLang="he-IL" sz="18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2775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sz="4200" dirty="0" smtClean="0"/>
              <a:t>Comparing to MergeSort</a:t>
            </a:r>
            <a:endParaRPr lang="de-DE" altLang="en-US" sz="4200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O(n log(n)) </a:t>
            </a:r>
            <a:r>
              <a:rPr lang="en-US" altLang="he-IL" sz="22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worst case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It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is very efficient for arrays sets that are already substantially sorted.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b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Requires O(n) additional memory.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6782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qsort() in C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1800" i="1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#include 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&lt;</a:t>
            </a:r>
            <a:r>
              <a:rPr lang="en-US" altLang="he-IL" sz="1800" i="1" dirty="0" err="1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stdlib.h</a:t>
            </a:r>
            <a:r>
              <a:rPr lang="en-US" altLang="he-IL" sz="1800" i="1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&gt;</a:t>
            </a:r>
          </a:p>
          <a:p>
            <a:pPr marL="0" indent="0"/>
            <a:r>
              <a:rPr lang="en-US" altLang="he-IL" sz="1800" i="1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void </a:t>
            </a:r>
            <a:r>
              <a:rPr lang="en-US" altLang="he-IL" sz="1800" i="1" dirty="0" err="1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qsort</a:t>
            </a:r>
            <a:r>
              <a:rPr lang="en-US" altLang="he-IL" sz="1800" i="1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(</a:t>
            </a:r>
            <a:r>
              <a:rPr lang="en-US" altLang="he-IL" sz="1800" i="1" dirty="0">
                <a:solidFill>
                  <a:schemeClr val="accent2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void </a:t>
            </a:r>
            <a:r>
              <a:rPr lang="en-US" altLang="he-IL" sz="1800" i="1" dirty="0" smtClean="0">
                <a:solidFill>
                  <a:schemeClr val="accent2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*array</a:t>
            </a:r>
            <a:r>
              <a:rPr lang="en-US" altLang="he-IL" sz="1800" i="1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1800" i="1" dirty="0" err="1" smtClean="0">
                <a:solidFill>
                  <a:srgbClr val="0070C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 smtClean="0">
                <a:solidFill>
                  <a:srgbClr val="0070C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n</a:t>
            </a:r>
            <a:r>
              <a:rPr lang="en-US" altLang="he-IL" sz="1800" i="1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1800" i="1" dirty="0" err="1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size_t</a:t>
            </a:r>
            <a:r>
              <a:rPr lang="en-US" altLang="he-IL" sz="1800" i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size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1800" i="1" dirty="0" err="1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(*</a:t>
            </a:r>
            <a:r>
              <a:rPr lang="en-US" altLang="he-IL" sz="1800" i="1" dirty="0" err="1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compar</a:t>
            </a:r>
            <a:r>
              <a:rPr lang="en-US" altLang="he-IL" sz="1800" i="1" dirty="0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)(</a:t>
            </a:r>
            <a:r>
              <a:rPr lang="en-US" altLang="he-IL" sz="1800" i="1" dirty="0" err="1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const</a:t>
            </a:r>
            <a:r>
              <a:rPr lang="en-US" altLang="he-IL" sz="1800" i="1" dirty="0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void *, </a:t>
            </a:r>
            <a:r>
              <a:rPr lang="en-US" altLang="he-IL" sz="1800" i="1" dirty="0" err="1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const</a:t>
            </a:r>
            <a:r>
              <a:rPr lang="en-US" altLang="he-IL" sz="1800" i="1" dirty="0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void</a:t>
            </a:r>
            <a:r>
              <a:rPr lang="en-US" altLang="he-IL" sz="1800" i="1" dirty="0" smtClean="0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*)</a:t>
            </a:r>
            <a:r>
              <a:rPr lang="en-US" altLang="he-IL" sz="1800" i="1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</a:p>
          <a:p>
            <a:pPr marL="0" indent="0"/>
            <a:endParaRPr lang="en-US" altLang="he-IL" sz="18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i="1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The function gets an array size n 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of any </a:t>
            </a:r>
            <a:r>
              <a:rPr lang="en-US" altLang="he-IL" sz="1800" i="1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type, and sorts it.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i="1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size specifies the size of the elements of the array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i="1" dirty="0" err="1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compar</a:t>
            </a:r>
            <a:r>
              <a:rPr lang="en-US" altLang="he-IL" sz="1800" i="1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() is a </a:t>
            </a:r>
            <a:r>
              <a:rPr lang="en-US" altLang="he-IL" sz="1800" i="1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function</a:t>
            </a:r>
            <a:r>
              <a:rPr lang="en-US" altLang="he-IL" sz="1800" i="1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 used to compare two </a:t>
            </a:r>
            <a:r>
              <a:rPr lang="en-US" altLang="he-IL" sz="1800" i="1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elements.</a:t>
            </a:r>
            <a:br>
              <a:rPr lang="en-US" altLang="he-IL" sz="1800" i="1" smtClean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Returns &lt;0 if the first argument is smaller</a:t>
            </a:r>
            <a:b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Returns </a:t>
            </a:r>
            <a:r>
              <a:rPr lang="en-US" altLang="he-IL" sz="1800" i="1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0 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if the </a:t>
            </a:r>
            <a:r>
              <a:rPr lang="en-US" altLang="he-IL" sz="1800" i="1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arguments are equal 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/>
            </a:r>
            <a:b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Returns </a:t>
            </a:r>
            <a:r>
              <a:rPr lang="en-US" altLang="he-IL" sz="1800" i="1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&gt;0 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if the first argument is </a:t>
            </a:r>
            <a:r>
              <a:rPr lang="en-US" altLang="he-IL" sz="1800" i="1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greater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/>
            </a:r>
            <a:b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/>
            </a:r>
            <a:br>
              <a:rPr lang="en-US" altLang="he-IL" sz="1800" i="1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endParaRPr lang="en-US" altLang="he-IL" sz="1800" i="1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he-IL" sz="18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49368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qsort() in C - example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#include &lt;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stdio.h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&gt;</a:t>
            </a:r>
            <a:b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#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include &lt;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stdlib.h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&gt;</a:t>
            </a:r>
          </a:p>
          <a:p>
            <a:pPr marL="0" indent="0"/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// returns </a:t>
            </a:r>
            <a:r>
              <a:rPr lang="en-US" altLang="he-IL" sz="18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a positive number 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if </a:t>
            </a:r>
            <a:r>
              <a:rPr lang="en-US" altLang="he-IL" sz="1800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*a &gt; *b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, returns </a:t>
            </a:r>
            <a:r>
              <a:rPr lang="en-US" altLang="he-IL" sz="18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negative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if </a:t>
            </a:r>
            <a:r>
              <a:rPr lang="en-US" altLang="he-IL" sz="1800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*a &lt; *b</a:t>
            </a:r>
            <a:br>
              <a:rPr lang="en-US" altLang="he-IL" sz="1800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 err="1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cmpfunc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(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const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void * a,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const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void * b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  <a:b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{</a:t>
            </a:r>
            <a:b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return 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 *(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*)a - *(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*)b 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);</a:t>
            </a:r>
            <a:b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}</a:t>
            </a:r>
          </a:p>
          <a:p>
            <a:pPr marL="0" indent="0"/>
            <a:r>
              <a:rPr lang="en-US" altLang="he-IL" sz="1800" i="1" dirty="0" err="1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main 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() {</a:t>
            </a:r>
            <a:b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fr-FR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r>
              <a:rPr lang="fr-FR" altLang="he-IL" sz="1800" i="1" dirty="0" err="1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fr-FR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values[] = { 88, 56, 100, 2, 25 };</a:t>
            </a:r>
          </a:p>
          <a:p>
            <a:pPr marL="0" indent="0"/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/>
            </a:r>
            <a:b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r>
              <a:rPr lang="en-US" altLang="he-IL" sz="1800" i="1" dirty="0" err="1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qsort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(values, 5, </a:t>
            </a:r>
            <a:r>
              <a:rPr lang="en-US" altLang="he-IL" sz="1800" i="1" dirty="0" err="1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sizeof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</a:t>
            </a:r>
            <a:r>
              <a:rPr lang="en-US" altLang="he-IL" sz="1800" i="1" dirty="0" err="1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), </a:t>
            </a:r>
            <a:r>
              <a:rPr lang="en-US" altLang="he-IL" sz="1800" i="1" dirty="0" err="1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cmpfunc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);</a:t>
            </a:r>
          </a:p>
          <a:p>
            <a:pPr marL="0" indent="0"/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for( </a:t>
            </a:r>
            <a:r>
              <a:rPr lang="en-US" altLang="he-IL" sz="1800" i="1" dirty="0" err="1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1800" i="1" dirty="0" err="1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= 0 ; </a:t>
            </a:r>
            <a:r>
              <a:rPr lang="en-US" altLang="he-IL" sz="1800" i="1" dirty="0" err="1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&lt; 5; </a:t>
            </a:r>
            <a:r>
              <a:rPr lang="en-US" altLang="he-IL" sz="1800" i="1" dirty="0" err="1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++ ) </a:t>
            </a:r>
            <a:b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	</a:t>
            </a:r>
            <a:r>
              <a:rPr lang="en-US" altLang="he-IL" sz="1800" i="1" dirty="0" err="1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printf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("%d  ", values[</a:t>
            </a:r>
            <a:r>
              <a:rPr lang="en-US" altLang="he-IL" sz="1800" i="1" dirty="0" err="1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]);     </a:t>
            </a:r>
            <a:endParaRPr lang="en-US" altLang="he-IL" sz="1800" i="1" dirty="0"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return 0;</a:t>
            </a:r>
            <a:b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}</a:t>
            </a:r>
            <a:endParaRPr lang="en-US" altLang="he-IL" sz="1800" i="1" dirty="0"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01196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qsort() in C - example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#include &lt;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stdio.h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&gt;</a:t>
            </a:r>
            <a:b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#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include &lt;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stdlib.h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&gt;</a:t>
            </a:r>
          </a:p>
          <a:p>
            <a:pPr marL="0" indent="0"/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de-DE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struct </a:t>
            </a:r>
            <a:r>
              <a:rPr lang="de-DE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student_info </a:t>
            </a: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char* first_name;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char* last_name;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int ID;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int grades[5];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de-DE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</a:t>
            </a:r>
            <a:r>
              <a:rPr lang="de-DE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/>
            <a:r>
              <a:rPr lang="de-DE" altLang="he-IL" sz="18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// compares students by ID</a:t>
            </a:r>
            <a:br>
              <a:rPr lang="de-DE" altLang="he-IL" sz="18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 err="1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1800" i="1" dirty="0" err="1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cmp_students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(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const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void * a,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const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void * b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  <a:b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{</a:t>
            </a:r>
            <a:b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return  ( (</a:t>
            </a:r>
            <a:r>
              <a:rPr lang="de-DE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student*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)a)-&gt;ID – ((</a:t>
            </a:r>
            <a:r>
              <a:rPr lang="de-DE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student*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)b)-&gt;ID;</a:t>
            </a:r>
            <a:b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8511734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sz="4000" dirty="0"/>
              <a:t>Can we do better than n log(n)?</a:t>
            </a:r>
            <a:endParaRPr lang="de-DE" altLang="en-US" sz="4200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b="1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Fact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: In the </a:t>
            </a:r>
            <a:r>
              <a:rPr lang="en-US" altLang="he-IL" sz="2200" i="1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comparison model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any sorting algorithm</a:t>
            </a:r>
            <a:b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		   runs in time at least </a:t>
            </a:r>
            <a:r>
              <a:rPr lang="en-US" altLang="he-IL" sz="2200" i="1" dirty="0" smtClean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N log(N)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i="1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Comparison model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no prior information on the data.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Can only compare elements: which one of the two is smaller?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Examples that are </a:t>
            </a:r>
            <a:r>
              <a:rPr lang="en-US" altLang="he-IL" sz="2200" i="1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*not*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 in the comparison model: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Array contains only number </a:t>
            </a:r>
            <a:r>
              <a:rPr lang="en-US" altLang="he-IL" sz="2200" i="1" dirty="0" smtClean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1…100</a:t>
            </a: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Array of length </a:t>
            </a:r>
            <a:r>
              <a:rPr lang="en-US" altLang="he-IL" sz="2200" i="1" dirty="0" smtClean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N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 contains all elements </a:t>
            </a:r>
            <a:r>
              <a:rPr lang="en-US" altLang="he-IL" sz="2200" i="1" dirty="0" smtClean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1…N</a:t>
            </a:r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95692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Homework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Implement each of the algorithms in C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34182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More on sorting algorithms</a:t>
            </a:r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 smtClean="0"/>
              <a:t/>
            </a:r>
            <a:br>
              <a:rPr lang="de-DE" altLang="en-US" sz="2000" dirty="0" smtClean="0"/>
            </a:br>
            <a:endParaRPr lang="de-DE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447274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Quick Sort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35415510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Quick Sort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 smtClean="0">
                <a:ea typeface="Arial Unicode MS" pitchFamily="34" charset="-128"/>
                <a:cs typeface="Times New Roman" pitchFamily="18" charset="0"/>
              </a:rPr>
              <a:t>Given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an array,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Choose an element in the array, call it the </a:t>
            </a:r>
            <a:r>
              <a:rPr lang="en-US" altLang="he-IL" sz="2200" b="1" i="1" dirty="0">
                <a:ea typeface="Arial Unicode MS" pitchFamily="34" charset="-128"/>
                <a:cs typeface="Times New Roman" pitchFamily="18" charset="0"/>
              </a:rPr>
              <a:t>pivot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u="sng" dirty="0">
                <a:ea typeface="Arial Unicode MS" pitchFamily="34" charset="-128"/>
                <a:cs typeface="Times New Roman" pitchFamily="18" charset="0"/>
              </a:rPr>
              <a:t>Rearrange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 the elements in the array so that:</a:t>
            </a:r>
          </a:p>
          <a:p>
            <a:pPr marL="1257300" lvl="2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All elements &lt; pivot are to the left of pivot</a:t>
            </a:r>
          </a:p>
          <a:p>
            <a:pPr marL="1257300" lvl="2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All elements &gt;= pivot are to the right of pivot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i="1" dirty="0">
                <a:ea typeface="Arial Unicode MS" pitchFamily="34" charset="-128"/>
                <a:cs typeface="Times New Roman" pitchFamily="18" charset="0"/>
              </a:rPr>
              <a:t>Recursively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 sort to the left of the pivot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i="1" dirty="0">
                <a:ea typeface="Arial Unicode MS" pitchFamily="34" charset="-128"/>
                <a:cs typeface="Times New Roman" pitchFamily="18" charset="0"/>
              </a:rPr>
              <a:t>Recursively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 sort to the right of the pivot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4861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Quick Sort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 smtClean="0">
                <a:ea typeface="Arial Unicode MS" pitchFamily="34" charset="-128"/>
                <a:cs typeface="Times New Roman" pitchFamily="18" charset="0"/>
              </a:rPr>
              <a:t>Q1: </a:t>
            </a:r>
            <a:r>
              <a:rPr lang="en-US" altLang="he-IL" sz="2200">
                <a:ea typeface="Arial Unicode MS" pitchFamily="34" charset="-128"/>
                <a:cs typeface="Times New Roman" pitchFamily="18" charset="0"/>
              </a:rPr>
              <a:t>how </a:t>
            </a:r>
            <a:r>
              <a:rPr lang="en-US" altLang="he-IL" sz="2200" smtClean="0">
                <a:ea typeface="Arial Unicode MS" pitchFamily="34" charset="-128"/>
                <a:cs typeface="Times New Roman" pitchFamily="18" charset="0"/>
              </a:rPr>
              <a:t>should we </a:t>
            </a:r>
            <a:r>
              <a:rPr lang="en-US" altLang="he-IL" sz="2200" dirty="0" smtClean="0">
                <a:ea typeface="Arial Unicode MS" pitchFamily="34" charset="-128"/>
                <a:cs typeface="Times New Roman" pitchFamily="18" charset="0"/>
              </a:rPr>
              <a:t>choose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the pivot?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At random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Let pivot = a[mid point]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Maybe we know something about the array…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4020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Quick Sort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altLang="he-IL" sz="2200" dirty="0" smtClean="0">
                <a:ea typeface="Arial Unicode MS" pitchFamily="34" charset="-128"/>
                <a:cs typeface="Times New Roman" pitchFamily="18" charset="0"/>
              </a:rPr>
              <a:t>Q2: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how to rearrange the elements?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Example: Input = [4,1,8,</a:t>
            </a:r>
            <a:r>
              <a:rPr lang="en-US" altLang="he-IL" sz="2200" b="1" i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,10,6,12,3]</a:t>
            </a:r>
          </a:p>
          <a:p>
            <a:pPr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Set pivot = </a:t>
            </a:r>
            <a:r>
              <a:rPr lang="en-US" altLang="he-IL" sz="2200" b="1" i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</a:p>
          <a:p>
            <a:pPr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Swap pivot with the a[start] 	-   [</a:t>
            </a:r>
            <a:r>
              <a:rPr lang="en-US" altLang="he-IL" sz="2200" b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,1,8,</a:t>
            </a:r>
            <a:r>
              <a:rPr lang="en-US" altLang="he-IL" sz="2200" dirty="0">
                <a:solidFill>
                  <a:srgbClr val="0000CC"/>
                </a:solidFill>
                <a:ea typeface="Arial Unicode MS" pitchFamily="34" charset="-128"/>
                <a:cs typeface="Times New Roman" pitchFamily="18" charset="0"/>
              </a:rPr>
              <a:t>4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,10,6,12,3]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Have two pointers 		-   [</a:t>
            </a:r>
            <a:r>
              <a:rPr lang="en-US" altLang="he-IL" sz="2200" b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</a:t>
            </a:r>
            <a:r>
              <a:rPr lang="en-US" altLang="he-IL" sz="2200" b="1" i="1" u="sng" dirty="0">
                <a:ea typeface="Arial Unicode MS" pitchFamily="34" charset="-128"/>
                <a:cs typeface="Times New Roman" pitchFamily="18" charset="0"/>
              </a:rPr>
              <a:t>1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,8,4,10,6,12,</a:t>
            </a:r>
            <a:r>
              <a:rPr lang="en-US" altLang="he-IL" sz="2200" b="1" i="1" u="sng" dirty="0">
                <a:ea typeface="Arial Unicode MS" pitchFamily="34" charset="-128"/>
                <a:cs typeface="Times New Roman" pitchFamily="18" charset="0"/>
              </a:rPr>
              <a:t>3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]</a:t>
            </a:r>
          </a:p>
          <a:p>
            <a:pPr marL="457200" lvl="1" indent="0">
              <a:buFont typeface="Arial" panose="020B0604020202020204" pitchFamily="34" charset="0"/>
              <a:buNone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We are going to move the left pointer to the right,</a:t>
            </a:r>
          </a:p>
          <a:p>
            <a:pPr marL="457200" lvl="1" indent="0">
              <a:buFont typeface="Arial" panose="020B0604020202020204" pitchFamily="34" charset="0"/>
              <a:buNone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making all elements to its left are smaller than pivot.</a:t>
            </a:r>
          </a:p>
          <a:p>
            <a:pPr marL="457200" lvl="1" indent="0">
              <a:buFont typeface="Arial" panose="020B0604020202020204" pitchFamily="34" charset="0"/>
              <a:buNone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Similarly we move the right pointer to the left,</a:t>
            </a:r>
          </a:p>
          <a:p>
            <a:pPr marL="457200" lvl="1" indent="0">
              <a:buFont typeface="Arial" panose="020B0604020202020204" pitchFamily="34" charset="0"/>
              <a:buNone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making all elements to its right </a:t>
            </a:r>
            <a:r>
              <a:rPr lang="en-US" altLang="he-IL" sz="2200">
                <a:ea typeface="Arial Unicode MS" pitchFamily="34" charset="-128"/>
                <a:cs typeface="Times New Roman" pitchFamily="18" charset="0"/>
              </a:rPr>
              <a:t>are </a:t>
            </a:r>
            <a:r>
              <a:rPr lang="en-US" altLang="he-IL" sz="2200" smtClean="0">
                <a:ea typeface="Arial Unicode MS" pitchFamily="34" charset="-128"/>
                <a:cs typeface="Times New Roman" pitchFamily="18" charset="0"/>
              </a:rPr>
              <a:t>larger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than pivot. 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9113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Quick Sort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Input =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,1,8,4,10,6,12,3], pivot = </a:t>
            </a:r>
            <a:r>
              <a:rPr lang="en-US" altLang="he-IL" sz="2000" b="1" i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We’ll have two pointers 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1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,8,4,10,6,12,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left pointer	 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,4,10,6,12,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marL="1828800" lvl="4" indent="0">
              <a:buFont typeface="Arial" panose="020B0604020202020204" pitchFamily="34" charset="0"/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8&gt;pivot -- stop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the right pointer	 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</a:t>
            </a:r>
            <a:r>
              <a:rPr lang="en-US" altLang="he-IL" sz="2000" b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,4,10,6,12,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marL="1828800" lvl="4" indent="0">
              <a:buFont typeface="Arial" panose="020B0604020202020204" pitchFamily="34" charset="0"/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3&lt;pivot -- stop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Swap 3 and 8 		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,4,10,6,12,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left pointer 3-&gt;4-&gt;10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,1,3,4,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,6,12,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marL="1828800" lvl="4" indent="0">
              <a:buFont typeface="Arial" panose="020B0604020202020204" pitchFamily="34" charset="0"/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10&gt;pivot -- stop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right pointer 8-&gt;12-&gt;6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,1,3,4,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10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,12,8]</a:t>
            </a:r>
          </a:p>
          <a:p>
            <a:pPr marL="1828800" lvl="4" indent="0">
              <a:buFont typeface="Arial" panose="020B0604020202020204" pitchFamily="34" charset="0"/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6&lt;pivot -- stop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Swap 10 and 6 		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,1,3,4,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,12,8]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Swap </a:t>
            </a:r>
            <a:r>
              <a:rPr lang="en-US" altLang="he-IL" sz="2000" b="1" i="1" u="sng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pivot 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with </a:t>
            </a:r>
            <a:r>
              <a:rPr lang="en-US" altLang="he-IL" sz="2000" b="1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			 -   [</a:t>
            </a:r>
            <a:r>
              <a:rPr lang="en-US" altLang="he-IL" sz="2000" b="1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,1,3,4,</a:t>
            </a:r>
            <a:r>
              <a:rPr lang="en-US" altLang="he-IL" sz="2000" b="1" i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,10,12,8]</a:t>
            </a:r>
          </a:p>
          <a:p>
            <a:pPr lvl="1"/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73461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Quick Sort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O(n log(n))</a:t>
            </a:r>
            <a:r>
              <a:rPr lang="en-US" altLang="he-IL" sz="2200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for good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pivots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Q: What is a good pivot?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A:The one that splits the array into equal halves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Indeed: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O(1) + O(n) + 2*T(n/2</a:t>
            </a:r>
            <a:r>
              <a:rPr lang="en-US" altLang="he-IL" sz="2200" i="1" dirty="0" smtClean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altLang="he-IL" sz="2200" i="1" dirty="0" smtClean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Fact:</a:t>
            </a:r>
            <a:r>
              <a:rPr lang="en-US" altLang="he-IL" sz="2200" i="1" dirty="0" smtClean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T(n) = O(n log(n))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Homework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: prove it!</a:t>
            </a:r>
          </a:p>
          <a:p>
            <a:pPr marL="0" indent="0"/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3287712" y="3398837"/>
            <a:ext cx="609601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286669" y="4241939"/>
            <a:ext cx="1808285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Choose a pivot</a:t>
            </a:r>
            <a:endParaRPr lang="en-US" altLang="en-US" dirty="0"/>
          </a:p>
        </p:txBody>
      </p:sp>
      <p:cxnSp>
        <p:nvCxnSpPr>
          <p:cNvPr id="3" name="Straight Arrow Connector 2"/>
          <p:cNvCxnSpPr>
            <a:stCxn id="7" idx="0"/>
            <a:endCxn id="6" idx="2"/>
          </p:cNvCxnSpPr>
          <p:nvPr/>
        </p:nvCxnSpPr>
        <p:spPr bwMode="auto">
          <a:xfrm flipV="1">
            <a:off x="2190812" y="3762997"/>
            <a:ext cx="1401701" cy="47894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Rounded Rectangle 10"/>
          <p:cNvSpPr/>
          <p:nvPr/>
        </p:nvSpPr>
        <p:spPr bwMode="auto">
          <a:xfrm>
            <a:off x="4176287" y="3398837"/>
            <a:ext cx="609601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3953871" y="4241939"/>
            <a:ext cx="1440778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Rearranging</a:t>
            </a:r>
            <a:endParaRPr lang="en-US" altLang="en-US" dirty="0"/>
          </a:p>
        </p:txBody>
      </p:sp>
      <p:cxnSp>
        <p:nvCxnSpPr>
          <p:cNvPr id="13" name="Straight Arrow Connector 12"/>
          <p:cNvCxnSpPr>
            <a:stCxn id="12" idx="0"/>
            <a:endCxn id="11" idx="2"/>
          </p:cNvCxnSpPr>
          <p:nvPr/>
        </p:nvCxnSpPr>
        <p:spPr bwMode="auto">
          <a:xfrm flipH="1" flipV="1">
            <a:off x="4481088" y="3762997"/>
            <a:ext cx="193172" cy="47894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Rounded Rectangle 20"/>
          <p:cNvSpPr/>
          <p:nvPr/>
        </p:nvSpPr>
        <p:spPr bwMode="auto">
          <a:xfrm>
            <a:off x="5064862" y="3381997"/>
            <a:ext cx="1022176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6335713" y="4241939"/>
            <a:ext cx="12565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Recursion</a:t>
            </a:r>
            <a:endParaRPr lang="en-US" altLang="en-US" dirty="0"/>
          </a:p>
        </p:txBody>
      </p:sp>
      <p:cxnSp>
        <p:nvCxnSpPr>
          <p:cNvPr id="23" name="Straight Arrow Connector 22"/>
          <p:cNvCxnSpPr>
            <a:stCxn id="22" idx="0"/>
            <a:endCxn id="21" idx="2"/>
          </p:cNvCxnSpPr>
          <p:nvPr/>
        </p:nvCxnSpPr>
        <p:spPr bwMode="auto">
          <a:xfrm flipH="1" flipV="1">
            <a:off x="5575950" y="3746157"/>
            <a:ext cx="1388016" cy="49578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2066391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  <p:bldP spid="12" grpId="0" animBg="1"/>
      <p:bldP spid="21" grpId="1" animBg="1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Quick Sort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/>
              <a:t>A different </a:t>
            </a:r>
            <a:r>
              <a:rPr lang="en-US" altLang="en-US" sz="2200" u="sng" dirty="0" smtClean="0"/>
              <a:t>analysis for good pivot:</a:t>
            </a:r>
            <a:endParaRPr lang="en-US" altLang="en-US" sz="2200" u="sng" dirty="0"/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Let’s count how many times each element it touched</a:t>
            </a:r>
            <a:r>
              <a:rPr lang="en-US" altLang="en-US" sz="2200" dirty="0" smtClean="0"/>
              <a:t>.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smtClean="0"/>
              <a:t>	1. Each element can be a pivot at most once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smtClean="0"/>
              <a:t>	2. Each element is touched </a:t>
            </a:r>
            <a:r>
              <a:rPr lang="en-US" altLang="en-US" sz="2200" dirty="0" smtClean="0">
                <a:solidFill>
                  <a:schemeClr val="tx1"/>
                </a:solidFill>
              </a:rPr>
              <a:t>at </a:t>
            </a:r>
            <a:r>
              <a:rPr lang="en-US" altLang="en-US" sz="2200" dirty="0">
                <a:solidFill>
                  <a:schemeClr val="tx1"/>
                </a:solidFill>
              </a:rPr>
              <a:t>most </a:t>
            </a:r>
            <a:r>
              <a:rPr lang="en-US" altLang="en-US" sz="2200" dirty="0" smtClean="0">
                <a:solidFill>
                  <a:schemeClr val="tx1"/>
                </a:solidFill>
              </a:rPr>
              <a:t>log</a:t>
            </a:r>
            <a:r>
              <a:rPr lang="en-US" altLang="en-US" sz="2200" baseline="-25000" dirty="0" smtClean="0">
                <a:solidFill>
                  <a:schemeClr val="tx1"/>
                </a:solidFill>
              </a:rPr>
              <a:t>2</a:t>
            </a:r>
            <a:r>
              <a:rPr lang="en-US" altLang="en-US" sz="2200" dirty="0" smtClean="0">
                <a:solidFill>
                  <a:schemeClr val="tx1"/>
                </a:solidFill>
              </a:rPr>
              <a:t>(n) </a:t>
            </a:r>
            <a:r>
              <a:rPr lang="en-US" altLang="en-US" sz="2200" dirty="0">
                <a:solidFill>
                  <a:schemeClr val="tx1"/>
                </a:solidFill>
              </a:rPr>
              <a:t>times.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>
                <a:solidFill>
                  <a:schemeClr val="tx1"/>
                </a:solidFill>
              </a:rPr>
              <a:t>Proof</a:t>
            </a:r>
            <a:r>
              <a:rPr lang="en-US" altLang="en-US" sz="2200" dirty="0">
                <a:solidFill>
                  <a:schemeClr val="tx1"/>
                </a:solidFill>
              </a:rPr>
              <a:t>: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Each element </a:t>
            </a:r>
            <a:r>
              <a:rPr lang="en-US" altLang="en-US" sz="1800" dirty="0" smtClean="0">
                <a:solidFill>
                  <a:schemeClr val="tx1"/>
                </a:solidFill>
              </a:rPr>
              <a:t>is touched </a:t>
            </a:r>
            <a:r>
              <a:rPr lang="en-US" altLang="en-US" sz="1800" i="1" u="sng" dirty="0" smtClean="0">
                <a:solidFill>
                  <a:srgbClr val="002060"/>
                </a:solidFill>
              </a:rPr>
              <a:t>at most once</a:t>
            </a:r>
            <a:r>
              <a:rPr lang="en-US" altLang="en-US" sz="1800" i="1" dirty="0" smtClean="0">
                <a:solidFill>
                  <a:srgbClr val="002060"/>
                </a:solidFill>
              </a:rPr>
              <a:t> </a:t>
            </a:r>
            <a:r>
              <a:rPr lang="en-US" altLang="en-US" sz="1800" dirty="0" smtClean="0">
                <a:solidFill>
                  <a:schemeClr val="tx1"/>
                </a:solidFill>
              </a:rPr>
              <a:t>in </a:t>
            </a:r>
            <a:r>
              <a:rPr lang="en-US" altLang="en-US" sz="1800" dirty="0">
                <a:solidFill>
                  <a:schemeClr val="tx1"/>
                </a:solidFill>
              </a:rPr>
              <a:t>each </a:t>
            </a:r>
            <a:r>
              <a:rPr lang="en-US" altLang="en-US" sz="1800" dirty="0" smtClean="0">
                <a:solidFill>
                  <a:schemeClr val="tx1"/>
                </a:solidFill>
              </a:rPr>
              <a:t>rearrangement procedure</a:t>
            </a:r>
            <a:endParaRPr lang="en-US" altLang="en-US" sz="1800" dirty="0">
              <a:solidFill>
                <a:schemeClr val="tx1"/>
              </a:solidFill>
            </a:endParaRP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Q: How many times does </a:t>
            </a:r>
            <a:r>
              <a:rPr lang="en-US" altLang="en-US" sz="1800" dirty="0" smtClean="0">
                <a:solidFill>
                  <a:schemeClr val="tx1"/>
                </a:solidFill>
              </a:rPr>
              <a:t>an element </a:t>
            </a:r>
            <a:r>
              <a:rPr lang="en-US" altLang="en-US" sz="1800" dirty="0">
                <a:solidFill>
                  <a:schemeClr val="tx1"/>
                </a:solidFill>
              </a:rPr>
              <a:t>appear in a rearrangement </a:t>
            </a:r>
            <a:r>
              <a:rPr lang="en-US" altLang="en-US" sz="1800" dirty="0" smtClean="0">
                <a:solidFill>
                  <a:schemeClr val="tx1"/>
                </a:solidFill>
              </a:rPr>
              <a:t>procedure</a:t>
            </a:r>
            <a:r>
              <a:rPr lang="en-US" altLang="en-US" sz="1800" dirty="0">
                <a:solidFill>
                  <a:schemeClr val="tx1"/>
                </a:solidFill>
              </a:rPr>
              <a:t>?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A: The size of the array containing the element is divided by two each </a:t>
            </a:r>
            <a:r>
              <a:rPr lang="en-US" altLang="en-US" sz="1800" dirty="0" smtClean="0">
                <a:solidFill>
                  <a:schemeClr val="tx1"/>
                </a:solidFill>
              </a:rPr>
              <a:t>time.</a:t>
            </a:r>
            <a:endParaRPr lang="en-US" altLang="en-US" sz="1800" dirty="0">
              <a:solidFill>
                <a:schemeClr val="tx1"/>
              </a:solidFill>
            </a:endParaRP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So </a:t>
            </a:r>
            <a:r>
              <a:rPr lang="en-US" altLang="en-US" sz="1800" dirty="0" smtClean="0">
                <a:solidFill>
                  <a:schemeClr val="tx1"/>
                </a:solidFill>
              </a:rPr>
              <a:t>each element </a:t>
            </a:r>
            <a:r>
              <a:rPr lang="en-US" altLang="en-US" sz="1800" dirty="0">
                <a:solidFill>
                  <a:schemeClr val="tx1"/>
                </a:solidFill>
              </a:rPr>
              <a:t>appears in </a:t>
            </a:r>
            <a:r>
              <a:rPr lang="en-US" altLang="en-US" sz="1800" dirty="0" smtClean="0">
                <a:solidFill>
                  <a:schemeClr val="tx1"/>
                </a:solidFill>
              </a:rPr>
              <a:t>at most </a:t>
            </a:r>
            <a:r>
              <a:rPr lang="en-US" altLang="en-US" sz="1800" i="1" dirty="0" smtClean="0">
                <a:solidFill>
                  <a:srgbClr val="002060"/>
                </a:solidFill>
              </a:rPr>
              <a:t>log</a:t>
            </a:r>
            <a:r>
              <a:rPr lang="en-US" altLang="en-US" sz="1800" i="1" baseline="-25000" dirty="0" smtClean="0">
                <a:solidFill>
                  <a:srgbClr val="002060"/>
                </a:solidFill>
              </a:rPr>
              <a:t>2</a:t>
            </a:r>
            <a:r>
              <a:rPr lang="en-US" altLang="en-US" sz="1800" i="1" dirty="0" smtClean="0">
                <a:solidFill>
                  <a:srgbClr val="002060"/>
                </a:solidFill>
              </a:rPr>
              <a:t>(n)</a:t>
            </a:r>
            <a:r>
              <a:rPr lang="en-US" altLang="en-US" sz="1800" dirty="0" smtClean="0">
                <a:solidFill>
                  <a:schemeClr val="tx1"/>
                </a:solidFill>
              </a:rPr>
              <a:t> </a:t>
            </a:r>
            <a:r>
              <a:rPr lang="en-US" altLang="en-US" sz="1800" dirty="0">
                <a:solidFill>
                  <a:schemeClr val="tx1"/>
                </a:solidFill>
              </a:rPr>
              <a:t>rearrangement</a:t>
            </a:r>
            <a:r>
              <a:rPr lang="en-US" altLang="en-US" sz="1800" dirty="0" smtClean="0">
                <a:solidFill>
                  <a:schemeClr val="tx1"/>
                </a:solidFill>
              </a:rPr>
              <a:t> procedure.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 smtClean="0">
                <a:solidFill>
                  <a:schemeClr val="tx1"/>
                </a:solidFill>
              </a:rPr>
              <a:t>Therefore</a:t>
            </a:r>
            <a:r>
              <a:rPr lang="en-US" altLang="en-US" sz="1800" dirty="0">
                <a:solidFill>
                  <a:schemeClr val="tx1"/>
                </a:solidFill>
              </a:rPr>
              <a:t>, each element is </a:t>
            </a:r>
            <a:r>
              <a:rPr lang="en-US" altLang="en-US" sz="1800" dirty="0" smtClean="0">
                <a:solidFill>
                  <a:schemeClr val="tx1"/>
                </a:solidFill>
              </a:rPr>
              <a:t>touched/swapped at most </a:t>
            </a:r>
            <a:r>
              <a:rPr lang="en-US" altLang="en-US" sz="1800" i="1" dirty="0" smtClean="0">
                <a:solidFill>
                  <a:srgbClr val="002060"/>
                </a:solidFill>
              </a:rPr>
              <a:t>log</a:t>
            </a:r>
            <a:r>
              <a:rPr lang="en-US" altLang="en-US" sz="1800" i="1" baseline="-25000" dirty="0" smtClean="0">
                <a:solidFill>
                  <a:srgbClr val="002060"/>
                </a:solidFill>
              </a:rPr>
              <a:t>2</a:t>
            </a:r>
            <a:r>
              <a:rPr lang="en-US" altLang="en-US" sz="1800" i="1" dirty="0" smtClean="0">
                <a:solidFill>
                  <a:srgbClr val="002060"/>
                </a:solidFill>
              </a:rPr>
              <a:t>(n)</a:t>
            </a:r>
            <a:r>
              <a:rPr lang="en-US" altLang="en-US" sz="1800" dirty="0" smtClean="0">
                <a:solidFill>
                  <a:schemeClr val="tx1"/>
                </a:solidFill>
              </a:rPr>
              <a:t> </a:t>
            </a:r>
            <a:r>
              <a:rPr lang="en-US" altLang="en-US" sz="1800" dirty="0">
                <a:solidFill>
                  <a:schemeClr val="tx1"/>
                </a:solidFill>
              </a:rPr>
              <a:t>times.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smtClean="0">
                <a:solidFill>
                  <a:schemeClr val="tx1"/>
                </a:solidFill>
              </a:rPr>
              <a:t>Therefore</a:t>
            </a:r>
            <a:r>
              <a:rPr lang="en-US" altLang="en-US" sz="2200" dirty="0">
                <a:solidFill>
                  <a:schemeClr val="tx1"/>
                </a:solidFill>
              </a:rPr>
              <a:t>, the total running time is 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O(n*log(n))</a:t>
            </a:r>
            <a:endParaRPr lang="en-US" altLang="en-US" sz="22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790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2201</TotalTime>
  <Words>500</Words>
  <Application>Microsoft Office PowerPoint</Application>
  <PresentationFormat>Custom</PresentationFormat>
  <Paragraphs>128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 Unicode MS</vt:lpstr>
      <vt:lpstr>Arial</vt:lpstr>
      <vt:lpstr>Times New Roman</vt:lpstr>
      <vt:lpstr>Wingdings</vt:lpstr>
      <vt:lpstr>Office Theme</vt:lpstr>
      <vt:lpstr>Office Theme</vt:lpstr>
      <vt:lpstr>PowerPoint Presentation</vt:lpstr>
      <vt:lpstr>Today</vt:lpstr>
      <vt:lpstr>PowerPoint Presentation</vt:lpstr>
      <vt:lpstr>Quick Sort</vt:lpstr>
      <vt:lpstr>Quick Sort</vt:lpstr>
      <vt:lpstr>Quick Sort</vt:lpstr>
      <vt:lpstr>Quick Sort</vt:lpstr>
      <vt:lpstr>Quick Sort</vt:lpstr>
      <vt:lpstr>Quick Sort</vt:lpstr>
      <vt:lpstr>Quick Sort</vt:lpstr>
      <vt:lpstr>Quick Sort</vt:lpstr>
      <vt:lpstr>Quick Sort</vt:lpstr>
      <vt:lpstr>Comparing to MergeSort</vt:lpstr>
      <vt:lpstr>qsort() in C</vt:lpstr>
      <vt:lpstr>qsort() in C - example</vt:lpstr>
      <vt:lpstr>qsort() in C - example</vt:lpstr>
      <vt:lpstr>Can we do better than n log(n)?</vt:lpstr>
      <vt:lpstr>Homework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694</cp:revision>
  <cp:lastPrinted>1601-01-01T00:00:00Z</cp:lastPrinted>
  <dcterms:created xsi:type="dcterms:W3CDTF">2017-07-19T19:15:02Z</dcterms:created>
  <dcterms:modified xsi:type="dcterms:W3CDTF">2018-11-26T22:37:52Z</dcterms:modified>
</cp:coreProperties>
</file>