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7.jpg" ContentType="image/png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9.jpg" ContentType="image/png"/>
  <Override PartName="/ppt/notesSlides/notesSlide12.xml" ContentType="application/vnd.openxmlformats-officedocument.presentationml.notesSlide+xml"/>
  <Override PartName="/ppt/media/image10.jpg" ContentType="image/png"/>
  <Override PartName="/ppt/notesSlides/notesSlide13.xml" ContentType="application/vnd.openxmlformats-officedocument.presentationml.notesSlide+xml"/>
  <Override PartName="/ppt/media/image11.jpg" ContentType="image/pn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1"/>
  </p:notesMasterIdLst>
  <p:sldIdLst>
    <p:sldId id="256" r:id="rId3"/>
    <p:sldId id="316" r:id="rId4"/>
    <p:sldId id="392" r:id="rId5"/>
    <p:sldId id="362" r:id="rId6"/>
    <p:sldId id="365" r:id="rId7"/>
    <p:sldId id="366" r:id="rId8"/>
    <p:sldId id="363" r:id="rId9"/>
    <p:sldId id="367" r:id="rId10"/>
    <p:sldId id="368" r:id="rId11"/>
    <p:sldId id="395" r:id="rId12"/>
    <p:sldId id="369" r:id="rId13"/>
    <p:sldId id="374" r:id="rId14"/>
    <p:sldId id="371" r:id="rId15"/>
    <p:sldId id="370" r:id="rId16"/>
    <p:sldId id="375" r:id="rId17"/>
    <p:sldId id="396" r:id="rId18"/>
    <p:sldId id="372" r:id="rId19"/>
    <p:sldId id="378" r:id="rId20"/>
    <p:sldId id="379" r:id="rId21"/>
    <p:sldId id="376" r:id="rId22"/>
    <p:sldId id="398" r:id="rId23"/>
    <p:sldId id="377" r:id="rId24"/>
    <p:sldId id="380" r:id="rId25"/>
    <p:sldId id="383" r:id="rId26"/>
    <p:sldId id="393" r:id="rId27"/>
    <p:sldId id="384" r:id="rId28"/>
    <p:sldId id="382" r:id="rId29"/>
    <p:sldId id="381" r:id="rId30"/>
    <p:sldId id="397" r:id="rId31"/>
    <p:sldId id="385" r:id="rId32"/>
    <p:sldId id="386" r:id="rId33"/>
    <p:sldId id="387" r:id="rId34"/>
    <p:sldId id="388" r:id="rId35"/>
    <p:sldId id="391" r:id="rId36"/>
    <p:sldId id="394" r:id="rId37"/>
    <p:sldId id="389" r:id="rId38"/>
    <p:sldId id="390" r:id="rId39"/>
    <p:sldId id="291" r:id="rId40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94660"/>
  </p:normalViewPr>
  <p:slideViewPr>
    <p:cSldViewPr>
      <p:cViewPr varScale="1">
        <p:scale>
          <a:sx n="99" d="100"/>
          <a:sy n="99" d="100"/>
        </p:scale>
        <p:origin x="1494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6749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34984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5930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4339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78088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85985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663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40179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92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447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18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1178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7291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6200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80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9833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38448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5718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9253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822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411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299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297849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89977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52593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29207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4173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92345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677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31631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158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52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185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145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8531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91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/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 smtClean="0">
                <a:solidFill>
                  <a:srgbClr val="000080"/>
                </a:solidFill>
              </a:rPr>
              <a:t>October 16, </a:t>
            </a:r>
            <a:r>
              <a:rPr lang="de-DE" altLang="en-US" sz="3600" b="1" dirty="0">
                <a:solidFill>
                  <a:srgbClr val="000080"/>
                </a:solidFill>
              </a:rPr>
              <a:t>2018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2" y="1820863"/>
            <a:ext cx="8393112" cy="471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0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A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31702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784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Not a Tree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381" y="2865437"/>
            <a:ext cx="4190476" cy="3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313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9922" y="2756942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4964112" y="2248725"/>
            <a:ext cx="1688104" cy="6929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52216" y="1980920"/>
            <a:ext cx="892162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Root</a:t>
            </a:r>
            <a:endParaRPr lang="en-US" altLang="en-US" dirty="0"/>
          </a:p>
        </p:txBody>
      </p:sp>
      <p:cxnSp>
        <p:nvCxnSpPr>
          <p:cNvPr id="9" name="Straight Arrow Connector 8"/>
          <p:cNvCxnSpPr>
            <a:stCxn id="10" idx="0"/>
          </p:cNvCxnSpPr>
          <p:nvPr/>
        </p:nvCxnSpPr>
        <p:spPr>
          <a:xfrm flipV="1">
            <a:off x="5814911" y="5834201"/>
            <a:ext cx="837305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05311" y="6673227"/>
            <a:ext cx="12192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Leaves</a:t>
            </a:r>
            <a:endParaRPr lang="en-US" altLang="en-US" dirty="0"/>
          </a:p>
        </p:txBody>
      </p:sp>
      <p:cxnSp>
        <p:nvCxnSpPr>
          <p:cNvPr id="14" name="Straight Arrow Connector 13"/>
          <p:cNvCxnSpPr>
            <a:stCxn id="10" idx="0"/>
          </p:cNvCxnSpPr>
          <p:nvPr/>
        </p:nvCxnSpPr>
        <p:spPr>
          <a:xfrm flipH="1" flipV="1">
            <a:off x="5205311" y="4919801"/>
            <a:ext cx="609600" cy="17534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0"/>
          </p:cNvCxnSpPr>
          <p:nvPr/>
        </p:nvCxnSpPr>
        <p:spPr>
          <a:xfrm flipH="1" flipV="1">
            <a:off x="4735513" y="5756900"/>
            <a:ext cx="1079398" cy="916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0"/>
          </p:cNvCxnSpPr>
          <p:nvPr/>
        </p:nvCxnSpPr>
        <p:spPr>
          <a:xfrm flipH="1" flipV="1">
            <a:off x="5770064" y="5834201"/>
            <a:ext cx="44847" cy="83902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0" idx="0"/>
          </p:cNvCxnSpPr>
          <p:nvPr/>
        </p:nvCxnSpPr>
        <p:spPr>
          <a:xfrm flipH="1" flipV="1">
            <a:off x="3982144" y="5850520"/>
            <a:ext cx="1832767" cy="8227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0"/>
          </p:cNvCxnSpPr>
          <p:nvPr/>
        </p:nvCxnSpPr>
        <p:spPr>
          <a:xfrm flipH="1" flipV="1">
            <a:off x="3536064" y="4888348"/>
            <a:ext cx="2278847" cy="178487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720725" y="1949450"/>
            <a:ext cx="8855075" cy="48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035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Vertex/node</a:t>
            </a:r>
            <a:endParaRPr lang="en-US" altLang="en-US" dirty="0"/>
          </a:p>
        </p:txBody>
      </p:sp>
      <p:cxnSp>
        <p:nvCxnSpPr>
          <p:cNvPr id="46" name="Straight Arrow Connector 45"/>
          <p:cNvCxnSpPr>
            <a:stCxn id="47" idx="2"/>
          </p:cNvCxnSpPr>
          <p:nvPr/>
        </p:nvCxnSpPr>
        <p:spPr>
          <a:xfrm flipH="1">
            <a:off x="6712965" y="4682513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910796" y="4146903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Children</a:t>
            </a:r>
            <a:endParaRPr lang="en-US" altLang="en-US" dirty="0"/>
          </a:p>
        </p:txBody>
      </p:sp>
      <p:cxnSp>
        <p:nvCxnSpPr>
          <p:cNvPr id="48" name="Straight Arrow Connector 47"/>
          <p:cNvCxnSpPr>
            <a:stCxn id="47" idx="2"/>
          </p:cNvCxnSpPr>
          <p:nvPr/>
        </p:nvCxnSpPr>
        <p:spPr>
          <a:xfrm flipH="1">
            <a:off x="5802313" y="4682513"/>
            <a:ext cx="3019136" cy="100147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Parent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0379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Rooted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For </a:t>
            </a:r>
            <a:r>
              <a:rPr lang="en-US" altLang="he-IL" sz="2200" dirty="0"/>
              <a:t>every vertex in the tree there is a unique shortest path from the root to this vertex.</a:t>
            </a:r>
          </a:p>
          <a:p>
            <a:r>
              <a:rPr lang="en-US" altLang="he-IL" sz="2200" i="1" u="sng" dirty="0"/>
              <a:t>Depth of a node</a:t>
            </a:r>
            <a:r>
              <a:rPr lang="en-US" altLang="he-IL" sz="2200" u="sng" dirty="0"/>
              <a:t> </a:t>
            </a:r>
            <a:r>
              <a:rPr lang="en-US" altLang="he-IL" sz="2200" dirty="0"/>
              <a:t>is the length from the root to this node.</a:t>
            </a:r>
          </a:p>
          <a:p>
            <a:r>
              <a:rPr lang="en-US" altLang="he-IL" sz="2200" dirty="0"/>
              <a:t>Example: Depth(root) = 0, </a:t>
            </a:r>
          </a:p>
          <a:p>
            <a:r>
              <a:rPr lang="en-US" altLang="he-IL" sz="2200" i="1" u="sng" dirty="0"/>
              <a:t>Depth of a tree</a:t>
            </a:r>
            <a:r>
              <a:rPr lang="en-US" altLang="he-IL" sz="2200" dirty="0"/>
              <a:t> is the maximal depth of a node in the </a:t>
            </a:r>
            <a:r>
              <a:rPr lang="en-US" altLang="he-IL" sz="2200" dirty="0" smtClean="0"/>
              <a:t>tree.</a:t>
            </a:r>
          </a:p>
          <a:p>
            <a:r>
              <a:rPr lang="en-US" altLang="he-IL" sz="2200" u="sng" dirty="0" smtClean="0"/>
              <a:t>Claim</a:t>
            </a:r>
            <a:r>
              <a:rPr lang="en-US" altLang="he-IL" sz="2200" dirty="0" smtClean="0"/>
              <a:t>: if </a:t>
            </a:r>
            <a:r>
              <a:rPr lang="en-US" altLang="he-IL" sz="2200" i="1" dirty="0" smtClean="0">
                <a:solidFill>
                  <a:srgbClr val="002060"/>
                </a:solidFill>
              </a:rPr>
              <a:t>depth(tree) = d</a:t>
            </a:r>
            <a:r>
              <a:rPr lang="en-US" altLang="he-IL" sz="2200" dirty="0" smtClean="0"/>
              <a:t>, then there is a </a:t>
            </a:r>
            <a:r>
              <a:rPr lang="en-US" altLang="he-IL" sz="2200" dirty="0" smtClean="0">
                <a:solidFill>
                  <a:srgbClr val="002060"/>
                </a:solidFill>
              </a:rPr>
              <a:t>leaf in a tree of depth d</a:t>
            </a:r>
            <a:r>
              <a:rPr lang="en-US" altLang="he-IL" sz="2200" dirty="0" smtClean="0"/>
              <a:t>.</a:t>
            </a:r>
          </a:p>
          <a:p>
            <a:endParaRPr lang="en-US" altLang="he-IL" sz="2200" dirty="0" smtClean="0"/>
          </a:p>
          <a:p>
            <a:r>
              <a:rPr lang="en-US" altLang="he-IL" sz="2200" i="1" u="sng" dirty="0" smtClean="0"/>
              <a:t>Size </a:t>
            </a:r>
            <a:r>
              <a:rPr lang="en-US" altLang="he-IL" sz="2200" i="1" u="sng" dirty="0"/>
              <a:t>of a tree</a:t>
            </a:r>
            <a:r>
              <a:rPr lang="en-US" altLang="he-IL" sz="2200" dirty="0"/>
              <a:t> is the </a:t>
            </a:r>
            <a:r>
              <a:rPr lang="en-US" altLang="he-IL" sz="2200" dirty="0" smtClean="0"/>
              <a:t>total number of nodes </a:t>
            </a:r>
            <a:r>
              <a:rPr lang="en-US" altLang="he-IL" sz="2200" dirty="0"/>
              <a:t>in the </a:t>
            </a:r>
            <a:r>
              <a:rPr lang="en-US" altLang="he-IL" sz="2200" dirty="0" smtClean="0"/>
              <a:t>tree.</a:t>
            </a:r>
            <a:endParaRPr lang="en-US" altLang="he-IL" sz="2200" dirty="0"/>
          </a:p>
          <a:p>
            <a:endParaRPr lang="en-US" altLang="he-IL" sz="2200" dirty="0"/>
          </a:p>
          <a:p>
            <a:endParaRPr lang="en-US" altLang="he-IL" sz="2200" dirty="0" smtClean="0"/>
          </a:p>
          <a:p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840921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550227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3428674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387" y="2832918"/>
            <a:ext cx="4192695" cy="3163579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Structure of rooted trees</a:t>
            </a:r>
            <a:endParaRPr lang="en-US" sz="2200" dirty="0">
              <a:latin typeface="+mj-lt"/>
            </a:endParaRPr>
          </a:p>
        </p:txBody>
      </p:sp>
      <p:cxnSp>
        <p:nvCxnSpPr>
          <p:cNvPr id="41" name="Straight Arrow Connector 40"/>
          <p:cNvCxnSpPr>
            <a:stCxn id="42" idx="2"/>
          </p:cNvCxnSpPr>
          <p:nvPr/>
        </p:nvCxnSpPr>
        <p:spPr>
          <a:xfrm flipH="1">
            <a:off x="6270347" y="3804315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468178" y="3268705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Vertex/node</a:t>
            </a:r>
            <a:endParaRPr lang="en-US" altLang="en-US" dirty="0"/>
          </a:p>
        </p:txBody>
      </p:sp>
      <p:cxnSp>
        <p:nvCxnSpPr>
          <p:cNvPr id="46" name="Straight Arrow Connector 45"/>
          <p:cNvCxnSpPr>
            <a:stCxn id="47" idx="0"/>
          </p:cNvCxnSpPr>
          <p:nvPr/>
        </p:nvCxnSpPr>
        <p:spPr>
          <a:xfrm flipH="1" flipV="1">
            <a:off x="6759585" y="5683983"/>
            <a:ext cx="1510275" cy="5459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359207" y="6229956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Right child</a:t>
            </a:r>
            <a:endParaRPr lang="en-US" altLang="en-US" dirty="0"/>
          </a:p>
        </p:txBody>
      </p:sp>
      <p:cxnSp>
        <p:nvCxnSpPr>
          <p:cNvPr id="48" name="Straight Arrow Connector 47"/>
          <p:cNvCxnSpPr>
            <a:stCxn id="12" idx="0"/>
          </p:cNvCxnSpPr>
          <p:nvPr/>
        </p:nvCxnSpPr>
        <p:spPr>
          <a:xfrm flipV="1">
            <a:off x="4426965" y="5840241"/>
            <a:ext cx="1045842" cy="38213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52" idx="2"/>
          </p:cNvCxnSpPr>
          <p:nvPr/>
        </p:nvCxnSpPr>
        <p:spPr>
          <a:xfrm flipH="1">
            <a:off x="5776490" y="2867647"/>
            <a:ext cx="2108484" cy="921512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6974321" y="2332037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Parent</a:t>
            </a:r>
            <a:endParaRPr lang="en-US" alt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3516312" y="6222378"/>
            <a:ext cx="18213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 algn="ctr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 smtClean="0"/>
              <a:t>Left child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75917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52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An </a:t>
            </a:r>
            <a:r>
              <a:rPr lang="en-US" sz="2200" i="1" u="sng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i="1" u="sng" dirty="0"/>
              <a:t>-</a:t>
            </a:r>
            <a:r>
              <a:rPr lang="en-US" sz="2200" i="1" u="sng" dirty="0" err="1"/>
              <a:t>ary</a:t>
            </a:r>
            <a:r>
              <a:rPr lang="en-US" sz="2200" i="1" u="sng" dirty="0"/>
              <a:t> tree</a:t>
            </a:r>
            <a:r>
              <a:rPr lang="en-US" sz="2200" dirty="0"/>
              <a:t> is a tree in which each vertex has at most </a:t>
            </a:r>
            <a:r>
              <a:rPr lang="en-US" sz="2200" i="1" dirty="0">
                <a:latin typeface="PT Serif"/>
                <a:ea typeface="PT Serif"/>
                <a:cs typeface="PT Serif"/>
                <a:sym typeface="PT Serif"/>
              </a:rPr>
              <a:t>m</a:t>
            </a:r>
            <a:r>
              <a:rPr lang="en-US" sz="2200" dirty="0"/>
              <a:t> children.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/>
              <a:t>The common name for a 2-ary tree is </a:t>
            </a:r>
            <a:r>
              <a:rPr lang="en-US" sz="2200" i="1" u="sng" dirty="0"/>
              <a:t>binary tree</a:t>
            </a:r>
            <a:r>
              <a:rPr lang="en-US" sz="2200" dirty="0"/>
              <a:t>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Usage: algebraic expressions.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</a:rPr>
              <a:t>Represents </a:t>
            </a:r>
            <a:r>
              <a:rPr lang="en-US" sz="2200" dirty="0">
                <a:latin typeface="+mj-lt"/>
              </a:rPr>
              <a:t>the expression: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 smtClean="0">
                <a:latin typeface="+mj-lt"/>
                <a:ea typeface="Courier New"/>
                <a:cs typeface="Courier New"/>
                <a:sym typeface="Courier New"/>
              </a:rPr>
              <a:t> 	</a:t>
            </a:r>
            <a:r>
              <a:rPr lang="en-US" sz="2200" dirty="0" smtClean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(</a:t>
            </a:r>
            <a:r>
              <a:rPr lang="en-US" sz="2200" dirty="0">
                <a:latin typeface="Times New Roman" panose="02020603050405020304" pitchFamily="18" charset="0"/>
                <a:ea typeface="Courier New"/>
                <a:cs typeface="Times New Roman" panose="02020603050405020304" pitchFamily="18" charset="0"/>
                <a:sym typeface="Courier New"/>
              </a:rPr>
              <a:t>4*(x/7))+(x-(y/3))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>
              <a:latin typeface="+mj-lt"/>
            </a:endParaRPr>
          </a:p>
          <a:p>
            <a:pPr marL="457200" lvl="0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AutoNum type="alphaUcPeriod" startAt="17"/>
            </a:pPr>
            <a:r>
              <a:rPr lang="en-US" sz="2200" dirty="0" smtClean="0">
                <a:latin typeface="+mj-lt"/>
              </a:rPr>
              <a:t>How </a:t>
            </a:r>
            <a:r>
              <a:rPr lang="en-US" sz="2200" dirty="0">
                <a:latin typeface="+mj-lt"/>
              </a:rPr>
              <a:t>do you evaluate </a:t>
            </a:r>
            <a:r>
              <a:rPr lang="en-US" sz="2200" dirty="0" smtClean="0">
                <a:latin typeface="+mj-lt"/>
              </a:rPr>
              <a:t>an</a:t>
            </a:r>
            <a:br>
              <a:rPr lang="en-US" sz="2200" dirty="0" smtClean="0">
                <a:latin typeface="+mj-lt"/>
              </a:rPr>
            </a:br>
            <a:r>
              <a:rPr lang="en-US" sz="2200" dirty="0" smtClean="0">
                <a:latin typeface="+mj-lt"/>
              </a:rPr>
              <a:t>expression </a:t>
            </a:r>
            <a:r>
              <a:rPr lang="en-US" sz="2200" dirty="0">
                <a:latin typeface="+mj-lt"/>
              </a:rPr>
              <a:t>tree</a:t>
            </a:r>
            <a:r>
              <a:rPr lang="en-US" sz="2200" dirty="0" smtClean="0">
                <a:latin typeface="+mj-lt"/>
              </a:rPr>
              <a:t>?</a:t>
            </a:r>
            <a:endParaRPr lang="en-US" sz="2200" dirty="0"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12" y="3246437"/>
            <a:ext cx="4191585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829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Reminder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Assignment 2 is due to Friday, Oct 19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Please, write your names clearly</a:t>
            </a:r>
          </a:p>
          <a:p>
            <a:pPr marL="815975" lvl="1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000" dirty="0" smtClean="0"/>
              <a:t>Use staple if you have more than 1 page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Review before </a:t>
            </a:r>
            <a:r>
              <a:rPr lang="de-DE" altLang="en-US" sz="2400" dirty="0" smtClean="0"/>
              <a:t>midterm: Thursday, Oct 25 (next week)</a:t>
            </a:r>
            <a:br>
              <a:rPr lang="de-DE" altLang="en-US" sz="2400" dirty="0" smtClean="0"/>
            </a:br>
            <a:r>
              <a:rPr lang="de-DE" altLang="en-US" sz="2400" dirty="0" smtClean="0"/>
              <a:t>Bring your questions!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400" dirty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Midterm: Tuesday, Oct 30</a:t>
            </a: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447274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Claim</a:t>
            </a:r>
            <a:r>
              <a:rPr lang="en-US" altLang="he-IL" sz="2200" dirty="0" smtClean="0"/>
              <a:t>: In </a:t>
            </a:r>
            <a:r>
              <a:rPr lang="en-US" altLang="he-IL" sz="2200" dirty="0"/>
              <a:t>binary tree there are </a:t>
            </a:r>
            <a:r>
              <a:rPr lang="en-US" altLang="he-IL" sz="2200" i="1" dirty="0"/>
              <a:t>at most 2</a:t>
            </a:r>
            <a:r>
              <a:rPr lang="en-US" altLang="he-IL" sz="2200" i="1" baseline="30000" dirty="0"/>
              <a:t>k</a:t>
            </a:r>
            <a:r>
              <a:rPr lang="en-US" altLang="he-IL" sz="2200" dirty="0"/>
              <a:t> nodes in level k</a:t>
            </a:r>
            <a:r>
              <a:rPr lang="en-US" altLang="he-IL" sz="22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 smtClean="0"/>
              <a:t>Proof</a:t>
            </a:r>
            <a:r>
              <a:rPr lang="en-US" altLang="he-IL" sz="2200" dirty="0" smtClean="0"/>
              <a:t>: Induction on the depth of a node.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/>
              <a:t>Base case: For depth = 0.</a:t>
            </a:r>
            <a:br>
              <a:rPr lang="en-US" altLang="he-IL" sz="2200" dirty="0"/>
            </a:br>
            <a:r>
              <a:rPr lang="en-US" altLang="he-IL" sz="2200" dirty="0"/>
              <a:t>	There is only the root, So the number of nodes is 1 = 2</a:t>
            </a:r>
            <a:r>
              <a:rPr lang="en-US" altLang="he-IL" sz="2200" baseline="30000" dirty="0"/>
              <a:t>0</a:t>
            </a:r>
            <a:r>
              <a:rPr lang="en-US" altLang="he-IL" sz="2200" dirty="0"/>
              <a:t>.</a:t>
            </a:r>
            <a:endParaRPr lang="en-US" altLang="he-IL" sz="2200" baseline="300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Induction:</a:t>
            </a:r>
          </a:p>
          <a:p>
            <a:pPr marL="457200" lvl="1" indent="0"/>
            <a:r>
              <a:rPr lang="en-US" altLang="he-IL" sz="2200" dirty="0" smtClean="0"/>
              <a:t>	Suppose the claim holds for depth = d.</a:t>
            </a:r>
          </a:p>
          <a:p>
            <a:pPr marL="457200" lvl="1" indent="0"/>
            <a:r>
              <a:rPr lang="en-US" altLang="he-IL" sz="2200" dirty="0"/>
              <a:t>	</a:t>
            </a:r>
            <a:r>
              <a:rPr lang="en-US" altLang="he-IL" sz="2200" dirty="0" smtClean="0"/>
              <a:t>Let’s prove it for depth = d+1: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</a:t>
            </a:r>
            <a:r>
              <a:rPr lang="en-US" altLang="he-IL" sz="2000" dirty="0"/>
              <a:t>	</a:t>
            </a:r>
            <a:r>
              <a:rPr lang="en-US" altLang="he-IL" sz="2000" dirty="0" smtClean="0"/>
              <a:t>By the induction hypothesis, there are at most 2</a:t>
            </a:r>
            <a:r>
              <a:rPr lang="en-US" altLang="he-IL" sz="2000" baseline="30000" dirty="0" smtClean="0"/>
              <a:t>d</a:t>
            </a:r>
            <a:r>
              <a:rPr lang="en-US" altLang="he-IL" sz="2000" dirty="0" smtClean="0"/>
              <a:t> nodes at level 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	Each of these node has at most 2 children.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he-IL" sz="2000" dirty="0" smtClean="0"/>
              <a:t>		Therefore, the total number of nodes at level d+1 is </a:t>
            </a:r>
            <a:r>
              <a:rPr lang="en-US" altLang="he-IL" sz="2000" dirty="0"/>
              <a:t>at most </a:t>
            </a:r>
            <a:r>
              <a:rPr lang="en-US" altLang="he-IL" sz="2000" dirty="0" smtClean="0"/>
              <a:t>2</a:t>
            </a:r>
            <a:r>
              <a:rPr lang="en-US" altLang="he-IL" sz="2000" baseline="30000" dirty="0" smtClean="0"/>
              <a:t>d+1</a:t>
            </a:r>
            <a:r>
              <a:rPr lang="en-US" altLang="he-IL" sz="2000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Therefore, if a binary tree has depth d, then it has at most 1+2+4+…+2</a:t>
            </a:r>
            <a:r>
              <a:rPr lang="en-US" altLang="he-IL" sz="2200" baseline="30000" dirty="0" smtClean="0"/>
              <a:t>d</a:t>
            </a:r>
            <a:r>
              <a:rPr lang="en-US" altLang="he-IL" sz="2200" dirty="0" smtClean="0"/>
              <a:t> = 2</a:t>
            </a:r>
            <a:r>
              <a:rPr lang="en-US" altLang="he-IL" sz="2200" baseline="30000" dirty="0" smtClean="0"/>
              <a:t>d+1</a:t>
            </a:r>
            <a:r>
              <a:rPr lang="en-US" altLang="he-IL" sz="2200" dirty="0" smtClean="0"/>
              <a:t>-1 nodes.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476683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A binary tree is </a:t>
            </a:r>
            <a:r>
              <a:rPr lang="en-US" altLang="he-IL" sz="2200" i="1" u="sng" dirty="0" smtClean="0"/>
              <a:t>full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if for all k&lt;=</a:t>
            </a:r>
            <a:r>
              <a:rPr lang="en-US" altLang="he-IL" sz="2200" dirty="0" smtClean="0"/>
              <a:t>depth it has </a:t>
            </a:r>
            <a:r>
              <a:rPr lang="en-US" altLang="he-IL" sz="2200" i="1" dirty="0" smtClean="0"/>
              <a:t>2</a:t>
            </a:r>
            <a:r>
              <a:rPr lang="en-US" altLang="he-IL" sz="2200" i="1" baseline="30000" dirty="0" smtClean="0"/>
              <a:t>k</a:t>
            </a:r>
            <a:r>
              <a:rPr lang="en-US" altLang="he-IL" sz="2200" dirty="0" smtClean="0"/>
              <a:t> </a:t>
            </a:r>
            <a:r>
              <a:rPr lang="en-US" altLang="he-IL" sz="2200" dirty="0"/>
              <a:t>nodes in level </a:t>
            </a:r>
            <a:r>
              <a:rPr lang="en-US" altLang="he-IL" sz="2200" dirty="0" smtClean="0"/>
              <a:t>k.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712" y="3627437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330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u="sng" dirty="0" smtClean="0"/>
              <a:t>Claim1</a:t>
            </a:r>
            <a:r>
              <a:rPr lang="en-US" altLang="he-IL" sz="2200" dirty="0" smtClean="0"/>
              <a:t>:If </a:t>
            </a:r>
            <a:r>
              <a:rPr lang="en-US" altLang="he-IL" sz="2200" dirty="0"/>
              <a:t>a binary tree has N vertices, then its depth is at least </a:t>
            </a:r>
            <a:r>
              <a:rPr lang="en-US" altLang="he-IL" sz="2200" dirty="0" smtClean="0"/>
              <a:t>log(N)-1.</a:t>
            </a:r>
          </a:p>
          <a:p>
            <a:r>
              <a:rPr lang="en-US" altLang="he-IL" sz="2200" u="sng" dirty="0" smtClean="0"/>
              <a:t>Claim2</a:t>
            </a:r>
            <a:r>
              <a:rPr lang="en-US" altLang="he-IL" sz="2200" dirty="0" smtClean="0"/>
              <a:t>: If </a:t>
            </a:r>
            <a:r>
              <a:rPr lang="en-US" altLang="he-IL" sz="2200" dirty="0"/>
              <a:t>a binary tree has N vertices, then its depth is at most N-1.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 smtClean="0"/>
              <a:t>Prove it!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9939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r>
              <a:rPr lang="en-US" altLang="he-IL" sz="2200" dirty="0" smtClean="0"/>
              <a:t>Implementing Binary Tree in C: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data;  //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left; // left child</a:t>
            </a:r>
            <a:b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right; //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right child</a:t>
            </a:r>
          </a:p>
          <a:p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parent;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Btnode_t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altLang="he-IL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binary_tree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he-I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BTnode</a:t>
            </a:r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root;</a:t>
            </a:r>
          </a:p>
          <a:p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7934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</a:t>
            </a:r>
            <a:r>
              <a:rPr lang="en-US" altLang="he-IL" sz="2200" dirty="0" err="1" smtClean="0"/>
              <a:t>BTnode</a:t>
            </a:r>
            <a:r>
              <a:rPr lang="en-US" altLang="he-IL" sz="2200" dirty="0" smtClean="0"/>
              <a:t>, and checks if the node is a leaf.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is_leaf</a:t>
            </a:r>
            <a:r>
              <a:rPr lang="en-US" sz="2000" dirty="0" smtClean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/>
              <a:t>* </a:t>
            </a:r>
            <a:r>
              <a:rPr lang="en-US" sz="2000" dirty="0" smtClean="0"/>
              <a:t>node)</a:t>
            </a:r>
            <a:endParaRPr lang="en-US" sz="2000" dirty="0"/>
          </a:p>
          <a:p>
            <a:pPr marL="0" indent="0">
              <a:defRPr/>
            </a:pPr>
            <a:r>
              <a:rPr lang="en-US" sz="2000" dirty="0"/>
              <a:t>	</a:t>
            </a:r>
            <a:r>
              <a:rPr lang="en-US" sz="2000" dirty="0" smtClean="0"/>
              <a:t>return (</a:t>
            </a:r>
            <a:r>
              <a:rPr lang="en-US" sz="2000" dirty="0" smtClean="0"/>
              <a:t>node</a:t>
            </a:r>
            <a:r>
              <a:rPr lang="en-US" sz="2000" dirty="0" smtClean="0"/>
              <a:t>-&gt;</a:t>
            </a:r>
            <a:r>
              <a:rPr lang="en-US" sz="2000" dirty="0" smtClean="0"/>
              <a:t>left </a:t>
            </a:r>
            <a:r>
              <a:rPr lang="en-US" sz="2000" dirty="0"/>
              <a:t>== NULL </a:t>
            </a:r>
            <a:r>
              <a:rPr lang="en-US" sz="2000" dirty="0" smtClean="0"/>
              <a:t>&amp;&amp; </a:t>
            </a:r>
            <a:r>
              <a:rPr lang="en-US" sz="2000" dirty="0" smtClean="0"/>
              <a:t>node</a:t>
            </a:r>
            <a:r>
              <a:rPr lang="en-US" sz="2000" dirty="0" smtClean="0"/>
              <a:t>-&gt;</a:t>
            </a:r>
            <a:r>
              <a:rPr lang="en-US" sz="2000" dirty="0" smtClean="0"/>
              <a:t>right </a:t>
            </a:r>
            <a:r>
              <a:rPr lang="en-US" sz="2000" dirty="0" smtClean="0"/>
              <a:t>== NULL);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endParaRPr lang="en-US" sz="2000" dirty="0" smtClean="0"/>
          </a:p>
          <a:p>
            <a:pPr marL="0" indent="0"/>
            <a:r>
              <a:rPr lang="en-US" altLang="he-IL" sz="2200" dirty="0" smtClean="0"/>
              <a:t>Write </a:t>
            </a:r>
            <a:r>
              <a:rPr lang="en-US" altLang="he-IL" sz="2200" dirty="0"/>
              <a:t>a function that gets a </a:t>
            </a:r>
            <a:r>
              <a:rPr lang="en-US" altLang="he-IL" sz="2200" dirty="0" err="1"/>
              <a:t>BTnode</a:t>
            </a:r>
            <a:r>
              <a:rPr lang="en-US" altLang="he-IL" sz="2200" dirty="0"/>
              <a:t>, and checks if the node is a </a:t>
            </a:r>
            <a:r>
              <a:rPr lang="en-US" altLang="he-IL" sz="2200" dirty="0" smtClean="0"/>
              <a:t>root.</a:t>
            </a:r>
            <a:endParaRPr lang="en-US" altLang="he-IL" sz="2200" dirty="0"/>
          </a:p>
          <a:p>
            <a:pPr marL="0" indent="0"/>
            <a:endParaRPr lang="en-US" altLang="he-IL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is_root</a:t>
            </a:r>
            <a:r>
              <a:rPr lang="en-US" sz="2000" dirty="0" smtClean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/>
              <a:t>* </a:t>
            </a:r>
            <a:r>
              <a:rPr lang="en-US" sz="2000" dirty="0"/>
              <a:t>node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return (</a:t>
            </a:r>
            <a:r>
              <a:rPr lang="en-US" sz="2000" dirty="0" smtClean="0"/>
              <a:t>node</a:t>
            </a:r>
            <a:r>
              <a:rPr lang="en-US" sz="2000" dirty="0" smtClean="0"/>
              <a:t>-&gt;</a:t>
            </a:r>
            <a:r>
              <a:rPr lang="en-US" sz="2000" dirty="0" smtClean="0"/>
              <a:t>parent</a:t>
            </a:r>
            <a:r>
              <a:rPr lang="en-US" sz="2000" dirty="0" smtClean="0"/>
              <a:t>==NULL);</a:t>
            </a:r>
            <a:endParaRPr lang="en-US" altLang="he-IL" sz="2200" dirty="0" smtClean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097102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binary tree and computes its size.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4195310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err="1"/>
              <a:t>root.left</a:t>
            </a:r>
            <a:r>
              <a:rPr lang="en-US" sz="2000" dirty="0"/>
              <a:t> </a:t>
            </a:r>
            <a:r>
              <a:rPr lang="en-US" sz="2000" dirty="0" smtClean="0"/>
              <a:t>) + </a:t>
            </a:r>
            <a:r>
              <a:rPr lang="en-US" sz="2000" dirty="0" err="1" smtClean="0"/>
              <a:t>get_size</a:t>
            </a:r>
            <a:r>
              <a:rPr lang="en-US" sz="2000" dirty="0" smtClean="0"/>
              <a:t> (</a:t>
            </a:r>
            <a:r>
              <a:rPr lang="en-US" sz="2000" dirty="0" err="1" smtClean="0"/>
              <a:t>root.right</a:t>
            </a:r>
            <a:r>
              <a:rPr lang="en-US" sz="2000" dirty="0" smtClean="0"/>
              <a:t> </a:t>
            </a:r>
            <a:r>
              <a:rPr lang="en-US" sz="2000" dirty="0"/>
              <a:t>) </a:t>
            </a:r>
            <a:r>
              <a:rPr lang="en-US" sz="2000" dirty="0" smtClean="0"/>
              <a:t>+ 1;</a:t>
            </a:r>
            <a:endParaRPr lang="en-US" sz="2000" dirty="0"/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2007320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dirty="0" smtClean="0"/>
              <a:t>Write a function that gets a </a:t>
            </a:r>
            <a:r>
              <a:rPr lang="en-US" altLang="he-IL" sz="2200" dirty="0"/>
              <a:t>binary </a:t>
            </a:r>
            <a:r>
              <a:rPr lang="en-US" altLang="he-IL" sz="2200" dirty="0" smtClean="0"/>
              <a:t>tree and computes its depth</a:t>
            </a:r>
            <a:r>
              <a:rPr lang="en-US" altLang="he-IL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9910724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get_depth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altLang="he-IL" sz="2000" dirty="0" err="1" smtClean="0"/>
              <a:t>BTnode</a:t>
            </a:r>
            <a:r>
              <a:rPr lang="en-US" altLang="he-IL" sz="2000" dirty="0" smtClean="0"/>
              <a:t>* </a:t>
            </a:r>
            <a:r>
              <a:rPr lang="en-US" sz="2000" dirty="0"/>
              <a:t>root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if  </a:t>
            </a:r>
            <a:r>
              <a:rPr lang="en-US" sz="2000" dirty="0"/>
              <a:t>( root == </a:t>
            </a:r>
            <a:r>
              <a:rPr lang="en-US" sz="2000" dirty="0" smtClean="0"/>
              <a:t>NULL 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</a:t>
            </a:r>
            <a:r>
              <a:rPr lang="en-US" sz="2000" dirty="0" smtClean="0"/>
              <a:t>	return  -1;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 smtClean="0"/>
              <a:t>// if (</a:t>
            </a:r>
            <a:r>
              <a:rPr lang="en-US" sz="2000" dirty="0" err="1" smtClean="0"/>
              <a:t>is_leaf</a:t>
            </a:r>
            <a:r>
              <a:rPr lang="en-US" sz="2000" dirty="0" smtClean="0"/>
              <a:t>(root))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 smtClean="0"/>
              <a:t>//	return 0;</a:t>
            </a:r>
            <a:endParaRPr lang="en-US" sz="2000" dirty="0"/>
          </a:p>
          <a:p>
            <a:pPr marL="0" indent="0">
              <a:defRPr/>
            </a:pPr>
            <a:r>
              <a:rPr lang="en-US" sz="2000" dirty="0" smtClean="0"/>
              <a:t>	else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	</a:t>
            </a:r>
            <a:r>
              <a:rPr lang="en-US" sz="2000" dirty="0" smtClean="0"/>
              <a:t>	return  max(</a:t>
            </a:r>
            <a:r>
              <a:rPr lang="en-US" sz="2000" dirty="0" err="1"/>
              <a:t>get_depth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root-&gt;left </a:t>
            </a:r>
            <a:r>
              <a:rPr lang="en-US" sz="2000" dirty="0"/>
              <a:t>), </a:t>
            </a:r>
            <a:r>
              <a:rPr lang="en-US" sz="2000" dirty="0" err="1"/>
              <a:t>get_depth</a:t>
            </a:r>
            <a:r>
              <a:rPr lang="en-US" sz="2000" dirty="0" smtClean="0"/>
              <a:t> </a:t>
            </a:r>
            <a:r>
              <a:rPr lang="en-US" sz="2000"/>
              <a:t>(</a:t>
            </a:r>
            <a:r>
              <a:rPr lang="en-US" sz="2000" smtClean="0"/>
              <a:t>root-&gt;right </a:t>
            </a:r>
            <a:r>
              <a:rPr lang="en-US" sz="2000" dirty="0"/>
              <a:t>) ) +</a:t>
            </a:r>
            <a:r>
              <a:rPr lang="en-US" sz="2000" dirty="0" smtClean="0"/>
              <a:t>1;</a:t>
            </a:r>
            <a:endParaRPr lang="en-US" sz="2000" dirty="0"/>
          </a:p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</p:spTree>
    <p:extLst>
      <p:ext uri="{BB962C8B-B14F-4D97-AF65-F5344CB8AC3E}">
        <p14:creationId xmlns:p14="http://schemas.microsoft.com/office/powerpoint/2010/main" val="3973378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Traversing</a:t>
            </a:r>
            <a:br>
              <a:rPr lang="de-DE" altLang="en-US" sz="8000" dirty="0" smtClean="0"/>
            </a:br>
            <a:r>
              <a:rPr lang="de-DE" altLang="en-US" sz="8000" dirty="0" smtClean="0"/>
              <a:t>Binary 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5343875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Today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/>
              <a:t>Introduction to Graphs</a:t>
            </a:r>
            <a:endParaRPr lang="de-DE" altLang="en-US" sz="2400" dirty="0" smtClean="0"/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Introduction to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Binary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r>
              <a:rPr lang="de-DE" altLang="en-US" sz="2400" dirty="0" smtClean="0"/>
              <a:t>Traversing Trees</a:t>
            </a:r>
          </a:p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415925" algn="l"/>
                <a:tab pos="528638" algn="l"/>
                <a:tab pos="985838" algn="l"/>
                <a:tab pos="1443038" algn="l"/>
                <a:tab pos="1900238" algn="l"/>
                <a:tab pos="2357438" algn="l"/>
                <a:tab pos="2814638" algn="l"/>
                <a:tab pos="3271838" algn="l"/>
                <a:tab pos="3729038" algn="l"/>
                <a:tab pos="4186238" algn="l"/>
                <a:tab pos="4643438" algn="l"/>
                <a:tab pos="5100638" algn="l"/>
                <a:tab pos="5557838" algn="l"/>
                <a:tab pos="6015038" algn="l"/>
                <a:tab pos="6472238" algn="l"/>
                <a:tab pos="6929438" algn="l"/>
                <a:tab pos="7386638" algn="l"/>
                <a:tab pos="7843838" algn="l"/>
                <a:tab pos="8301038" algn="l"/>
                <a:tab pos="8758238" algn="l"/>
                <a:tab pos="9215438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799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/>
              <a:t>InOrder</a:t>
            </a:r>
            <a:r>
              <a:rPr lang="en-US" sz="2200" u="sng" dirty="0"/>
              <a:t> 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left subtree,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root,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Example:</a:t>
            </a:r>
          </a:p>
          <a:p>
            <a:pPr marL="0" indent="0">
              <a:defRPr/>
            </a:pPr>
            <a:r>
              <a:rPr lang="en-US" sz="2200" dirty="0" smtClean="0"/>
              <a:t>	1</a:t>
            </a:r>
            <a:r>
              <a:rPr lang="en-US" sz="2200" dirty="0"/>
              <a:t>, 5, 7, 10, 16, 21,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170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PreOrder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the </a:t>
            </a:r>
            <a:r>
              <a:rPr lang="en-US" sz="2200" dirty="0" smtClean="0"/>
              <a:t>root,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</a:t>
            </a:r>
            <a:r>
              <a:rPr lang="en-US" sz="2200" dirty="0" smtClean="0"/>
              <a:t>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subtree.</a:t>
            </a:r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10</a:t>
            </a:r>
            <a:r>
              <a:rPr lang="en-US" sz="2200" dirty="0"/>
              <a:t>, 5, 1, 7, 21, 16, 25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321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Traversing Binary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sz="2200" u="sng" dirty="0" err="1" smtClean="0"/>
              <a:t>PostOrder</a:t>
            </a:r>
            <a:r>
              <a:rPr lang="en-US" sz="2200" u="sng" dirty="0" smtClean="0"/>
              <a:t> </a:t>
            </a:r>
            <a:r>
              <a:rPr lang="en-US" sz="2200" u="sng" dirty="0"/>
              <a:t>traversal: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First visit </a:t>
            </a:r>
            <a:r>
              <a:rPr lang="en-US" sz="2200" dirty="0" smtClean="0"/>
              <a:t>the left subtree,</a:t>
            </a:r>
            <a:endParaRPr lang="en-US" sz="2200" dirty="0"/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Then the right subtree</a:t>
            </a:r>
            <a:r>
              <a:rPr lang="en-US" sz="2200" dirty="0" smtClean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200" dirty="0" smtClean="0"/>
              <a:t>Then the root</a:t>
            </a:r>
            <a:endParaRPr lang="en-US" sz="2200" dirty="0"/>
          </a:p>
          <a:p>
            <a:pPr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Example: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</a:t>
            </a:r>
            <a:r>
              <a:rPr lang="en-US" sz="2200" dirty="0" smtClean="0"/>
              <a:t>1</a:t>
            </a:r>
            <a:r>
              <a:rPr lang="en-US" sz="2200" dirty="0"/>
              <a:t>, 7, 5 16, 25, 21, 10</a:t>
            </a:r>
          </a:p>
          <a:p>
            <a:pPr>
              <a:defRPr/>
            </a:pPr>
            <a:endParaRPr lang="en-US" sz="2200" dirty="0"/>
          </a:p>
          <a:p>
            <a:pPr marL="457200" indent="-457200">
              <a:buFont typeface="+mj-lt"/>
              <a:buAutoNum type="arabicPeriod"/>
            </a:pPr>
            <a:endParaRPr lang="en-US" altLang="he-IL" sz="22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2" y="4262722"/>
            <a:ext cx="37211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7984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PreOrder traversal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err="1" smtClean="0"/>
              <a:t>PreOrderTraversal</a:t>
            </a:r>
            <a:r>
              <a:rPr lang="en-US" sz="2200" dirty="0" smtClean="0"/>
              <a:t> (</a:t>
            </a:r>
            <a:r>
              <a:rPr lang="en-US" sz="2200" dirty="0" err="1" smtClean="0"/>
              <a:t>BTnode</a:t>
            </a:r>
            <a:r>
              <a:rPr lang="en-US" sz="2200" dirty="0" smtClean="0"/>
              <a:t> </a:t>
            </a:r>
            <a:r>
              <a:rPr lang="en-US" sz="2200" dirty="0"/>
              <a:t>root):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If root</a:t>
            </a:r>
            <a:r>
              <a:rPr lang="en-US" sz="2200" dirty="0" smtClean="0"/>
              <a:t>==NULL</a:t>
            </a:r>
            <a:endParaRPr lang="en-US" sz="22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	1.1 do </a:t>
            </a:r>
            <a:r>
              <a:rPr lang="en-US" sz="2200" dirty="0"/>
              <a:t>nothing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200" dirty="0"/>
              <a:t>Else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2.1 print( </a:t>
            </a:r>
            <a:r>
              <a:rPr lang="en-US" sz="2200" dirty="0" err="1"/>
              <a:t>root.data</a:t>
            </a:r>
            <a:r>
              <a:rPr lang="en-US" sz="2200" dirty="0"/>
              <a:t> </a:t>
            </a:r>
            <a:r>
              <a:rPr lang="en-US" sz="2200" dirty="0" smtClean="0"/>
              <a:t>)</a:t>
            </a:r>
            <a:endParaRPr lang="en-US" sz="22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2.2 </a:t>
            </a:r>
            <a:r>
              <a:rPr lang="en-US" sz="2200" dirty="0" err="1" smtClean="0"/>
              <a:t>PreOrderTraversal</a:t>
            </a:r>
            <a:r>
              <a:rPr lang="en-US" sz="2200" dirty="0" smtClean="0"/>
              <a:t> </a:t>
            </a:r>
            <a:r>
              <a:rPr lang="en-US" sz="2200" dirty="0"/>
              <a:t>(</a:t>
            </a:r>
            <a:r>
              <a:rPr lang="en-US" sz="2200" dirty="0" err="1"/>
              <a:t>root.left</a:t>
            </a:r>
            <a:r>
              <a:rPr lang="en-US" sz="22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2.3 </a:t>
            </a:r>
            <a:r>
              <a:rPr lang="en-US" sz="2200" dirty="0" err="1" smtClean="0"/>
              <a:t>PreOrderTraversal</a:t>
            </a:r>
            <a:r>
              <a:rPr lang="en-US" sz="2200" dirty="0" smtClean="0"/>
              <a:t>(</a:t>
            </a:r>
            <a:r>
              <a:rPr lang="en-US" sz="2200" dirty="0" err="1" smtClean="0"/>
              <a:t>root.right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1112" y="5761037"/>
            <a:ext cx="476408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Q:Change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the algorithm to get the </a:t>
            </a: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InOrder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/</a:t>
            </a:r>
            <a:r>
              <a:rPr lang="en-US" altLang="he-IL" sz="24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PostOrder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traversal</a:t>
            </a:r>
          </a:p>
        </p:txBody>
      </p:sp>
    </p:spTree>
    <p:extLst>
      <p:ext uri="{BB962C8B-B14F-4D97-AF65-F5344CB8AC3E}">
        <p14:creationId xmlns:p14="http://schemas.microsoft.com/office/powerpoint/2010/main" val="2136292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PreOrder traversal</a:t>
            </a:r>
            <a:br>
              <a:rPr lang="de-DE" altLang="en-US" dirty="0" smtClean="0"/>
            </a:br>
            <a:r>
              <a:rPr lang="de-DE" altLang="en-US" dirty="0" smtClean="0"/>
              <a:t>				iterative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</a:t>
            </a:r>
            <a:r>
              <a:rPr lang="en-US" sz="2000" dirty="0" smtClean="0"/>
              <a:t>NULL)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44912" y="3189209"/>
            <a:ext cx="65532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Why are adding the right child before left child?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Because it will be removed from the stack first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Arial" panose="020B0604020202020204" pitchFamily="34" charset="0"/>
              </a:rPr>
              <a:t>	</a:t>
            </a: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(LIFO order)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2955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</a:t>
            </a:r>
            <a:br>
              <a:rPr lang="de-DE" altLang="en-US" dirty="0"/>
            </a:br>
            <a:r>
              <a:rPr lang="de-DE" altLang="en-US" dirty="0"/>
              <a:t>				iterative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</a:t>
            </a:r>
            <a:r>
              <a:rPr lang="en-US" sz="2000" dirty="0" smtClean="0"/>
              <a:t>NULL)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92512" y="3189209"/>
            <a:ext cx="6705600" cy="355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Claim:The</a:t>
            </a: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 algorithm prints the tree in </a:t>
            </a:r>
            <a:r>
              <a:rPr lang="en-US" altLang="he-IL" sz="2200" i="1" dirty="0" err="1" smtClean="0">
                <a:solidFill>
                  <a:srgbClr val="0000CC"/>
                </a:solidFill>
                <a:latin typeface="Arial" panose="020B0604020202020204" pitchFamily="34" charset="0"/>
              </a:rPr>
              <a:t>PreOrder</a:t>
            </a: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Proof: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 2 adds the root to the stack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Lines 3.1-3.2 print the root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Lines 3.3-3.4 add right and left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200" i="1" dirty="0" smtClean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Then left subtree is printed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	Then right subtree is printed</a:t>
            </a:r>
            <a:b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</a:br>
            <a:r>
              <a:rPr lang="en-US" altLang="he-IL" sz="22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			   after we are done with the left subtree</a:t>
            </a:r>
            <a:endParaRPr lang="en-US" altLang="he-IL" sz="22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0427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PreOrder traversal</a:t>
            </a:r>
            <a:br>
              <a:rPr lang="de-DE" altLang="en-US" dirty="0"/>
            </a:br>
            <a:r>
              <a:rPr lang="de-DE" altLang="en-US" dirty="0"/>
              <a:t>				iterative algorithm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</a:t>
            </a:r>
            <a:r>
              <a:rPr lang="en-US" sz="2200" dirty="0" err="1" smtClean="0"/>
              <a:t>PreOrder</a:t>
            </a:r>
            <a:r>
              <a:rPr lang="en-US" sz="2200" dirty="0" smtClean="0"/>
              <a:t>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pre_order_traversal_iterative</a:t>
            </a:r>
            <a:r>
              <a:rPr lang="en-US" sz="2000" dirty="0" smtClean="0"/>
              <a:t> 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s = </a:t>
            </a:r>
            <a:r>
              <a:rPr lang="en-US" sz="2000" dirty="0" err="1" smtClean="0"/>
              <a:t>create_stack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stack_push</a:t>
            </a:r>
            <a:r>
              <a:rPr lang="en-US" sz="2000" dirty="0" smtClean="0"/>
              <a:t>(s,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(s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stack_pop</a:t>
            </a:r>
            <a:r>
              <a:rPr lang="en-US" sz="2000" dirty="0" smtClean="0"/>
              <a:t>(s)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stack_push</a:t>
            </a:r>
            <a:r>
              <a:rPr lang="en-US" sz="2000" dirty="0" smtClean="0"/>
              <a:t>(s,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477426" y="4694237"/>
            <a:ext cx="40973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Q: What happens if we use queue instead of the stack?</a:t>
            </a:r>
          </a:p>
        </p:txBody>
      </p:sp>
    </p:spTree>
    <p:extLst>
      <p:ext uri="{BB962C8B-B14F-4D97-AF65-F5344CB8AC3E}">
        <p14:creationId xmlns:p14="http://schemas.microsoft.com/office/powerpoint/2010/main" val="409666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Breadth First Search</a:t>
            </a:r>
            <a:br>
              <a:rPr lang="de-DE" altLang="en-US" dirty="0" smtClean="0"/>
            </a:br>
            <a:r>
              <a:rPr lang="de-DE" altLang="en-US" dirty="0" smtClean="0"/>
              <a:t>			traversal algorithm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 smtClean="0"/>
              <a:t>// prints the tree in BFS order – iterative implementation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000" dirty="0" err="1" smtClean="0"/>
              <a:t>BFS_traversal</a:t>
            </a:r>
            <a:r>
              <a:rPr lang="en-US" sz="2000" dirty="0" smtClean="0"/>
              <a:t>(</a:t>
            </a:r>
            <a:r>
              <a:rPr lang="en-US" sz="2000" dirty="0" err="1" smtClean="0"/>
              <a:t>BTnode</a:t>
            </a:r>
            <a:r>
              <a:rPr lang="en-US" sz="2000" dirty="0" smtClean="0"/>
              <a:t> </a:t>
            </a:r>
            <a:r>
              <a:rPr lang="en-US" sz="2000" dirty="0"/>
              <a:t>root</a:t>
            </a:r>
            <a:r>
              <a:rPr lang="en-US" sz="2000" dirty="0" smtClean="0"/>
              <a:t>):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smtClean="0"/>
              <a:t>q = </a:t>
            </a:r>
            <a:r>
              <a:rPr lang="en-US" sz="2000" dirty="0" err="1" smtClean="0"/>
              <a:t>create_queue</a:t>
            </a:r>
            <a:r>
              <a:rPr lang="en-US" sz="2000" dirty="0" smtClean="0"/>
              <a:t>()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 err="1" smtClean="0"/>
              <a:t>enqueue</a:t>
            </a:r>
            <a:r>
              <a:rPr lang="en-US" sz="2000" dirty="0" smtClean="0"/>
              <a:t>(q, root</a:t>
            </a:r>
            <a:r>
              <a:rPr lang="en-US" sz="2000" dirty="0"/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/>
              <a:defRPr/>
            </a:pPr>
            <a:r>
              <a:rPr lang="en-US" sz="2000" dirty="0"/>
              <a:t>while </a:t>
            </a:r>
            <a:r>
              <a:rPr lang="en-US" sz="2000" dirty="0" smtClean="0"/>
              <a:t>(q is </a:t>
            </a:r>
            <a:r>
              <a:rPr lang="en-US" sz="2000" dirty="0"/>
              <a:t>not empty)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3.1 current = </a:t>
            </a:r>
            <a:r>
              <a:rPr lang="en-US" sz="2000" dirty="0" err="1" smtClean="0"/>
              <a:t>dequeue</a:t>
            </a:r>
            <a:r>
              <a:rPr lang="en-US" sz="2000" dirty="0" smtClean="0"/>
              <a:t>(q)</a:t>
            </a:r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3.2 print (</a:t>
            </a:r>
            <a:r>
              <a:rPr lang="en-US" sz="2000" dirty="0" err="1"/>
              <a:t>current.data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3.3 if (</a:t>
            </a:r>
            <a:r>
              <a:rPr lang="en-US" sz="2000" dirty="0" err="1"/>
              <a:t>current.right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3.3.1 </a:t>
            </a:r>
            <a:r>
              <a:rPr lang="en-US" sz="2000" smtClean="0"/>
              <a:t>enqueue(q</a:t>
            </a:r>
            <a:r>
              <a:rPr lang="en-US" sz="2000" dirty="0" smtClean="0"/>
              <a:t>, </a:t>
            </a:r>
            <a:r>
              <a:rPr lang="en-US" sz="2000" dirty="0" err="1" smtClean="0"/>
              <a:t>current.right</a:t>
            </a:r>
            <a:r>
              <a:rPr lang="en-US" sz="2000" dirty="0"/>
              <a:t>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3.4 if (</a:t>
            </a:r>
            <a:r>
              <a:rPr lang="en-US" sz="2000" dirty="0" err="1"/>
              <a:t>current.left</a:t>
            </a:r>
            <a:r>
              <a:rPr lang="en-US" sz="2000" dirty="0"/>
              <a:t> != null)</a:t>
            </a:r>
          </a:p>
          <a:p>
            <a:pPr marL="400050" lvl="1" indent="0">
              <a:buFont typeface="Arial" panose="020B0604020202020204" pitchFamily="34" charset="0"/>
              <a:buNone/>
              <a:defRPr/>
            </a:pPr>
            <a:r>
              <a:rPr lang="en-US" sz="2000" dirty="0"/>
              <a:t>		3.4.1 </a:t>
            </a:r>
            <a:r>
              <a:rPr lang="en-US" sz="2000" dirty="0" err="1" smtClean="0"/>
              <a:t>enqueue</a:t>
            </a:r>
            <a:r>
              <a:rPr lang="en-US" sz="2000" dirty="0" smtClean="0"/>
              <a:t>(q, </a:t>
            </a:r>
            <a:r>
              <a:rPr lang="en-US" sz="2000" dirty="0" err="1" smtClean="0"/>
              <a:t>current.left</a:t>
            </a:r>
            <a:r>
              <a:rPr lang="en-US" sz="2000" dirty="0"/>
              <a:t>)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2022" y="3703637"/>
            <a:ext cx="4764088" cy="24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Claim: The algorithm prints the tree level by level: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First the root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vertices in the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1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Then all </a:t>
            </a: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vertices in the level </a:t>
            </a: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2</a:t>
            </a:r>
          </a:p>
          <a:p>
            <a:pPr marL="342900" indent="-342900" eaLnBrk="1" hangingPunct="1">
              <a:spcBef>
                <a:spcPct val="0"/>
              </a:spcBef>
              <a:buFontTx/>
              <a:buChar char="-"/>
            </a:pPr>
            <a:r>
              <a:rPr lang="en-US" altLang="he-IL" sz="2400" i="1" dirty="0" smtClean="0">
                <a:solidFill>
                  <a:srgbClr val="0000CC"/>
                </a:solidFill>
                <a:latin typeface="Arial" panose="020B0604020202020204" pitchFamily="34" charset="0"/>
              </a:rPr>
              <a:t>… and so on</a:t>
            </a: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he-IL" sz="2400" i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7544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Graphs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8637695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Graphs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200" dirty="0"/>
              <a:t>A </a:t>
            </a:r>
            <a:r>
              <a:rPr lang="en-US" sz="2200" i="1" u="sng" dirty="0"/>
              <a:t>graph</a:t>
            </a:r>
            <a:r>
              <a:rPr lang="en-US" sz="2200" dirty="0"/>
              <a:t> </a:t>
            </a:r>
            <a:r>
              <a:rPr lang="en-US" sz="2200" dirty="0" smtClean="0"/>
              <a:t>describes relationships </a:t>
            </a:r>
            <a:r>
              <a:rPr lang="en-US" sz="2200" dirty="0"/>
              <a:t>among </a:t>
            </a:r>
            <a:r>
              <a:rPr lang="en-US" sz="2200" dirty="0" smtClean="0"/>
              <a:t>items in a collection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items are the </a:t>
            </a:r>
            <a:r>
              <a:rPr lang="en-US" sz="2200" i="1" u="sng" dirty="0"/>
              <a:t>vertices</a:t>
            </a:r>
            <a:r>
              <a:rPr lang="en-US" sz="2200" dirty="0"/>
              <a:t> (depicted by dots or </a:t>
            </a:r>
            <a:r>
              <a:rPr lang="en-US" sz="2200" dirty="0" smtClean="0"/>
              <a:t>junctions)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the relations are the </a:t>
            </a:r>
            <a:r>
              <a:rPr lang="en-US" sz="2200" i="1" u="sng" dirty="0" smtClean="0"/>
              <a:t>edges</a:t>
            </a:r>
            <a:r>
              <a:rPr lang="en-US" sz="2200" dirty="0" smtClean="0"/>
              <a:t> (depicted by lines between dots)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000" dirty="0" smtClean="0"/>
              <a:t>What </a:t>
            </a:r>
            <a:r>
              <a:rPr lang="en-US" sz="2000" dirty="0"/>
              <a:t>are the vertices and edges in these common graphs?</a:t>
            </a:r>
          </a:p>
          <a:p>
            <a:pPr marL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2200" dirty="0"/>
          </a:p>
        </p:txBody>
      </p:sp>
      <p:pic>
        <p:nvPicPr>
          <p:cNvPr id="13" name="Google Shape;45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3000" y="3932237"/>
            <a:ext cx="3550424" cy="27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192712" y="3932237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intersections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  roadways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5" name="Google Shape;43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9086" y="3869503"/>
            <a:ext cx="3658251" cy="282943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192712" y="3932236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stations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pipes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8" name="Google Shape;47;p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874" y="3810449"/>
            <a:ext cx="4560558" cy="2906462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5192712" y="3931918"/>
            <a:ext cx="3124200" cy="72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tx1"/>
                </a:solidFill>
              </a:rPr>
              <a:t>Vertices - people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Edges - friendships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828426"/>
            <a:ext cx="2876550" cy="275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25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7" grpId="0"/>
      <p:bldP spid="17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Graphs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>
                <a:latin typeface="+mj-lt"/>
              </a:rPr>
              <a:t>path</a:t>
            </a:r>
            <a:r>
              <a:rPr lang="en-US" sz="2200" dirty="0">
                <a:latin typeface="+mj-lt"/>
              </a:rPr>
              <a:t> from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u</a:t>
            </a:r>
            <a:r>
              <a:rPr lang="en-US" sz="2200" dirty="0">
                <a:latin typeface="+mj-lt"/>
              </a:rPr>
              <a:t> to vertex </a:t>
            </a:r>
            <a:r>
              <a:rPr lang="en-US" sz="2200" i="1" dirty="0">
                <a:latin typeface="+mj-lt"/>
                <a:ea typeface="PT Serif"/>
                <a:cs typeface="PT Serif"/>
                <a:sym typeface="PT Serif"/>
              </a:rPr>
              <a:t>v</a:t>
            </a:r>
            <a:r>
              <a:rPr lang="en-US" sz="2200" dirty="0">
                <a:latin typeface="+mj-lt"/>
              </a:rPr>
              <a:t> is sequence of edges which connect a sequence of vertices between </a:t>
            </a:r>
            <a:r>
              <a:rPr lang="en-US" sz="2200" dirty="0" smtClean="0">
                <a:latin typeface="+mj-lt"/>
              </a:rPr>
              <a:t>them.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A </a:t>
            </a:r>
            <a:r>
              <a:rPr lang="en-US" sz="2200" dirty="0"/>
              <a:t>graph is </a:t>
            </a:r>
            <a:r>
              <a:rPr lang="en-US" sz="2200" i="1" dirty="0"/>
              <a:t>connected</a:t>
            </a:r>
            <a:r>
              <a:rPr lang="en-US" sz="2200" dirty="0"/>
              <a:t> if each pair of vertices has a </a:t>
            </a:r>
            <a:r>
              <a:rPr lang="en-US" sz="2200" dirty="0" smtClean="0"/>
              <a:t>path.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/>
              <a:t>How </a:t>
            </a:r>
            <a:r>
              <a:rPr lang="en-US" sz="2200" dirty="0"/>
              <a:t>do you visualize a disconnected graph?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+mj-lt"/>
              </a:rPr>
              <a:t>What </a:t>
            </a:r>
            <a:r>
              <a:rPr lang="en-US" sz="2200" dirty="0">
                <a:latin typeface="+mj-lt"/>
              </a:rPr>
              <a:t>if the </a:t>
            </a:r>
            <a:r>
              <a:rPr lang="en-US" sz="2200" dirty="0" err="1" smtClean="0">
                <a:latin typeface="+mj-lt"/>
              </a:rPr>
              <a:t>Skytrain</a:t>
            </a:r>
            <a:r>
              <a:rPr lang="en-US" sz="2200" dirty="0" smtClean="0">
                <a:latin typeface="+mj-lt"/>
              </a:rPr>
              <a:t> graph was </a:t>
            </a:r>
            <a:r>
              <a:rPr lang="en-US" sz="2200" dirty="0">
                <a:latin typeface="+mj-lt"/>
              </a:rPr>
              <a:t>disconnected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12" y="4761774"/>
            <a:ext cx="2259014" cy="216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323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 smtClean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/>
              <a:t>Trees</a:t>
            </a:r>
            <a:endParaRPr lang="de-DE" altLang="en-US" sz="8000" dirty="0"/>
          </a:p>
        </p:txBody>
      </p:sp>
    </p:spTree>
    <p:extLst>
      <p:ext uri="{BB962C8B-B14F-4D97-AF65-F5344CB8AC3E}">
        <p14:creationId xmlns:p14="http://schemas.microsoft.com/office/powerpoint/2010/main" val="23748657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 </a:t>
            </a:r>
            <a:r>
              <a:rPr lang="en-US" sz="2200" i="1" dirty="0" smtClean="0">
                <a:latin typeface="+mj-lt"/>
              </a:rPr>
              <a:t>tree </a:t>
            </a:r>
            <a:r>
              <a:rPr lang="en-US" sz="2200" dirty="0" smtClean="0">
                <a:latin typeface="+mj-lt"/>
              </a:rPr>
              <a:t>is a minimally connected graph</a:t>
            </a:r>
          </a:p>
          <a:p>
            <a:pPr marL="914400"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all vertices connected</a:t>
            </a:r>
          </a:p>
          <a:p>
            <a:pPr marL="91440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sz="2200" dirty="0">
                <a:latin typeface="+mj-lt"/>
              </a:rPr>
              <a:t>no cycles</a:t>
            </a: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5536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 smtClean="0"/>
              <a:t>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200" dirty="0" smtClean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39" y="2179637"/>
            <a:ext cx="820217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839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846</Words>
  <Application>Microsoft Office PowerPoint</Application>
  <PresentationFormat>Custom</PresentationFormat>
  <Paragraphs>245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Arial Unicode MS</vt:lpstr>
      <vt:lpstr>Arial</vt:lpstr>
      <vt:lpstr>Courier New</vt:lpstr>
      <vt:lpstr>PT Serif</vt:lpstr>
      <vt:lpstr>Times New Roman</vt:lpstr>
      <vt:lpstr>Wingdings</vt:lpstr>
      <vt:lpstr>Office Theme</vt:lpstr>
      <vt:lpstr>Office Theme</vt:lpstr>
      <vt:lpstr>PowerPoint Presentation</vt:lpstr>
      <vt:lpstr>Reminder</vt:lpstr>
      <vt:lpstr>Today</vt:lpstr>
      <vt:lpstr>PowerPoint Presentation</vt:lpstr>
      <vt:lpstr>Graphs</vt:lpstr>
      <vt:lpstr>Graphs</vt:lpstr>
      <vt:lpstr>PowerPoint Presentation</vt:lpstr>
      <vt:lpstr>Trees</vt:lpstr>
      <vt:lpstr>Trees</vt:lpstr>
      <vt:lpstr>Trees</vt:lpstr>
      <vt:lpstr>A Tree</vt:lpstr>
      <vt:lpstr>Not a Tree</vt:lpstr>
      <vt:lpstr>Rooted Trees</vt:lpstr>
      <vt:lpstr>Rooted Trees</vt:lpstr>
      <vt:lpstr>Rooted Trees</vt:lpstr>
      <vt:lpstr>PowerPoint Presentation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Binary Trees</vt:lpstr>
      <vt:lpstr>PowerPoint Presentation</vt:lpstr>
      <vt:lpstr>Traversing Binary Trees</vt:lpstr>
      <vt:lpstr>Traversing Binary Trees</vt:lpstr>
      <vt:lpstr>Traversing Binary Trees</vt:lpstr>
      <vt:lpstr>PreOrder traversal algorithm</vt:lpstr>
      <vt:lpstr>PreOrder traversal     iterative algorithm</vt:lpstr>
      <vt:lpstr>PreOrder traversal     iterative algorithm</vt:lpstr>
      <vt:lpstr>PreOrder traversal     iterative algorithm</vt:lpstr>
      <vt:lpstr>Breadth First Search    traversal algorithm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955</cp:revision>
  <cp:lastPrinted>1601-01-01T00:00:00Z</cp:lastPrinted>
  <dcterms:created xsi:type="dcterms:W3CDTF">2017-07-19T19:15:02Z</dcterms:created>
  <dcterms:modified xsi:type="dcterms:W3CDTF">2018-11-21T01:06:47Z</dcterms:modified>
</cp:coreProperties>
</file>