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media/image7.jpg" ContentType="image/jpeg"/>
  <Override PartName="/ppt/notesSlides/notesSlide19.xml" ContentType="application/vnd.openxmlformats-officedocument.presentationml.notesSlide+xml"/>
  <Override PartName="/ppt/media/image8.jpg" ContentType="image/jpeg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media/image9.jpg" ContentType="image/jpeg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media/image10.jpg" ContentType="image/jpeg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36"/>
  </p:notesMasterIdLst>
  <p:sldIdLst>
    <p:sldId id="256" r:id="rId3"/>
    <p:sldId id="421" r:id="rId4"/>
    <p:sldId id="316" r:id="rId5"/>
    <p:sldId id="392" r:id="rId6"/>
    <p:sldId id="396" r:id="rId7"/>
    <p:sldId id="401" r:id="rId8"/>
    <p:sldId id="402" r:id="rId9"/>
    <p:sldId id="399" r:id="rId10"/>
    <p:sldId id="379" r:id="rId11"/>
    <p:sldId id="380" r:id="rId12"/>
    <p:sldId id="385" r:id="rId13"/>
    <p:sldId id="386" r:id="rId14"/>
    <p:sldId id="387" r:id="rId15"/>
    <p:sldId id="403" r:id="rId16"/>
    <p:sldId id="404" r:id="rId17"/>
    <p:sldId id="405" r:id="rId18"/>
    <p:sldId id="406" r:id="rId19"/>
    <p:sldId id="412" r:id="rId20"/>
    <p:sldId id="431" r:id="rId21"/>
    <p:sldId id="432" r:id="rId22"/>
    <p:sldId id="430" r:id="rId23"/>
    <p:sldId id="413" r:id="rId24"/>
    <p:sldId id="414" r:id="rId25"/>
    <p:sldId id="410" r:id="rId26"/>
    <p:sldId id="409" r:id="rId27"/>
    <p:sldId id="397" r:id="rId28"/>
    <p:sldId id="415" r:id="rId29"/>
    <p:sldId id="398" r:id="rId30"/>
    <p:sldId id="437" r:id="rId31"/>
    <p:sldId id="435" r:id="rId32"/>
    <p:sldId id="436" r:id="rId33"/>
    <p:sldId id="434" r:id="rId34"/>
    <p:sldId id="291" r:id="rId35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3" autoAdjust="0"/>
    <p:restoredTop sz="94660"/>
  </p:normalViewPr>
  <p:slideViewPr>
    <p:cSldViewPr>
      <p:cViewPr varScale="1">
        <p:scale>
          <a:sx n="74" d="100"/>
          <a:sy n="74" d="100"/>
        </p:scale>
        <p:origin x="1344" y="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3800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29784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89977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85259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7951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42888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17265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24995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866628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9910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40549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64175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97263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492095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055561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5550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377541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486003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735654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581235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56675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118061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948859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502130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58933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32996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66633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60603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01656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30332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4447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 smtClean="0">
                <a:solidFill>
                  <a:srgbClr val="000080"/>
                </a:solidFill>
              </a:rPr>
              <a:t>October 18, </a:t>
            </a:r>
            <a:r>
              <a:rPr lang="de-DE" altLang="en-US" sz="3600" b="1" dirty="0">
                <a:solidFill>
                  <a:srgbClr val="000080"/>
                </a:solidFill>
              </a:rPr>
              <a:t>2018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altLang="he-IL" sz="2200" dirty="0" smtClean="0"/>
              <a:t>Implementing Binary Tree in C:</a:t>
            </a:r>
          </a:p>
          <a:p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{</a:t>
            </a:r>
          </a:p>
          <a:p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data;  //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left; // left child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right; //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right child</a:t>
            </a:r>
          </a:p>
          <a:p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parent;</a:t>
            </a:r>
          </a:p>
          <a:p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</a:p>
          <a:p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en-US" altLang="he-IL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binary_tree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</a:p>
          <a:p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root;</a:t>
            </a:r>
          </a:p>
          <a:p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binary_tree_t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7934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Traversing Binary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sz="2200" u="sng" dirty="0" err="1"/>
              <a:t>InOrder</a:t>
            </a:r>
            <a:r>
              <a:rPr lang="en-US" sz="2200" u="sng" dirty="0"/>
              <a:t> traversal: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First visit the left subtree,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root,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right subtree.</a:t>
            </a:r>
          </a:p>
          <a:p>
            <a:pPr>
              <a:defRPr/>
            </a:pP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Example:</a:t>
            </a:r>
          </a:p>
          <a:p>
            <a:pPr marL="0" indent="0">
              <a:defRPr/>
            </a:pPr>
            <a:r>
              <a:rPr lang="en-US" sz="2200" dirty="0" smtClean="0"/>
              <a:t>	1</a:t>
            </a:r>
            <a:r>
              <a:rPr lang="en-US" sz="2200" dirty="0"/>
              <a:t>, 5, 7, 10, 16, 21, 25</a:t>
            </a:r>
          </a:p>
          <a:p>
            <a:pPr>
              <a:defRPr/>
            </a:pPr>
            <a:endParaRPr lang="en-US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2" y="4262722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51703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Traversing Binary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sz="2200" u="sng" dirty="0" err="1" smtClean="0"/>
              <a:t>PreOrder</a:t>
            </a:r>
            <a:r>
              <a:rPr lang="en-US" sz="2200" u="sng" dirty="0" smtClean="0"/>
              <a:t> </a:t>
            </a:r>
            <a:r>
              <a:rPr lang="en-US" sz="2200" u="sng" dirty="0"/>
              <a:t>traversal: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First visit the </a:t>
            </a:r>
            <a:r>
              <a:rPr lang="en-US" sz="2200" dirty="0" smtClean="0"/>
              <a:t>root,</a:t>
            </a:r>
            <a:endParaRPr lang="en-US" sz="2200" dirty="0"/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</a:t>
            </a:r>
            <a:r>
              <a:rPr lang="en-US" sz="2200" dirty="0" smtClean="0"/>
              <a:t>left subtree,</a:t>
            </a:r>
            <a:endParaRPr lang="en-US" sz="2200" dirty="0"/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right subtree.</a:t>
            </a:r>
          </a:p>
          <a:p>
            <a:pPr>
              <a:defRPr/>
            </a:pP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 smtClean="0"/>
              <a:t>Example: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	</a:t>
            </a:r>
            <a:r>
              <a:rPr lang="en-US" sz="2200" dirty="0" smtClean="0"/>
              <a:t>10</a:t>
            </a:r>
            <a:r>
              <a:rPr lang="en-US" sz="2200" dirty="0"/>
              <a:t>, 5, 1, 7, 21, 16, 25</a:t>
            </a:r>
          </a:p>
          <a:p>
            <a:pPr>
              <a:defRPr/>
            </a:pPr>
            <a:endParaRPr lang="en-US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2" y="4262722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63211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Traversing Binary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sz="2200" u="sng" dirty="0" err="1" smtClean="0"/>
              <a:t>PostOrder</a:t>
            </a:r>
            <a:r>
              <a:rPr lang="en-US" sz="2200" u="sng" dirty="0" smtClean="0"/>
              <a:t> </a:t>
            </a:r>
            <a:r>
              <a:rPr lang="en-US" sz="2200" u="sng" dirty="0"/>
              <a:t>traversal: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First visit </a:t>
            </a:r>
            <a:r>
              <a:rPr lang="en-US" sz="2200" dirty="0" smtClean="0"/>
              <a:t>the left subtree,</a:t>
            </a:r>
            <a:endParaRPr lang="en-US" sz="2200" dirty="0"/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right subtree</a:t>
            </a:r>
            <a:r>
              <a:rPr lang="en-US" sz="2200" dirty="0" smtClean="0"/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 smtClean="0"/>
              <a:t>Then the root</a:t>
            </a:r>
            <a:endParaRPr lang="en-US" sz="2200" dirty="0"/>
          </a:p>
          <a:p>
            <a:pPr>
              <a:defRPr/>
            </a:pP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 smtClean="0"/>
              <a:t>Example: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	</a:t>
            </a:r>
            <a:r>
              <a:rPr lang="en-US" sz="2200" dirty="0" smtClean="0"/>
              <a:t>1</a:t>
            </a:r>
            <a:r>
              <a:rPr lang="en-US" sz="2200" dirty="0"/>
              <a:t>, 7, 5 16, 25, 21, 10</a:t>
            </a:r>
          </a:p>
          <a:p>
            <a:pPr>
              <a:defRPr/>
            </a:pPr>
            <a:endParaRPr lang="en-US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2" y="4262722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57984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 Problems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function that gets a binary tree and computes its size.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2000" dirty="0" smtClean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 err="1" smtClean="0"/>
              <a:t>get_size</a:t>
            </a:r>
            <a:r>
              <a:rPr lang="en-US" sz="2000" dirty="0" smtClean="0"/>
              <a:t> </a:t>
            </a:r>
            <a:r>
              <a:rPr lang="en-US" sz="2000" dirty="0" smtClean="0"/>
              <a:t>(</a:t>
            </a:r>
            <a:r>
              <a:rPr lang="en-US" sz="2000" dirty="0" err="1" smtClean="0"/>
              <a:t>BT</a:t>
            </a:r>
            <a:r>
              <a:rPr lang="en-US" altLang="he-IL" sz="2000" dirty="0" err="1" smtClean="0"/>
              <a:t>node_t</a:t>
            </a:r>
            <a:r>
              <a:rPr lang="en-US" altLang="he-IL" sz="2000" dirty="0" smtClean="0"/>
              <a:t>* </a:t>
            </a:r>
            <a:r>
              <a:rPr lang="en-US" sz="2000" dirty="0"/>
              <a:t>root</a:t>
            </a:r>
            <a:r>
              <a:rPr lang="en-US" sz="2000" dirty="0" smtClean="0"/>
              <a:t>)</a:t>
            </a:r>
            <a:endParaRPr lang="en-US" sz="2000" dirty="0"/>
          </a:p>
          <a:p>
            <a:pPr marL="0" indent="0">
              <a:defRPr/>
            </a:pPr>
            <a:r>
              <a:rPr lang="en-US" sz="2000" dirty="0" smtClean="0"/>
              <a:t>	if  </a:t>
            </a:r>
            <a:r>
              <a:rPr lang="en-US" sz="2000" dirty="0"/>
              <a:t>( root == </a:t>
            </a:r>
            <a:r>
              <a:rPr lang="en-US" sz="2000" dirty="0" smtClean="0"/>
              <a:t>NULL </a:t>
            </a:r>
            <a:r>
              <a:rPr lang="en-US" sz="2000" dirty="0"/>
              <a:t>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</a:t>
            </a:r>
            <a:r>
              <a:rPr lang="en-US" sz="2000" dirty="0" smtClean="0"/>
              <a:t>	return  0;</a:t>
            </a:r>
            <a:endParaRPr lang="en-US" sz="2000" dirty="0"/>
          </a:p>
          <a:p>
            <a:pPr marL="0" indent="0">
              <a:defRPr/>
            </a:pPr>
            <a:r>
              <a:rPr lang="en-US" sz="2000" dirty="0" smtClean="0"/>
              <a:t>	else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	</a:t>
            </a:r>
            <a:r>
              <a:rPr lang="en-US" sz="2000" dirty="0" smtClean="0"/>
              <a:t>	return  </a:t>
            </a:r>
            <a:r>
              <a:rPr lang="en-US" sz="2000" dirty="0" err="1" smtClean="0"/>
              <a:t>get_size</a:t>
            </a:r>
            <a:r>
              <a:rPr lang="en-US" sz="2000" dirty="0" smtClean="0"/>
              <a:t> </a:t>
            </a:r>
            <a:r>
              <a:rPr lang="en-US" sz="2000" dirty="0"/>
              <a:t>(</a:t>
            </a:r>
            <a:r>
              <a:rPr lang="en-US" sz="2000" dirty="0" err="1"/>
              <a:t>root.left</a:t>
            </a:r>
            <a:r>
              <a:rPr lang="en-US" sz="2000" dirty="0"/>
              <a:t> </a:t>
            </a:r>
            <a:r>
              <a:rPr lang="en-US" sz="2000" dirty="0" smtClean="0"/>
              <a:t>) + </a:t>
            </a:r>
            <a:r>
              <a:rPr lang="en-US" sz="2000" dirty="0" err="1" smtClean="0"/>
              <a:t>get_size</a:t>
            </a:r>
            <a:r>
              <a:rPr lang="en-US" sz="2000" dirty="0" smtClean="0"/>
              <a:t> (</a:t>
            </a:r>
            <a:r>
              <a:rPr lang="en-US" sz="2000" dirty="0" err="1" smtClean="0"/>
              <a:t>root.right</a:t>
            </a:r>
            <a:r>
              <a:rPr lang="en-US" sz="2000" dirty="0" smtClean="0"/>
              <a:t> </a:t>
            </a:r>
            <a:r>
              <a:rPr lang="en-US" sz="2000" dirty="0"/>
              <a:t>) </a:t>
            </a:r>
            <a:r>
              <a:rPr lang="en-US" sz="2000" dirty="0" smtClean="0"/>
              <a:t>+ 1;</a:t>
            </a:r>
            <a:endParaRPr lang="en-US" sz="2000" dirty="0"/>
          </a:p>
          <a:p>
            <a:pPr marL="0" indent="0"/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altLang="he-IL" sz="2200" dirty="0" smtClean="0"/>
          </a:p>
        </p:txBody>
      </p:sp>
    </p:spTree>
    <p:extLst>
      <p:ext uri="{BB962C8B-B14F-4D97-AF65-F5344CB8AC3E}">
        <p14:creationId xmlns:p14="http://schemas.microsoft.com/office/powerpoint/2010/main" val="32276930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 Problems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</a:t>
            </a:r>
            <a:r>
              <a:rPr lang="en-US" altLang="he-IL" sz="2000" b="1" i="1" dirty="0" smtClean="0">
                <a:solidFill>
                  <a:srgbClr val="FF0000"/>
                </a:solidFill>
              </a:rPr>
              <a:t>non-recursive</a:t>
            </a:r>
            <a:r>
              <a:rPr lang="en-US" altLang="he-IL" sz="2000" dirty="0" smtClean="0"/>
              <a:t> function </a:t>
            </a:r>
            <a:r>
              <a:rPr lang="en-US" altLang="he-IL" sz="2000" dirty="0"/>
              <a:t>that gets a binary tree and computes its size.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2000" dirty="0" smtClean="0"/>
          </a:p>
          <a:p>
            <a:pPr marL="0" indent="0">
              <a:defRPr/>
            </a:pPr>
            <a:r>
              <a:rPr lang="en-US" sz="2000" dirty="0" err="1"/>
              <a:t>get_size</a:t>
            </a:r>
            <a:r>
              <a:rPr lang="en-US" sz="2000" dirty="0"/>
              <a:t> (</a:t>
            </a:r>
            <a:r>
              <a:rPr lang="en-US" altLang="he-IL" sz="2000" dirty="0" err="1" smtClean="0"/>
              <a:t>BTnode_t</a:t>
            </a:r>
            <a:r>
              <a:rPr lang="en-US" altLang="he-IL" sz="2000" dirty="0" smtClean="0"/>
              <a:t>* </a:t>
            </a:r>
            <a:r>
              <a:rPr lang="en-US" sz="2000" dirty="0"/>
              <a:t>root</a:t>
            </a:r>
            <a:r>
              <a:rPr lang="en-US" sz="2000" dirty="0" smtClean="0"/>
              <a:t>)</a:t>
            </a:r>
            <a:br>
              <a:rPr lang="en-US" sz="2000" dirty="0" smtClean="0"/>
            </a:br>
            <a:r>
              <a:rPr lang="en-US" sz="2000" dirty="0" smtClean="0"/>
              <a:t>{</a:t>
            </a:r>
          </a:p>
          <a:p>
            <a:pPr marL="0" indent="0">
              <a:defRPr/>
            </a:pPr>
            <a:endParaRPr lang="en-US" sz="2000" dirty="0"/>
          </a:p>
          <a:p>
            <a:pPr marL="0" indent="0">
              <a:defRPr/>
            </a:pPr>
            <a:r>
              <a:rPr lang="en-US" sz="2000" dirty="0" smtClean="0"/>
              <a:t>}</a:t>
            </a:r>
            <a:endParaRPr lang="en-US" sz="2000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2000" dirty="0" smtClean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 smtClean="0"/>
              <a:t>Idea?</a:t>
            </a:r>
            <a:endParaRPr lang="en-US" altLang="he-IL" sz="2200" dirty="0" smtClean="0"/>
          </a:p>
        </p:txBody>
      </p:sp>
    </p:spTree>
    <p:extLst>
      <p:ext uri="{BB962C8B-B14F-4D97-AF65-F5344CB8AC3E}">
        <p14:creationId xmlns:p14="http://schemas.microsoft.com/office/powerpoint/2010/main" val="28882578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PreOrder traversal</a:t>
            </a:r>
            <a:br>
              <a:rPr lang="de-DE" altLang="en-US" dirty="0" smtClean="0"/>
            </a:br>
            <a:r>
              <a:rPr lang="de-DE" altLang="en-US" dirty="0" smtClean="0"/>
              <a:t>				iterative algorithm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 smtClean="0"/>
              <a:t>// prints the tree in </a:t>
            </a:r>
            <a:r>
              <a:rPr lang="en-US" sz="2200" dirty="0" err="1" smtClean="0"/>
              <a:t>PreOrder</a:t>
            </a:r>
            <a:r>
              <a:rPr lang="en-US" sz="2200" dirty="0" smtClean="0"/>
              <a:t> – iterative implementation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 err="1" smtClean="0"/>
              <a:t>pre_order_traversal_iterative</a:t>
            </a:r>
            <a:r>
              <a:rPr lang="en-US" sz="2000" dirty="0" smtClean="0"/>
              <a:t> </a:t>
            </a:r>
            <a:r>
              <a:rPr lang="en-US" sz="2000" dirty="0" smtClean="0"/>
              <a:t>(</a:t>
            </a:r>
            <a:r>
              <a:rPr lang="en-US" altLang="he-IL" sz="2000" dirty="0" err="1" smtClean="0"/>
              <a:t>BTnode_t</a:t>
            </a:r>
            <a:r>
              <a:rPr lang="en-US" sz="2000" dirty="0" smtClean="0"/>
              <a:t>* </a:t>
            </a:r>
            <a:r>
              <a:rPr lang="en-US" sz="2000" dirty="0"/>
              <a:t>root</a:t>
            </a:r>
            <a:r>
              <a:rPr lang="en-US" sz="2000" dirty="0" smtClean="0"/>
              <a:t>):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000" dirty="0" smtClean="0"/>
              <a:t>s = </a:t>
            </a:r>
            <a:r>
              <a:rPr lang="en-US" sz="2000" dirty="0" err="1" smtClean="0"/>
              <a:t>create_stack</a:t>
            </a:r>
            <a:r>
              <a:rPr lang="en-US" sz="2000" dirty="0" smtClean="0"/>
              <a:t>()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000" dirty="0" err="1" smtClean="0"/>
              <a:t>stack_push</a:t>
            </a:r>
            <a:r>
              <a:rPr lang="en-US" sz="2000" dirty="0" smtClean="0"/>
              <a:t>(s, root</a:t>
            </a:r>
            <a:r>
              <a:rPr lang="en-US" sz="2000" dirty="0"/>
              <a:t>)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000" dirty="0"/>
              <a:t>while </a:t>
            </a:r>
            <a:r>
              <a:rPr lang="en-US" sz="2000" dirty="0" smtClean="0"/>
              <a:t>(s is </a:t>
            </a:r>
            <a:r>
              <a:rPr lang="en-US" sz="2000" dirty="0"/>
              <a:t>not empty)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3.1 current = </a:t>
            </a:r>
            <a:r>
              <a:rPr lang="en-US" sz="2000" dirty="0" err="1" smtClean="0"/>
              <a:t>stack_pop</a:t>
            </a:r>
            <a:r>
              <a:rPr lang="en-US" sz="2000" dirty="0" smtClean="0"/>
              <a:t>(s)</a:t>
            </a:r>
            <a:endParaRPr lang="en-US" sz="2000" dirty="0"/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3.2 print (</a:t>
            </a:r>
            <a:r>
              <a:rPr lang="en-US" sz="2000" dirty="0" smtClean="0"/>
              <a:t>current-&gt;data</a:t>
            </a:r>
            <a:r>
              <a:rPr lang="en-US" sz="2000" dirty="0"/>
              <a:t>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3.3 if (</a:t>
            </a:r>
            <a:r>
              <a:rPr lang="en-US" sz="2000" dirty="0" smtClean="0"/>
              <a:t>current-&gt;right </a:t>
            </a:r>
            <a:r>
              <a:rPr lang="en-US" sz="2000" dirty="0"/>
              <a:t>!= </a:t>
            </a:r>
            <a:r>
              <a:rPr lang="en-US" sz="2000" dirty="0" smtClean="0"/>
              <a:t>NULL)</a:t>
            </a:r>
            <a:endParaRPr lang="en-US" sz="2000" dirty="0"/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	3.3.1 </a:t>
            </a:r>
            <a:r>
              <a:rPr lang="en-US" sz="2000" dirty="0" err="1" smtClean="0"/>
              <a:t>stack_push</a:t>
            </a:r>
            <a:r>
              <a:rPr lang="en-US" sz="2000" dirty="0" smtClean="0"/>
              <a:t>(s, current-&gt;right</a:t>
            </a:r>
            <a:r>
              <a:rPr lang="en-US" sz="2000" dirty="0"/>
              <a:t>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3.4 if (current-&gt;left != NULL)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	3.4.1 </a:t>
            </a:r>
            <a:r>
              <a:rPr lang="en-US" sz="2000" dirty="0" err="1" smtClean="0"/>
              <a:t>stack_push</a:t>
            </a:r>
            <a:r>
              <a:rPr lang="en-US" sz="2000" dirty="0" smtClean="0"/>
              <a:t>(s, </a:t>
            </a:r>
            <a:r>
              <a:rPr lang="en-US" sz="2000" dirty="0"/>
              <a:t>current-&gt;left)</a:t>
            </a:r>
          </a:p>
        </p:txBody>
      </p:sp>
    </p:spTree>
    <p:extLst>
      <p:ext uri="{BB962C8B-B14F-4D97-AF65-F5344CB8AC3E}">
        <p14:creationId xmlns:p14="http://schemas.microsoft.com/office/powerpoint/2010/main" val="3616364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 Problems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</a:t>
            </a:r>
            <a:r>
              <a:rPr lang="en-US" altLang="he-IL" sz="2000" b="1" i="1" dirty="0" smtClean="0">
                <a:solidFill>
                  <a:srgbClr val="FF0000"/>
                </a:solidFill>
              </a:rPr>
              <a:t>non-recursive</a:t>
            </a:r>
            <a:r>
              <a:rPr lang="en-US" altLang="he-IL" sz="2000" dirty="0" smtClean="0"/>
              <a:t> function </a:t>
            </a:r>
            <a:r>
              <a:rPr lang="en-US" altLang="he-IL" sz="2000" dirty="0"/>
              <a:t>that gets a binary tree and computes its size.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2000" dirty="0" smtClean="0"/>
          </a:p>
          <a:p>
            <a:pPr marL="0" indent="0">
              <a:defRPr/>
            </a:pPr>
            <a:r>
              <a:rPr lang="en-US" sz="2000" dirty="0" err="1"/>
              <a:t>get_size</a:t>
            </a:r>
            <a:r>
              <a:rPr lang="en-US" sz="2000" dirty="0"/>
              <a:t> (</a:t>
            </a:r>
            <a:r>
              <a:rPr lang="en-US" altLang="he-IL" sz="2000" dirty="0" err="1" smtClean="0"/>
              <a:t>BTnode_t</a:t>
            </a:r>
            <a:r>
              <a:rPr lang="en-US" altLang="he-IL" sz="2000" dirty="0" smtClean="0"/>
              <a:t>* </a:t>
            </a:r>
            <a:r>
              <a:rPr lang="en-US" sz="2000" dirty="0"/>
              <a:t>root)</a:t>
            </a:r>
            <a:br>
              <a:rPr lang="en-US" sz="2000" dirty="0"/>
            </a:br>
            <a:r>
              <a:rPr lang="en-US" sz="2000" dirty="0"/>
              <a:t>{</a:t>
            </a:r>
          </a:p>
          <a:p>
            <a:pPr marL="0" indent="0">
              <a:defRPr/>
            </a:pPr>
            <a:endParaRPr lang="en-US" sz="2000" dirty="0"/>
          </a:p>
          <a:p>
            <a:pPr marL="0" indent="0">
              <a:defRPr/>
            </a:pPr>
            <a:r>
              <a:rPr lang="en-US" sz="2000" dirty="0"/>
              <a:t>}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2000" dirty="0" smtClean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b="1" i="1" u="sng" dirty="0" smtClean="0"/>
              <a:t>Idea: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000" dirty="0" smtClean="0"/>
              <a:t>Use </a:t>
            </a:r>
            <a:r>
              <a:rPr lang="en-US" sz="2000" dirty="0" err="1" smtClean="0"/>
              <a:t>PreOrder</a:t>
            </a:r>
            <a:r>
              <a:rPr lang="en-US" sz="2000" dirty="0" smtClean="0"/>
              <a:t> traversal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altLang="he-IL" sz="2000" dirty="0" smtClean="0"/>
              <a:t>Every time we print a value of a node, increase the counter.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altLang="he-IL" sz="2000" dirty="0" smtClean="0"/>
              <a:t>Return the counter</a:t>
            </a:r>
            <a:endParaRPr lang="en-US" altLang="he-IL" sz="2200" dirty="0" smtClean="0"/>
          </a:p>
        </p:txBody>
      </p:sp>
    </p:spTree>
    <p:extLst>
      <p:ext uri="{BB962C8B-B14F-4D97-AF65-F5344CB8AC3E}">
        <p14:creationId xmlns:p14="http://schemas.microsoft.com/office/powerpoint/2010/main" val="13707135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 Problems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sz="2200" dirty="0"/>
              <a:t>Write an algorithm that gets two </a:t>
            </a:r>
            <a:r>
              <a:rPr lang="en-US" sz="2200" dirty="0" smtClean="0"/>
              <a:t>BTs </a:t>
            </a:r>
            <a:r>
              <a:rPr lang="en-US" sz="2200" dirty="0"/>
              <a:t>and checks if they </a:t>
            </a:r>
            <a:r>
              <a:rPr lang="en-US" sz="2200" dirty="0" smtClean="0"/>
              <a:t>are equal</a:t>
            </a:r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 smtClean="0"/>
          </a:p>
          <a:p>
            <a:r>
              <a:rPr lang="en-US" sz="2200" dirty="0" smtClean="0"/>
              <a:t>                  </a:t>
            </a:r>
            <a:endParaRPr lang="en-US" sz="2200" dirty="0"/>
          </a:p>
          <a:p>
            <a:r>
              <a:rPr lang="en-US" sz="2200" dirty="0" smtClean="0"/>
              <a:t>									</a:t>
            </a:r>
            <a:r>
              <a:rPr lang="en-US" sz="2200" u="sng" dirty="0" smtClean="0">
                <a:solidFill>
                  <a:srgbClr val="FF0000"/>
                </a:solidFill>
              </a:rPr>
              <a:t>Equal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988" y="3246437"/>
            <a:ext cx="8391525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6051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 Problems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sz="2200" dirty="0"/>
              <a:t>Write an algorithm that gets two BTs and checks if they are equal</a:t>
            </a:r>
          </a:p>
          <a:p>
            <a:endParaRPr lang="en-US" sz="2200" dirty="0" smtClean="0"/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 smtClean="0"/>
          </a:p>
          <a:p>
            <a:r>
              <a:rPr lang="en-US" sz="2200" dirty="0" smtClean="0"/>
              <a:t>                  </a:t>
            </a:r>
            <a:endParaRPr lang="en-US" sz="2200" dirty="0"/>
          </a:p>
          <a:p>
            <a:r>
              <a:rPr lang="en-US" sz="2200" dirty="0" smtClean="0"/>
              <a:t>									</a:t>
            </a:r>
            <a:r>
              <a:rPr lang="en-US" sz="2200" u="sng" dirty="0" smtClean="0">
                <a:solidFill>
                  <a:srgbClr val="FF0000"/>
                </a:solidFill>
              </a:rPr>
              <a:t>Not Equal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03" y="2590029"/>
            <a:ext cx="8753475" cy="390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1521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Reminder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Assignment 2 is due tomorrow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400" dirty="0" smtClean="0"/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Review before midterm: Thursday, Oct 25 (next week)</a:t>
            </a:r>
            <a:br>
              <a:rPr lang="de-DE" altLang="en-US" sz="2400" dirty="0" smtClean="0"/>
            </a:br>
            <a:r>
              <a:rPr lang="de-DE" altLang="en-US" sz="2400" dirty="0" smtClean="0"/>
              <a:t>Bring your questions!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400" dirty="0" smtClean="0"/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Midterm: Tuesday, Oct 30</a:t>
            </a:r>
          </a:p>
        </p:txBody>
      </p:sp>
    </p:spTree>
    <p:extLst>
      <p:ext uri="{BB962C8B-B14F-4D97-AF65-F5344CB8AC3E}">
        <p14:creationId xmlns:p14="http://schemas.microsoft.com/office/powerpoint/2010/main" val="1090882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 smtClean="0"/>
              <a:t>Write a function that gets two BTs and checks if they are equal.</a:t>
            </a:r>
          </a:p>
          <a:p>
            <a:pPr marL="0" indent="0"/>
            <a:r>
              <a:rPr lang="en-US" altLang="he-IL" sz="2200" dirty="0" smtClean="0"/>
              <a:t>bool equal </a:t>
            </a:r>
            <a:r>
              <a:rPr lang="en-US" altLang="he-IL" sz="2200" dirty="0"/>
              <a:t>(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u</a:t>
            </a:r>
            <a:r>
              <a:rPr lang="en-US" altLang="he-IL" sz="2200" dirty="0" smtClean="0"/>
              <a:t>, 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v</a:t>
            </a:r>
            <a:r>
              <a:rPr lang="en-US" altLang="he-IL" sz="2200" dirty="0" smtClean="0"/>
              <a:t>) {</a:t>
            </a:r>
          </a:p>
          <a:p>
            <a:pPr marL="0" indent="0"/>
            <a:r>
              <a:rPr lang="en-US" altLang="he-IL" sz="2200" dirty="0"/>
              <a:t>	if (u == </a:t>
            </a:r>
            <a:r>
              <a:rPr lang="en-US" altLang="he-IL" sz="2200" dirty="0" smtClean="0"/>
              <a:t>NULL </a:t>
            </a:r>
            <a:r>
              <a:rPr lang="en-US" altLang="he-IL" sz="2200" dirty="0"/>
              <a:t>&amp;&amp; v == NULL)</a:t>
            </a:r>
          </a:p>
          <a:p>
            <a:pPr marL="0" indent="0"/>
            <a:r>
              <a:rPr lang="en-US" altLang="he-IL" sz="2200" dirty="0"/>
              <a:t>		return true</a:t>
            </a:r>
            <a:r>
              <a:rPr lang="en-US" altLang="he-IL" sz="2200" dirty="0" smtClean="0"/>
              <a:t>;</a:t>
            </a:r>
          </a:p>
          <a:p>
            <a:pPr marL="0" indent="0"/>
            <a:r>
              <a:rPr lang="en-US" altLang="he-IL" sz="2200" dirty="0"/>
              <a:t>	if (u == </a:t>
            </a:r>
            <a:r>
              <a:rPr lang="en-US" altLang="he-IL" sz="2200" dirty="0" smtClean="0"/>
              <a:t>NULL </a:t>
            </a:r>
            <a:r>
              <a:rPr lang="en-US" altLang="he-IL" sz="2200" dirty="0"/>
              <a:t>&amp;&amp; v != NULL</a:t>
            </a:r>
            <a:r>
              <a:rPr lang="en-US" altLang="he-IL" sz="2200" dirty="0" smtClean="0"/>
              <a:t>)</a:t>
            </a:r>
          </a:p>
          <a:p>
            <a:pPr marL="0" indent="0"/>
            <a:r>
              <a:rPr lang="en-US" altLang="he-IL" sz="2200" dirty="0"/>
              <a:t>		return false</a:t>
            </a:r>
            <a:r>
              <a:rPr lang="en-US" altLang="he-IL" sz="2200" dirty="0" smtClean="0"/>
              <a:t>;</a:t>
            </a:r>
          </a:p>
          <a:p>
            <a:pPr marL="0" indent="0"/>
            <a:r>
              <a:rPr lang="en-US" altLang="he-IL" sz="2200" dirty="0"/>
              <a:t>	if (u </a:t>
            </a:r>
            <a:r>
              <a:rPr lang="en-US" altLang="he-IL" sz="2200" dirty="0" smtClean="0"/>
              <a:t>!= NULL </a:t>
            </a:r>
            <a:r>
              <a:rPr lang="en-US" altLang="he-IL" sz="2200" dirty="0"/>
              <a:t>&amp;&amp; v </a:t>
            </a:r>
            <a:r>
              <a:rPr lang="en-US" altLang="he-IL" sz="2200" dirty="0" smtClean="0"/>
              <a:t>== </a:t>
            </a:r>
            <a:r>
              <a:rPr lang="en-US" altLang="he-IL" sz="2200" dirty="0"/>
              <a:t>NULL</a:t>
            </a:r>
            <a:r>
              <a:rPr lang="en-US" altLang="he-IL" sz="2200" dirty="0" smtClean="0"/>
              <a:t>)</a:t>
            </a:r>
          </a:p>
          <a:p>
            <a:pPr marL="0" indent="0"/>
            <a:r>
              <a:rPr lang="en-US" altLang="he-IL" sz="2200" dirty="0"/>
              <a:t>		return false</a:t>
            </a:r>
            <a:r>
              <a:rPr lang="en-US" altLang="he-IL" sz="2200" dirty="0" smtClean="0"/>
              <a:t>;</a:t>
            </a:r>
          </a:p>
          <a:p>
            <a:pPr marL="0" indent="0"/>
            <a:r>
              <a:rPr lang="en-US" altLang="he-IL" sz="2200" dirty="0" smtClean="0"/>
              <a:t>	return (u-&gt;data==v-&gt;data &amp;&amp;</a:t>
            </a:r>
            <a:br>
              <a:rPr lang="en-US" altLang="he-IL" sz="2200" dirty="0" smtClean="0"/>
            </a:br>
            <a:r>
              <a:rPr lang="en-US" altLang="he-IL" sz="2200" dirty="0" smtClean="0"/>
              <a:t>			equal(u-&gt;left, v-&gt;left) &amp;&amp; equal(u-&gt;right, v-</a:t>
            </a:r>
            <a:r>
              <a:rPr lang="en-US" altLang="he-IL" sz="2200" dirty="0"/>
              <a:t>&gt;</a:t>
            </a:r>
            <a:r>
              <a:rPr lang="en-US" altLang="he-IL" sz="2200" dirty="0" smtClean="0"/>
              <a:t>right));</a:t>
            </a:r>
          </a:p>
          <a:p>
            <a:pPr marL="0" indent="0"/>
            <a:r>
              <a:rPr lang="en-US" altLang="he-IL" sz="2200" dirty="0" smtClean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2760107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 Problems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sz="2200" dirty="0"/>
              <a:t>Write an algorithm that gets two binary trees and checks if they have the same </a:t>
            </a:r>
            <a:r>
              <a:rPr lang="en-US" sz="2200" dirty="0" err="1" smtClean="0"/>
              <a:t>PreOrder</a:t>
            </a:r>
            <a:r>
              <a:rPr lang="en-US" sz="2200" dirty="0" smtClean="0"/>
              <a:t> </a:t>
            </a:r>
            <a:r>
              <a:rPr lang="en-US" sz="2200" dirty="0"/>
              <a:t>traversal. Write it as efficient as possible</a:t>
            </a:r>
            <a:r>
              <a:rPr lang="en-US" sz="2200" dirty="0" smtClean="0"/>
              <a:t>.</a:t>
            </a:r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 smtClean="0"/>
          </a:p>
          <a:p>
            <a:r>
              <a:rPr lang="en-US" sz="2200" dirty="0" smtClean="0"/>
              <a:t>                  </a:t>
            </a:r>
            <a:endParaRPr lang="en-US" sz="2200" dirty="0"/>
          </a:p>
          <a:p>
            <a:r>
              <a:rPr lang="en-US" sz="2200" dirty="0" smtClean="0"/>
              <a:t>								</a:t>
            </a:r>
            <a:r>
              <a:rPr lang="en-US" sz="2200" u="sng" dirty="0" smtClean="0">
                <a:solidFill>
                  <a:srgbClr val="FF0000"/>
                </a:solidFill>
              </a:rPr>
              <a:t>Same Preorder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49312" y="6651694"/>
            <a:ext cx="2795587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 dirty="0"/>
              <a:t>10, 5, 1, 7, 21, 16, 25</a:t>
            </a: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007099" y="6651694"/>
            <a:ext cx="2795587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 dirty="0"/>
              <a:t>10, 5, 1, 7, 21, 16, 25</a:t>
            </a: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988" y="3246437"/>
            <a:ext cx="8391525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4034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 Problems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sz="2200" dirty="0"/>
              <a:t>Write an algorithm that gets two binary trees and checks if they have the same </a:t>
            </a:r>
            <a:r>
              <a:rPr lang="en-US" sz="2200" dirty="0" err="1" smtClean="0"/>
              <a:t>PreOrder</a:t>
            </a:r>
            <a:r>
              <a:rPr lang="en-US" sz="2200" dirty="0" smtClean="0"/>
              <a:t> </a:t>
            </a:r>
            <a:r>
              <a:rPr lang="en-US" sz="2200" dirty="0"/>
              <a:t>traversal. Write it as efficient as possible</a:t>
            </a:r>
            <a:r>
              <a:rPr lang="en-US" sz="2200" dirty="0" smtClean="0"/>
              <a:t>.</a:t>
            </a:r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 smtClean="0"/>
          </a:p>
          <a:p>
            <a:r>
              <a:rPr lang="en-US" sz="2200" dirty="0" smtClean="0"/>
              <a:t>                  </a:t>
            </a:r>
            <a:endParaRPr lang="en-US" sz="2200" dirty="0"/>
          </a:p>
          <a:p>
            <a:r>
              <a:rPr lang="en-US" sz="2200" dirty="0" smtClean="0"/>
              <a:t>								</a:t>
            </a:r>
            <a:r>
              <a:rPr lang="en-US" sz="2200" u="sng" dirty="0" smtClean="0">
                <a:solidFill>
                  <a:srgbClr val="FF0000"/>
                </a:solidFill>
              </a:rPr>
              <a:t>Same Preorder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49312" y="6651694"/>
            <a:ext cx="2795587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 dirty="0"/>
              <a:t>10, 5, 1, 7, 21, 16, 25</a:t>
            </a: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007099" y="6651694"/>
            <a:ext cx="2795587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 dirty="0"/>
              <a:t>10, 5, 1, 7, 21, 16, 25</a:t>
            </a: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03" y="2590029"/>
            <a:ext cx="8753475" cy="390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3253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 Problems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sz="2200" dirty="0"/>
              <a:t>Write an algorithm that gets two binary trees and checks if they have the same </a:t>
            </a:r>
            <a:r>
              <a:rPr lang="en-US" sz="2200" dirty="0" err="1" smtClean="0"/>
              <a:t>PreOrder</a:t>
            </a:r>
            <a:r>
              <a:rPr lang="en-US" sz="2200" dirty="0" smtClean="0"/>
              <a:t> </a:t>
            </a:r>
            <a:r>
              <a:rPr lang="en-US" sz="2200" dirty="0"/>
              <a:t>traversal. Write it as efficient as possible</a:t>
            </a:r>
            <a:r>
              <a:rPr lang="en-US" sz="2200" dirty="0" smtClean="0"/>
              <a:t>.</a:t>
            </a:r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 smtClean="0"/>
          </a:p>
          <a:p>
            <a:r>
              <a:rPr lang="en-US" sz="2200" dirty="0" smtClean="0"/>
              <a:t>                  </a:t>
            </a:r>
            <a:endParaRPr lang="en-US" sz="2200" dirty="0"/>
          </a:p>
          <a:p>
            <a:r>
              <a:rPr lang="en-US" sz="2200" dirty="0" smtClean="0"/>
              <a:t>							 </a:t>
            </a:r>
            <a:r>
              <a:rPr lang="en-US" sz="2200" u="sng" dirty="0" smtClean="0">
                <a:solidFill>
                  <a:srgbClr val="FF0000"/>
                </a:solidFill>
              </a:rPr>
              <a:t>Different Preorders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49312" y="6651694"/>
            <a:ext cx="2795587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 dirty="0"/>
              <a:t>10, 5, 1, 7, 21, 16, 25</a:t>
            </a: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954712" y="6668662"/>
            <a:ext cx="3836986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 dirty="0"/>
              <a:t>10, 5, 1, </a:t>
            </a:r>
            <a:r>
              <a:rPr lang="en-US" sz="2400" dirty="0" smtClean="0"/>
              <a:t>5, 1, 7, 7, 61, 7, 25</a:t>
            </a: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805" y="2617857"/>
            <a:ext cx="8753475" cy="390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0313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 Problems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sz="2200" dirty="0"/>
              <a:t>Write an algorithm that gets two binary trees and checks if they have the same </a:t>
            </a:r>
            <a:r>
              <a:rPr lang="en-US" sz="2200" dirty="0" err="1" smtClean="0"/>
              <a:t>PreOrder</a:t>
            </a:r>
            <a:r>
              <a:rPr lang="en-US" sz="2200" dirty="0" smtClean="0"/>
              <a:t> </a:t>
            </a:r>
            <a:r>
              <a:rPr lang="en-US" sz="2200" dirty="0"/>
              <a:t>traversal. Write it as efficient as possible.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2200" dirty="0" smtClean="0"/>
          </a:p>
          <a:p>
            <a:pPr marL="0" indent="0">
              <a:defRPr/>
            </a:pPr>
            <a:r>
              <a:rPr lang="en-US" sz="2200" dirty="0" smtClean="0"/>
              <a:t>bool </a:t>
            </a:r>
            <a:r>
              <a:rPr lang="en-US" sz="2200" dirty="0" err="1" smtClean="0"/>
              <a:t>same_preOrder</a:t>
            </a:r>
            <a:r>
              <a:rPr lang="en-US" sz="2200" dirty="0" smtClean="0"/>
              <a:t> (</a:t>
            </a:r>
            <a:r>
              <a:rPr lang="en-US" altLang="he-IL" sz="2200" dirty="0" err="1" smtClean="0"/>
              <a:t>BTnode_t</a:t>
            </a:r>
            <a:r>
              <a:rPr lang="en-US" altLang="he-IL" sz="2200" dirty="0" smtClean="0"/>
              <a:t>* </a:t>
            </a:r>
            <a:r>
              <a:rPr lang="en-US" sz="2200" dirty="0"/>
              <a:t>t1, </a:t>
            </a:r>
            <a:r>
              <a:rPr lang="en-US" altLang="he-IL" sz="2200" dirty="0" err="1" smtClean="0"/>
              <a:t>BTnode_t</a:t>
            </a:r>
            <a:r>
              <a:rPr lang="en-US" altLang="he-IL" sz="2200" dirty="0" smtClean="0"/>
              <a:t>* </a:t>
            </a:r>
            <a:r>
              <a:rPr lang="en-US" sz="2200" dirty="0" smtClean="0"/>
              <a:t>t2)</a:t>
            </a:r>
            <a:br>
              <a:rPr lang="en-US" sz="2200" dirty="0" smtClean="0"/>
            </a:br>
            <a:r>
              <a:rPr lang="en-US" sz="2200" dirty="0" smtClean="0"/>
              <a:t>{</a:t>
            </a:r>
          </a:p>
          <a:p>
            <a:pPr marL="0" indent="0">
              <a:defRPr/>
            </a:pPr>
            <a:r>
              <a:rPr lang="en-US" sz="2200" dirty="0" smtClean="0"/>
              <a:t>}</a:t>
            </a: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2200" dirty="0" smtClean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2200" dirty="0" smtClean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b="1" i="1" u="sng" dirty="0" smtClean="0"/>
              <a:t>Idea: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000" dirty="0" smtClean="0"/>
              <a:t>Create two lists, one for each </a:t>
            </a:r>
            <a:r>
              <a:rPr lang="en-US" sz="2000" dirty="0" err="1" smtClean="0"/>
              <a:t>PreOrder</a:t>
            </a:r>
            <a:r>
              <a:rPr lang="en-US" sz="2000" dirty="0" smtClean="0"/>
              <a:t> traversal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000" dirty="0" smtClean="0"/>
              <a:t>Compare them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397483" y="6379955"/>
            <a:ext cx="6211888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Q: Can you write a more efficient algorithm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8404735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 Problems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sz="2200" dirty="0"/>
              <a:t>Write an algorithm that gets two binary trees and checks if they have the same </a:t>
            </a:r>
            <a:r>
              <a:rPr lang="en-US" sz="2200" dirty="0" err="1" smtClean="0"/>
              <a:t>PreOrder</a:t>
            </a:r>
            <a:r>
              <a:rPr lang="en-US" sz="2200" dirty="0" smtClean="0"/>
              <a:t> </a:t>
            </a:r>
            <a:r>
              <a:rPr lang="en-US" sz="2200" dirty="0"/>
              <a:t>traversal. Write it as efficient as possible.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2200" dirty="0" smtClean="0"/>
          </a:p>
          <a:p>
            <a:pPr marL="0" indent="0">
              <a:defRPr/>
            </a:pPr>
            <a:r>
              <a:rPr lang="en-US" sz="2200" dirty="0" smtClean="0"/>
              <a:t>bool </a:t>
            </a:r>
            <a:r>
              <a:rPr lang="en-US" sz="2200" dirty="0" err="1" smtClean="0"/>
              <a:t>same_preOrder</a:t>
            </a:r>
            <a:r>
              <a:rPr lang="en-US" sz="2200" dirty="0" smtClean="0"/>
              <a:t> (</a:t>
            </a:r>
            <a:r>
              <a:rPr lang="en-US" altLang="he-IL" sz="2200" dirty="0" err="1" smtClean="0"/>
              <a:t>BTnode_t</a:t>
            </a:r>
            <a:r>
              <a:rPr lang="en-US" altLang="he-IL" sz="2200" dirty="0" smtClean="0"/>
              <a:t>* </a:t>
            </a:r>
            <a:r>
              <a:rPr lang="en-US" sz="2200" dirty="0"/>
              <a:t>t1, </a:t>
            </a:r>
            <a:r>
              <a:rPr lang="en-US" altLang="he-IL" sz="2200" dirty="0" err="1" smtClean="0"/>
              <a:t>BTnode_t</a:t>
            </a:r>
            <a:r>
              <a:rPr lang="en-US" altLang="he-IL" sz="2200" dirty="0" smtClean="0"/>
              <a:t>* </a:t>
            </a:r>
            <a:r>
              <a:rPr lang="en-US" sz="2200" dirty="0" smtClean="0"/>
              <a:t>t2)</a:t>
            </a:r>
            <a:br>
              <a:rPr lang="en-US" sz="2200" dirty="0" smtClean="0"/>
            </a:br>
            <a:r>
              <a:rPr lang="en-US" sz="2200" dirty="0" smtClean="0"/>
              <a:t>{</a:t>
            </a:r>
          </a:p>
          <a:p>
            <a:pPr marL="0" indent="0">
              <a:defRPr/>
            </a:pPr>
            <a:r>
              <a:rPr lang="en-US" sz="2200" dirty="0" smtClean="0"/>
              <a:t>}</a:t>
            </a: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2200" dirty="0" smtClean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b="1" i="1" u="sng" dirty="0" smtClean="0"/>
              <a:t>Idea2: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000" dirty="0"/>
              <a:t>Use </a:t>
            </a:r>
            <a:r>
              <a:rPr lang="en-US" sz="2000" dirty="0" err="1"/>
              <a:t>PreOrder</a:t>
            </a:r>
            <a:r>
              <a:rPr lang="en-US" sz="2000" dirty="0"/>
              <a:t> </a:t>
            </a:r>
            <a:r>
              <a:rPr lang="en-US" sz="2000" dirty="0" smtClean="0"/>
              <a:t>traversal on both trees simultaneously</a:t>
            </a:r>
          </a:p>
          <a:p>
            <a:pPr marL="400050" lvl="1" indent="0">
              <a:defRPr/>
            </a:pPr>
            <a:r>
              <a:rPr lang="en-US" sz="2000" dirty="0" smtClean="0"/>
              <a:t>		Each iteration of while loop will make one step in each of the trees</a:t>
            </a:r>
            <a:endParaRPr lang="en-US" sz="2000" dirty="0"/>
          </a:p>
          <a:p>
            <a:pPr marL="457200" indent="-457200">
              <a:buFont typeface="+mj-lt"/>
              <a:buAutoNum type="arabicPeriod"/>
              <a:defRPr/>
            </a:pPr>
            <a:r>
              <a:rPr lang="en-US" altLang="he-IL" sz="2000" dirty="0"/>
              <a:t>Every time we remove </a:t>
            </a:r>
            <a:r>
              <a:rPr lang="en-US" altLang="he-IL" sz="2000" dirty="0" smtClean="0"/>
              <a:t>nodes from each of the stacks, compare them.</a:t>
            </a: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27575574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 smtClean="0"/>
              <a:t>Write a function that gets two nodes in a binary tree, u and v</a:t>
            </a:r>
            <a:br>
              <a:rPr lang="en-US" altLang="he-IL" sz="2200" dirty="0" smtClean="0"/>
            </a:br>
            <a:r>
              <a:rPr lang="en-US" altLang="he-IL" sz="2200" dirty="0" smtClean="0"/>
              <a:t>and checks if u is a descendant of v</a:t>
            </a:r>
          </a:p>
          <a:p>
            <a:pPr marL="0" indent="0"/>
            <a:r>
              <a:rPr lang="en-US" altLang="he-IL" sz="2200" dirty="0" smtClean="0"/>
              <a:t>bool </a:t>
            </a:r>
            <a:r>
              <a:rPr lang="en-US" altLang="he-IL" sz="2200" dirty="0" err="1" smtClean="0"/>
              <a:t>is_descendant</a:t>
            </a:r>
            <a:r>
              <a:rPr lang="en-US" altLang="he-IL" sz="2200" dirty="0" smtClean="0"/>
              <a:t> (</a:t>
            </a:r>
            <a:r>
              <a:rPr lang="en-US" altLang="he-IL" sz="2200" dirty="0" err="1" smtClean="0"/>
              <a:t>BTnode_t</a:t>
            </a:r>
            <a:r>
              <a:rPr lang="en-US" altLang="he-IL" sz="2200" dirty="0" smtClean="0"/>
              <a:t>* </a:t>
            </a:r>
            <a:r>
              <a:rPr lang="en-US" altLang="he-IL" sz="2200" dirty="0" smtClean="0"/>
              <a:t>u, </a:t>
            </a:r>
            <a:r>
              <a:rPr lang="en-US" altLang="he-IL" sz="2200" dirty="0" err="1" smtClean="0"/>
              <a:t>BTnode_t</a:t>
            </a:r>
            <a:r>
              <a:rPr lang="en-US" altLang="he-IL" sz="2200" dirty="0" smtClean="0"/>
              <a:t>* </a:t>
            </a:r>
            <a:r>
              <a:rPr lang="en-US" altLang="he-IL" sz="2200" dirty="0" smtClean="0"/>
              <a:t>v):</a:t>
            </a:r>
          </a:p>
          <a:p>
            <a:pPr marL="0" indent="0"/>
            <a:r>
              <a:rPr lang="en-US" altLang="he-IL" sz="2200" b="1" u="sng" dirty="0" smtClean="0"/>
              <a:t>Idea:</a:t>
            </a:r>
          </a:p>
          <a:p>
            <a:pPr marL="0" indent="0"/>
            <a:r>
              <a:rPr lang="en-US" altLang="he-IL" sz="2000" dirty="0" smtClean="0">
                <a:latin typeface="+mj-lt"/>
                <a:cs typeface="Times New Roman" panose="02020603050405020304" pitchFamily="18" charset="0"/>
              </a:rPr>
              <a:t>If (u ==v) return true.</a:t>
            </a:r>
          </a:p>
          <a:p>
            <a:pPr marL="0" indent="0"/>
            <a:r>
              <a:rPr lang="en-US" altLang="he-IL" sz="2000" dirty="0" smtClean="0">
                <a:latin typeface="+mj-lt"/>
                <a:cs typeface="Times New Roman" panose="02020603050405020304" pitchFamily="18" charset="0"/>
              </a:rPr>
              <a:t>If (u-&gt;parent == NULL) return false</a:t>
            </a:r>
          </a:p>
          <a:p>
            <a:pPr marL="0" indent="0"/>
            <a:r>
              <a:rPr lang="en-US" altLang="he-IL" sz="2000" dirty="0" smtClean="0">
                <a:latin typeface="+mj-lt"/>
                <a:cs typeface="Times New Roman" panose="02020603050405020304" pitchFamily="18" charset="0"/>
              </a:rPr>
              <a:t>Set p = u-&gt;parent</a:t>
            </a:r>
          </a:p>
          <a:p>
            <a:pPr marL="0" indent="0"/>
            <a:r>
              <a:rPr lang="en-US" altLang="he-IL" sz="2000" dirty="0">
                <a:latin typeface="+mj-lt"/>
                <a:cs typeface="Times New Roman" panose="02020603050405020304" pitchFamily="18" charset="0"/>
              </a:rPr>
              <a:t>	</a:t>
            </a:r>
            <a:r>
              <a:rPr lang="en-US" altLang="he-IL" sz="2000" dirty="0" smtClean="0">
                <a:latin typeface="+mj-lt"/>
                <a:cs typeface="Times New Roman" panose="02020603050405020304" pitchFamily="18" charset="0"/>
              </a:rPr>
              <a:t>If (p == v)</a:t>
            </a:r>
            <a:r>
              <a:rPr lang="en-US" altLang="he-IL" sz="2000" dirty="0" smtClean="0">
                <a:cs typeface="Times New Roman" panose="02020603050405020304" pitchFamily="18" charset="0"/>
              </a:rPr>
              <a:t> </a:t>
            </a:r>
            <a:r>
              <a:rPr lang="en-US" altLang="he-IL" sz="2000" dirty="0">
                <a:cs typeface="Times New Roman" panose="02020603050405020304" pitchFamily="18" charset="0"/>
              </a:rPr>
              <a:t>return </a:t>
            </a:r>
            <a:r>
              <a:rPr lang="en-US" altLang="he-IL" sz="2000" dirty="0" smtClean="0">
                <a:cs typeface="Times New Roman" panose="02020603050405020304" pitchFamily="18" charset="0"/>
              </a:rPr>
              <a:t>true</a:t>
            </a:r>
          </a:p>
          <a:p>
            <a:pPr marL="0" indent="0"/>
            <a:r>
              <a:rPr lang="en-US" altLang="he-IL" sz="2000" dirty="0" smtClean="0">
                <a:latin typeface="+mj-lt"/>
                <a:cs typeface="Times New Roman" panose="02020603050405020304" pitchFamily="18" charset="0"/>
              </a:rPr>
              <a:t>	If (p-&gt;parent == NULL) return false</a:t>
            </a:r>
          </a:p>
          <a:p>
            <a:pPr marL="0" indent="0"/>
            <a:r>
              <a:rPr lang="en-US" altLang="he-IL" sz="2000" dirty="0">
                <a:cs typeface="Times New Roman" panose="02020603050405020304" pitchFamily="18" charset="0"/>
              </a:rPr>
              <a:t>Set p = </a:t>
            </a:r>
            <a:r>
              <a:rPr lang="en-US" altLang="he-IL" sz="2000" dirty="0" smtClean="0">
                <a:cs typeface="Times New Roman" panose="02020603050405020304" pitchFamily="18" charset="0"/>
              </a:rPr>
              <a:t>p-&gt;parent</a:t>
            </a:r>
            <a:endParaRPr lang="en-US" altLang="he-IL" sz="2000" dirty="0"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000" dirty="0" smtClean="0">
                <a:latin typeface="+mj-lt"/>
                <a:cs typeface="Times New Roman" panose="02020603050405020304" pitchFamily="18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8979396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 smtClean="0"/>
              <a:t>Write a function that gets two nodes in a binary tree, u and v</a:t>
            </a:r>
            <a:br>
              <a:rPr lang="en-US" altLang="he-IL" sz="2200" dirty="0" smtClean="0"/>
            </a:br>
            <a:r>
              <a:rPr lang="en-US" altLang="he-IL" sz="2200" dirty="0" smtClean="0"/>
              <a:t>and computes the distance between u and v</a:t>
            </a:r>
          </a:p>
          <a:p>
            <a:pPr marL="0" indent="0"/>
            <a:r>
              <a:rPr lang="en-US" altLang="he-IL" sz="2200" dirty="0" err="1" smtClean="0"/>
              <a:t>int</a:t>
            </a:r>
            <a:r>
              <a:rPr lang="en-US" altLang="he-IL" sz="2200" dirty="0" smtClean="0"/>
              <a:t> distance (</a:t>
            </a:r>
            <a:r>
              <a:rPr lang="en-US" altLang="he-IL" sz="2200" dirty="0" err="1" smtClean="0"/>
              <a:t>BTnode_t</a:t>
            </a:r>
            <a:r>
              <a:rPr lang="en-US" altLang="he-IL" sz="2200" dirty="0" smtClean="0"/>
              <a:t>* </a:t>
            </a:r>
            <a:r>
              <a:rPr lang="en-US" altLang="he-IL" sz="2200" dirty="0" smtClean="0"/>
              <a:t>u, </a:t>
            </a:r>
            <a:r>
              <a:rPr lang="en-US" altLang="he-IL" sz="2200" dirty="0" err="1" smtClean="0"/>
              <a:t>BTnode_t</a:t>
            </a:r>
            <a:r>
              <a:rPr lang="en-US" altLang="he-IL" sz="2200" dirty="0" smtClean="0"/>
              <a:t>* </a:t>
            </a:r>
            <a:r>
              <a:rPr lang="en-US" altLang="he-IL" sz="2200" dirty="0" smtClean="0"/>
              <a:t>v)</a:t>
            </a:r>
          </a:p>
          <a:p>
            <a:pPr marL="0" indent="0"/>
            <a:endParaRPr lang="en-US" altLang="he-IL" sz="2200" dirty="0"/>
          </a:p>
          <a:p>
            <a:pPr marL="0" indent="0"/>
            <a:r>
              <a:rPr lang="en-US" altLang="he-IL" sz="2200" dirty="0" smtClean="0"/>
              <a:t>distance(0, 1) = 4</a:t>
            </a:r>
          </a:p>
          <a:p>
            <a:pPr marL="0" indent="0"/>
            <a:r>
              <a:rPr lang="en-US" altLang="he-IL" sz="2200" dirty="0" smtClean="0"/>
              <a:t>distance(15, 11) </a:t>
            </a:r>
            <a:r>
              <a:rPr lang="en-US" altLang="he-IL" sz="2200" dirty="0"/>
              <a:t>= </a:t>
            </a:r>
            <a:r>
              <a:rPr lang="en-US" altLang="he-IL" sz="2200" dirty="0" smtClean="0"/>
              <a:t>1</a:t>
            </a:r>
          </a:p>
          <a:p>
            <a:pPr marL="0" indent="0"/>
            <a:r>
              <a:rPr lang="en-US" altLang="he-IL" sz="2200" dirty="0" smtClean="0"/>
              <a:t>distance(1</a:t>
            </a:r>
            <a:r>
              <a:rPr lang="en-US" altLang="he-IL" sz="2200" dirty="0"/>
              <a:t>, 6) = </a:t>
            </a:r>
            <a:r>
              <a:rPr lang="en-US" altLang="he-IL" sz="2200" dirty="0" smtClean="0"/>
              <a:t>2</a:t>
            </a:r>
          </a:p>
          <a:p>
            <a:pPr marL="0" indent="0"/>
            <a:r>
              <a:rPr lang="en-US" altLang="he-IL" sz="2200" dirty="0" smtClean="0"/>
              <a:t>distance(17</a:t>
            </a:r>
            <a:r>
              <a:rPr lang="en-US" altLang="he-IL" sz="2200" dirty="0"/>
              <a:t>, </a:t>
            </a:r>
            <a:r>
              <a:rPr lang="en-US" altLang="he-IL" sz="2200" dirty="0" smtClean="0"/>
              <a:t>15) </a:t>
            </a:r>
            <a:r>
              <a:rPr lang="en-US" altLang="he-IL" sz="2200" dirty="0"/>
              <a:t>= </a:t>
            </a:r>
            <a:r>
              <a:rPr lang="en-US" altLang="he-IL" sz="2200" dirty="0" smtClean="0"/>
              <a:t>5</a:t>
            </a:r>
          </a:p>
          <a:p>
            <a:pPr marL="0" indent="0"/>
            <a:r>
              <a:rPr lang="en-US" altLang="he-IL" sz="2200" dirty="0" smtClean="0"/>
              <a:t>distance(1</a:t>
            </a:r>
            <a:r>
              <a:rPr lang="en-US" altLang="he-IL" sz="2200" dirty="0"/>
              <a:t>, 25) = </a:t>
            </a:r>
            <a:r>
              <a:rPr lang="en-US" altLang="he-IL" sz="2200" dirty="0" smtClean="0"/>
              <a:t>6</a:t>
            </a:r>
          </a:p>
          <a:p>
            <a:pPr marL="0" indent="0"/>
            <a:r>
              <a:rPr lang="en-US" altLang="he-IL" sz="2000" dirty="0" smtClean="0"/>
              <a:t>distance(6, 6) </a:t>
            </a:r>
            <a:r>
              <a:rPr lang="en-US" altLang="he-IL" sz="2000" dirty="0"/>
              <a:t>= </a:t>
            </a:r>
            <a:r>
              <a:rPr lang="en-US" altLang="he-IL" sz="2000" dirty="0" smtClean="0"/>
              <a:t>0</a:t>
            </a:r>
            <a:endParaRPr lang="en-US" altLang="he-IL" sz="2000" dirty="0"/>
          </a:p>
          <a:p>
            <a:pPr marL="0" indent="0"/>
            <a:endParaRPr lang="en-US" altLang="he-IL" sz="2000" dirty="0" smtClean="0"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7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437574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 smtClean="0"/>
              <a:t>Write a function that gets two nodes in a binary tree, u and v</a:t>
            </a:r>
            <a:br>
              <a:rPr lang="en-US" altLang="he-IL" sz="2200" dirty="0" smtClean="0"/>
            </a:br>
            <a:r>
              <a:rPr lang="en-US" altLang="he-IL" sz="2200" dirty="0" smtClean="0"/>
              <a:t>and computes the distance between u and v</a:t>
            </a:r>
          </a:p>
          <a:p>
            <a:pPr marL="0" indent="0"/>
            <a:r>
              <a:rPr lang="en-US" altLang="he-IL" sz="2200" dirty="0" err="1" smtClean="0"/>
              <a:t>int</a:t>
            </a:r>
            <a:r>
              <a:rPr lang="en-US" altLang="he-IL" sz="2200" dirty="0" smtClean="0"/>
              <a:t> distance (</a:t>
            </a:r>
            <a:r>
              <a:rPr lang="en-US" altLang="he-IL" sz="2200" dirty="0" err="1" smtClean="0"/>
              <a:t>BTnode_t</a:t>
            </a:r>
            <a:r>
              <a:rPr lang="en-US" altLang="he-IL" sz="2200" dirty="0" smtClean="0"/>
              <a:t>* </a:t>
            </a:r>
            <a:r>
              <a:rPr lang="en-US" altLang="he-IL" sz="2200" dirty="0" smtClean="0"/>
              <a:t>u, </a:t>
            </a:r>
            <a:r>
              <a:rPr lang="en-US" altLang="he-IL" sz="2200" dirty="0" err="1" smtClean="0"/>
              <a:t>BTnode_t</a:t>
            </a:r>
            <a:r>
              <a:rPr lang="en-US" altLang="he-IL" sz="2200" dirty="0" smtClean="0"/>
              <a:t>* </a:t>
            </a:r>
            <a:r>
              <a:rPr lang="en-US" altLang="he-IL" sz="2200" dirty="0" smtClean="0"/>
              <a:t>v)</a:t>
            </a:r>
          </a:p>
          <a:p>
            <a:pPr marL="0" indent="0"/>
            <a:r>
              <a:rPr lang="en-US" altLang="he-IL" sz="2200" b="1" i="1" u="sng" dirty="0" smtClean="0"/>
              <a:t>Idea: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 smtClean="0">
                <a:latin typeface="+mj-lt"/>
              </a:rPr>
              <a:t>Compute Pu = the path from the root to u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 smtClean="0">
                <a:latin typeface="+mj-lt"/>
              </a:rPr>
              <a:t>Compute </a:t>
            </a:r>
            <a:r>
              <a:rPr lang="en-US" altLang="he-IL" sz="2000" dirty="0" err="1" smtClean="0">
                <a:latin typeface="+mj-lt"/>
              </a:rPr>
              <a:t>Pv</a:t>
            </a:r>
            <a:r>
              <a:rPr lang="en-US" altLang="he-IL" sz="2000" dirty="0" smtClean="0">
                <a:latin typeface="+mj-lt"/>
              </a:rPr>
              <a:t> = the </a:t>
            </a:r>
            <a:r>
              <a:rPr lang="en-US" altLang="he-IL" sz="2000" dirty="0">
                <a:latin typeface="+mj-lt"/>
              </a:rPr>
              <a:t>path from the root to </a:t>
            </a:r>
            <a:r>
              <a:rPr lang="en-US" altLang="he-IL" sz="2000" dirty="0" smtClean="0">
                <a:latin typeface="+mj-lt"/>
              </a:rPr>
              <a:t>v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 smtClean="0">
                <a:latin typeface="+mj-lt"/>
              </a:rPr>
              <a:t>Find the common ancestors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 smtClean="0">
                <a:latin typeface="+mj-lt"/>
              </a:rPr>
              <a:t>Return ?</a:t>
            </a:r>
          </a:p>
        </p:txBody>
      </p:sp>
    </p:spTree>
    <p:extLst>
      <p:ext uri="{BB962C8B-B14F-4D97-AF65-F5344CB8AC3E}">
        <p14:creationId xmlns:p14="http://schemas.microsoft.com/office/powerpoint/2010/main" val="15499263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 smtClean="0"/>
              <a:t>Write a function that gets two nodes in a binary tree, u and v</a:t>
            </a:r>
            <a:br>
              <a:rPr lang="en-US" altLang="he-IL" sz="2200" dirty="0" smtClean="0"/>
            </a:br>
            <a:r>
              <a:rPr lang="en-US" altLang="he-IL" sz="2200" dirty="0" smtClean="0"/>
              <a:t>and computes the distance between u and v</a:t>
            </a:r>
          </a:p>
          <a:p>
            <a:pPr marL="0" indent="0"/>
            <a:r>
              <a:rPr lang="en-US" altLang="he-IL" sz="2200" dirty="0" err="1" smtClean="0"/>
              <a:t>int</a:t>
            </a:r>
            <a:r>
              <a:rPr lang="en-US" altLang="he-IL" sz="2200" dirty="0" smtClean="0"/>
              <a:t> distance (</a:t>
            </a:r>
            <a:r>
              <a:rPr lang="en-US" altLang="he-IL" sz="2200" dirty="0" err="1" smtClean="0"/>
              <a:t>BTnode_t</a:t>
            </a:r>
            <a:r>
              <a:rPr lang="en-US" altLang="he-IL" sz="2200" dirty="0" smtClean="0"/>
              <a:t>* </a:t>
            </a:r>
            <a:r>
              <a:rPr lang="en-US" altLang="he-IL" sz="2200" dirty="0" smtClean="0"/>
              <a:t>u, 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v</a:t>
            </a:r>
            <a:r>
              <a:rPr lang="en-US" altLang="he-IL" sz="2200" dirty="0" smtClean="0"/>
              <a:t>)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23875" y="3709988"/>
            <a:ext cx="4624387" cy="30480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smtClean="0"/>
              <a:t>Example: u = 25, v = 6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 smtClean="0"/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smtClean="0"/>
              <a:t>Pu = (0, 61, 25)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err="1" smtClean="0"/>
              <a:t>Pv</a:t>
            </a:r>
            <a:r>
              <a:rPr lang="en-US" altLang="en-US" sz="2200" dirty="0" smtClean="0"/>
              <a:t> </a:t>
            </a:r>
            <a:r>
              <a:rPr lang="en-US" altLang="en-US" sz="2200" dirty="0"/>
              <a:t>= (0, 5, 11, 15, </a:t>
            </a:r>
            <a:r>
              <a:rPr lang="en-US" altLang="en-US" sz="2200" dirty="0" smtClean="0"/>
              <a:t>6)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/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smtClean="0"/>
              <a:t>Return depth(u) + depth(v)</a:t>
            </a:r>
            <a:endParaRPr lang="en-US" altLang="en-US" sz="2200" dirty="0"/>
          </a:p>
        </p:txBody>
      </p:sp>
      <p:cxnSp>
        <p:nvCxnSpPr>
          <p:cNvPr id="3" name="Straight Connector 2"/>
          <p:cNvCxnSpPr/>
          <p:nvPr/>
        </p:nvCxnSpPr>
        <p:spPr bwMode="auto">
          <a:xfrm flipH="1" flipV="1">
            <a:off x="9307512" y="4084637"/>
            <a:ext cx="533400" cy="914400"/>
          </a:xfrm>
          <a:prstGeom prst="line">
            <a:avLst/>
          </a:prstGeom>
          <a:ln w="44450"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 bwMode="auto">
          <a:xfrm flipH="1" flipV="1">
            <a:off x="8012112" y="3424397"/>
            <a:ext cx="1295400" cy="660240"/>
          </a:xfrm>
          <a:prstGeom prst="line">
            <a:avLst/>
          </a:prstGeom>
          <a:ln w="44450"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 flipH="1" flipV="1">
            <a:off x="5793262" y="5460168"/>
            <a:ext cx="618652" cy="1139029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auto">
          <a:xfrm flipH="1">
            <a:off x="5793262" y="5014596"/>
            <a:ext cx="313850" cy="445572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 bwMode="auto">
          <a:xfrm flipV="1">
            <a:off x="6134736" y="4084637"/>
            <a:ext cx="308926" cy="914400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 bwMode="auto">
          <a:xfrm flipV="1">
            <a:off x="6465888" y="3373198"/>
            <a:ext cx="896143" cy="711439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70773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Reminder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Midterm: Tuesday, Oct 30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Some C Syntax</a:t>
            </a:r>
          </a:p>
          <a:p>
            <a:pPr marL="1216025" lvl="2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 smtClean="0"/>
              <a:t>pointers, references, arrays, 2d-arrays, memory allocation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>Recursion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Big-O notation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Sorting algorithms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Stack / Queues / Linked Lists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Trees / Binary Trees / Binary Search Trees</a:t>
            </a:r>
            <a:endParaRPr lang="de-DE" altLang="en-US" sz="2400" dirty="0"/>
          </a:p>
        </p:txBody>
      </p:sp>
    </p:spTree>
    <p:extLst>
      <p:ext uri="{BB962C8B-B14F-4D97-AF65-F5344CB8AC3E}">
        <p14:creationId xmlns:p14="http://schemas.microsoft.com/office/powerpoint/2010/main" val="7447274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 smtClean="0"/>
              <a:t>Write a function that gets two nodes in a binary tree, u and v</a:t>
            </a:r>
            <a:br>
              <a:rPr lang="en-US" altLang="he-IL" sz="2200" dirty="0" smtClean="0"/>
            </a:br>
            <a:r>
              <a:rPr lang="en-US" altLang="he-IL" sz="2200" dirty="0" smtClean="0"/>
              <a:t>and computes the distance between u and v</a:t>
            </a:r>
          </a:p>
          <a:p>
            <a:pPr marL="0" indent="0"/>
            <a:r>
              <a:rPr lang="en-US" altLang="he-IL" sz="2200" dirty="0" err="1" smtClean="0"/>
              <a:t>int</a:t>
            </a:r>
            <a:r>
              <a:rPr lang="en-US" altLang="he-IL" sz="2200" dirty="0" smtClean="0"/>
              <a:t> </a:t>
            </a:r>
            <a:r>
              <a:rPr lang="en-US" altLang="he-IL" sz="2200" dirty="0"/>
              <a:t>distance (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u, 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v</a:t>
            </a:r>
            <a:r>
              <a:rPr lang="en-US" altLang="he-IL" sz="2200" dirty="0" smtClean="0"/>
              <a:t>)</a:t>
            </a:r>
            <a:endParaRPr lang="en-US" altLang="he-IL" sz="2000" dirty="0" smtClean="0">
              <a:latin typeface="+mj-lt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02735" y="3709988"/>
            <a:ext cx="4845527" cy="30480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smtClean="0"/>
              <a:t>Example: u = 1, v = 57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 smtClean="0"/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smtClean="0"/>
              <a:t>Pu = (0, 5, 11, 15, 1)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err="1" smtClean="0"/>
              <a:t>Pv</a:t>
            </a:r>
            <a:r>
              <a:rPr lang="en-US" altLang="en-US" sz="2200" dirty="0" smtClean="0"/>
              <a:t> </a:t>
            </a:r>
            <a:r>
              <a:rPr lang="en-US" altLang="en-US" sz="2200" dirty="0"/>
              <a:t>= (0, 5, </a:t>
            </a:r>
            <a:r>
              <a:rPr lang="en-US" altLang="en-US" sz="2200" dirty="0" smtClean="0"/>
              <a:t>57)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smtClean="0"/>
              <a:t>common ancestors = {0,5</a:t>
            </a:r>
            <a:r>
              <a:rPr lang="en-US" altLang="en-US" sz="2200" dirty="0"/>
              <a:t>}</a:t>
            </a:r>
            <a:endParaRPr lang="en-US" altLang="en-US" sz="2200" dirty="0" smtClean="0"/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/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smtClean="0"/>
              <a:t>Return </a:t>
            </a:r>
            <a:r>
              <a:rPr lang="en-US" altLang="en-US" sz="2200" dirty="0"/>
              <a:t>depth(u) + depth(v)</a:t>
            </a:r>
            <a:r>
              <a:rPr lang="en-US" altLang="en-US" sz="2200" dirty="0" smtClean="0"/>
              <a:t> – 2</a:t>
            </a:r>
            <a:endParaRPr lang="en-US" altLang="en-US" sz="2200" dirty="0"/>
          </a:p>
        </p:txBody>
      </p:sp>
      <p:cxnSp>
        <p:nvCxnSpPr>
          <p:cNvPr id="8" name="Straight Connector 7"/>
          <p:cNvCxnSpPr/>
          <p:nvPr/>
        </p:nvCxnSpPr>
        <p:spPr bwMode="auto">
          <a:xfrm flipV="1">
            <a:off x="5268912" y="5684837"/>
            <a:ext cx="228600" cy="838201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 bwMode="auto">
          <a:xfrm flipH="1">
            <a:off x="5497512" y="5014596"/>
            <a:ext cx="609600" cy="670241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 bwMode="auto">
          <a:xfrm flipV="1">
            <a:off x="6134736" y="4084637"/>
            <a:ext cx="308926" cy="914400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 flipV="1">
            <a:off x="6465888" y="3373199"/>
            <a:ext cx="896143" cy="711438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 bwMode="auto">
          <a:xfrm flipH="1" flipV="1">
            <a:off x="7003814" y="4440356"/>
            <a:ext cx="427195" cy="660877"/>
          </a:xfrm>
          <a:prstGeom prst="line">
            <a:avLst/>
          </a:prstGeom>
          <a:ln w="44450"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 bwMode="auto">
          <a:xfrm flipV="1">
            <a:off x="7003814" y="3906778"/>
            <a:ext cx="611305" cy="533578"/>
          </a:xfrm>
          <a:prstGeom prst="line">
            <a:avLst/>
          </a:prstGeom>
          <a:ln w="44450"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11893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 smtClean="0"/>
              <a:t>Write a function that gets two nodes in a binary tree, u and v</a:t>
            </a:r>
            <a:br>
              <a:rPr lang="en-US" altLang="he-IL" sz="2200" dirty="0" smtClean="0"/>
            </a:br>
            <a:r>
              <a:rPr lang="en-US" altLang="he-IL" sz="2200" dirty="0" smtClean="0"/>
              <a:t>and computes the distance between u and v</a:t>
            </a:r>
          </a:p>
          <a:p>
            <a:pPr marL="0" indent="0"/>
            <a:r>
              <a:rPr lang="en-US" altLang="he-IL" sz="2200" dirty="0" err="1" smtClean="0"/>
              <a:t>int</a:t>
            </a:r>
            <a:r>
              <a:rPr lang="en-US" altLang="he-IL" sz="2200" dirty="0" smtClean="0"/>
              <a:t> distance </a:t>
            </a:r>
            <a:r>
              <a:rPr lang="en-US" altLang="he-IL" sz="2200" dirty="0"/>
              <a:t>(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u</a:t>
            </a:r>
            <a:r>
              <a:rPr lang="en-US" altLang="he-IL" sz="2200" dirty="0" smtClean="0"/>
              <a:t>, 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v</a:t>
            </a:r>
            <a:r>
              <a:rPr lang="en-US" altLang="he-IL" sz="2200" dirty="0" smtClean="0"/>
              <a:t>)</a:t>
            </a:r>
            <a:endParaRPr lang="en-US" altLang="he-IL" sz="2000" dirty="0" smtClean="0">
              <a:latin typeface="+mj-lt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02735" y="3709988"/>
            <a:ext cx="4845527" cy="30480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smtClean="0"/>
              <a:t>Example: u = 1, v = 6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 smtClean="0"/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smtClean="0"/>
              <a:t>Pu = (0, 5, 11, 15, 1)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err="1" smtClean="0"/>
              <a:t>Pv</a:t>
            </a:r>
            <a:r>
              <a:rPr lang="en-US" altLang="en-US" sz="2200" dirty="0" smtClean="0"/>
              <a:t> </a:t>
            </a:r>
            <a:r>
              <a:rPr lang="en-US" altLang="en-US" sz="2200" dirty="0"/>
              <a:t>= (0, 5, </a:t>
            </a:r>
            <a:r>
              <a:rPr lang="en-US" altLang="en-US" sz="2200" dirty="0" smtClean="0"/>
              <a:t>11, 15, 6)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smtClean="0"/>
              <a:t>common ancestors = {0, 5, 11, 15}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/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smtClean="0"/>
              <a:t>Return depth(u) + depth(v) – 6</a:t>
            </a:r>
            <a:endParaRPr lang="en-US" altLang="en-US" sz="2200" dirty="0"/>
          </a:p>
        </p:txBody>
      </p:sp>
      <p:cxnSp>
        <p:nvCxnSpPr>
          <p:cNvPr id="6" name="Straight Connector 5"/>
          <p:cNvCxnSpPr/>
          <p:nvPr/>
        </p:nvCxnSpPr>
        <p:spPr bwMode="auto">
          <a:xfrm flipV="1">
            <a:off x="5268912" y="5684837"/>
            <a:ext cx="228600" cy="838201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 bwMode="auto">
          <a:xfrm flipH="1">
            <a:off x="5497512" y="5014596"/>
            <a:ext cx="609600" cy="670241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 bwMode="auto">
          <a:xfrm flipV="1">
            <a:off x="6134736" y="4084637"/>
            <a:ext cx="308926" cy="914400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 bwMode="auto">
          <a:xfrm flipV="1">
            <a:off x="6465888" y="3373199"/>
            <a:ext cx="896143" cy="711438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 flipV="1">
            <a:off x="6534942" y="4440357"/>
            <a:ext cx="468873" cy="1107985"/>
          </a:xfrm>
          <a:prstGeom prst="line">
            <a:avLst/>
          </a:prstGeom>
          <a:ln w="44450"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auto">
          <a:xfrm flipV="1">
            <a:off x="7003814" y="3906778"/>
            <a:ext cx="611305" cy="533578"/>
          </a:xfrm>
          <a:prstGeom prst="line">
            <a:avLst/>
          </a:prstGeom>
          <a:ln w="44450"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 bwMode="auto">
          <a:xfrm flipV="1">
            <a:off x="6124257" y="5548342"/>
            <a:ext cx="400845" cy="345986"/>
          </a:xfrm>
          <a:prstGeom prst="line">
            <a:avLst/>
          </a:prstGeom>
          <a:ln w="44450"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auto">
          <a:xfrm flipH="1" flipV="1">
            <a:off x="6160491" y="5952369"/>
            <a:ext cx="175221" cy="645327"/>
          </a:xfrm>
          <a:prstGeom prst="line">
            <a:avLst/>
          </a:prstGeom>
          <a:ln w="44450"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65256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7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 smtClean="0"/>
              <a:t>Write a function that gets two nodes in a binary tree, u and v</a:t>
            </a:r>
            <a:br>
              <a:rPr lang="en-US" altLang="he-IL" sz="2200" dirty="0" smtClean="0"/>
            </a:br>
            <a:r>
              <a:rPr lang="en-US" altLang="he-IL" sz="2200" dirty="0" smtClean="0"/>
              <a:t>and computes the distance between u and v</a:t>
            </a:r>
          </a:p>
          <a:p>
            <a:pPr marL="0" indent="0"/>
            <a:r>
              <a:rPr lang="en-US" altLang="he-IL" sz="2200" dirty="0" err="1" smtClean="0"/>
              <a:t>int</a:t>
            </a:r>
            <a:r>
              <a:rPr lang="en-US" altLang="he-IL" sz="2200" dirty="0" smtClean="0"/>
              <a:t> distance </a:t>
            </a:r>
            <a:r>
              <a:rPr lang="en-US" altLang="he-IL" sz="2200" dirty="0"/>
              <a:t>(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u</a:t>
            </a:r>
            <a:r>
              <a:rPr lang="en-US" altLang="he-IL" sz="2200" dirty="0" smtClean="0"/>
              <a:t>, 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v</a:t>
            </a:r>
            <a:r>
              <a:rPr lang="en-US" altLang="he-IL" sz="2200" dirty="0" smtClean="0"/>
              <a:t>)</a:t>
            </a:r>
          </a:p>
          <a:p>
            <a:pPr marL="0" indent="0"/>
            <a:r>
              <a:rPr lang="en-US" altLang="he-IL" sz="2200" b="1" i="1" u="sng" dirty="0" smtClean="0"/>
              <a:t>Idea: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 smtClean="0">
                <a:latin typeface="+mj-lt"/>
              </a:rPr>
              <a:t>Compute depth(u)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 smtClean="0">
                <a:latin typeface="+mj-lt"/>
              </a:rPr>
              <a:t>Compute depth(v)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 smtClean="0">
                <a:cs typeface="Times New Roman" panose="02020603050405020304" pitchFamily="18" charset="0"/>
              </a:rPr>
              <a:t>Let k = the number of common ancestors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 smtClean="0">
                <a:latin typeface="+mj-lt"/>
              </a:rPr>
              <a:t>Return </a:t>
            </a:r>
            <a:r>
              <a:rPr lang="en-US" altLang="he-IL" sz="2000" dirty="0"/>
              <a:t>depth(u) </a:t>
            </a:r>
            <a:r>
              <a:rPr lang="en-US" altLang="he-IL" sz="2000" dirty="0" smtClean="0">
                <a:latin typeface="+mj-lt"/>
              </a:rPr>
              <a:t>+</a:t>
            </a:r>
            <a:r>
              <a:rPr lang="en-US" altLang="he-IL" sz="2000" dirty="0"/>
              <a:t> </a:t>
            </a:r>
            <a:r>
              <a:rPr lang="en-US" altLang="he-IL" sz="2000" dirty="0" smtClean="0"/>
              <a:t>depth(v) </a:t>
            </a:r>
            <a:r>
              <a:rPr lang="en-US" altLang="he-IL" sz="2000" dirty="0" smtClean="0">
                <a:latin typeface="+mj-lt"/>
              </a:rPr>
              <a:t>-2*(k-1)</a:t>
            </a:r>
          </a:p>
        </p:txBody>
      </p:sp>
    </p:spTree>
    <p:extLst>
      <p:ext uri="{BB962C8B-B14F-4D97-AF65-F5344CB8AC3E}">
        <p14:creationId xmlns:p14="http://schemas.microsoft.com/office/powerpoint/2010/main" val="33298149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Binary Trees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Traversing Trees – quick review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Binary Search Trees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579956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Trees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5502274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pPr algn="l"/>
            <a:r>
              <a:rPr lang="en-US" dirty="0" smtClean="0"/>
              <a:t>A Tree</a:t>
            </a:r>
            <a:endParaRPr lang="en-US" dirty="0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962" y="1874837"/>
            <a:ext cx="645795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04158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pPr algn="l"/>
            <a:r>
              <a:rPr lang="en-US" dirty="0" smtClean="0"/>
              <a:t>Not a Tree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962" y="1874837"/>
            <a:ext cx="645795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58664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Binary Trees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37994086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smtClean="0"/>
              <a:t>A </a:t>
            </a:r>
            <a:r>
              <a:rPr lang="en-US" sz="2200" i="1" u="sng" dirty="0" smtClean="0"/>
              <a:t>binary </a:t>
            </a:r>
            <a:r>
              <a:rPr lang="en-US" sz="2200" i="1" u="sng" dirty="0"/>
              <a:t>tree</a:t>
            </a:r>
            <a:r>
              <a:rPr lang="en-US" sz="2200" dirty="0"/>
              <a:t> is a tree in which each vertex has at most </a:t>
            </a:r>
            <a:r>
              <a:rPr lang="en-US" sz="2200" dirty="0" smtClean="0"/>
              <a:t>2 </a:t>
            </a:r>
            <a:r>
              <a:rPr lang="en-US" sz="2200" dirty="0"/>
              <a:t>children</a:t>
            </a:r>
            <a:r>
              <a:rPr lang="en-US" sz="2200" dirty="0" smtClean="0"/>
              <a:t>.</a:t>
            </a:r>
            <a:endParaRPr lang="en-US" sz="2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712" y="3246437"/>
            <a:ext cx="4191585" cy="31627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9" y="3398837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58291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3135</TotalTime>
  <Words>700</Words>
  <Application>Microsoft Office PowerPoint</Application>
  <PresentationFormat>Custom</PresentationFormat>
  <Paragraphs>267</Paragraphs>
  <Slides>33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Arial Unicode MS</vt:lpstr>
      <vt:lpstr>Arial</vt:lpstr>
      <vt:lpstr>Calibri</vt:lpstr>
      <vt:lpstr>Times New Roman</vt:lpstr>
      <vt:lpstr>Wingdings</vt:lpstr>
      <vt:lpstr>Office Theme</vt:lpstr>
      <vt:lpstr>Office Theme</vt:lpstr>
      <vt:lpstr>PowerPoint Presentation</vt:lpstr>
      <vt:lpstr>Reminder</vt:lpstr>
      <vt:lpstr>Reminder</vt:lpstr>
      <vt:lpstr>Today</vt:lpstr>
      <vt:lpstr>PowerPoint Presentation</vt:lpstr>
      <vt:lpstr>A Tree</vt:lpstr>
      <vt:lpstr>Not a Tree</vt:lpstr>
      <vt:lpstr>PowerPoint Presentation</vt:lpstr>
      <vt:lpstr>Binary Trees</vt:lpstr>
      <vt:lpstr>Binary Trees</vt:lpstr>
      <vt:lpstr>Traversing Binary Trees</vt:lpstr>
      <vt:lpstr>Traversing Binary Trees</vt:lpstr>
      <vt:lpstr>Traversing Binary Trees</vt:lpstr>
      <vt:lpstr>Binary Tree Problems</vt:lpstr>
      <vt:lpstr>Binary Tree Problems</vt:lpstr>
      <vt:lpstr>PreOrder traversal     iterative algorithm</vt:lpstr>
      <vt:lpstr>Binary Tree Problems</vt:lpstr>
      <vt:lpstr>Binary Tree Problems</vt:lpstr>
      <vt:lpstr>Binary Tree Problems</vt:lpstr>
      <vt:lpstr>Binary Tree Problems</vt:lpstr>
      <vt:lpstr>Binary Tree Problems</vt:lpstr>
      <vt:lpstr>Binary Tree Problems</vt:lpstr>
      <vt:lpstr>Binary Tree Problems</vt:lpstr>
      <vt:lpstr>Binary Tree Problems</vt:lpstr>
      <vt:lpstr>Binary Tree Problems</vt:lpstr>
      <vt:lpstr>Binary Tree Problems</vt:lpstr>
      <vt:lpstr>Binary Tree Problems</vt:lpstr>
      <vt:lpstr>Binary Tree Problems</vt:lpstr>
      <vt:lpstr>Binary Tree Problems</vt:lpstr>
      <vt:lpstr>Binary Tree Problems</vt:lpstr>
      <vt:lpstr>Binary Tree Problems</vt:lpstr>
      <vt:lpstr>Binary Tree Problems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1171</cp:revision>
  <cp:lastPrinted>1601-01-01T00:00:00Z</cp:lastPrinted>
  <dcterms:created xsi:type="dcterms:W3CDTF">2017-07-19T19:15:02Z</dcterms:created>
  <dcterms:modified xsi:type="dcterms:W3CDTF">2018-12-03T05:52:48Z</dcterms:modified>
</cp:coreProperties>
</file>