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media/image5.jpg" ContentType="image/jpeg"/>
  <Override PartName="/ppt/notesSlides/notesSlide9.xml" ContentType="application/vnd.openxmlformats-officedocument.presentationml.notesSlide+xml"/>
  <Override PartName="/ppt/media/image6.jpg" ContentType="image/jpeg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media/image7.jpg" ContentType="image/jpeg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media/image9.jpg" ContentType="image/jpeg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media/image10.jpg" ContentType="image/jpeg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49" r:id="rId2"/>
  </p:sldMasterIdLst>
  <p:notesMasterIdLst>
    <p:notesMasterId r:id="rId45"/>
  </p:notesMasterIdLst>
  <p:sldIdLst>
    <p:sldId id="256" r:id="rId3"/>
    <p:sldId id="421" r:id="rId4"/>
    <p:sldId id="316" r:id="rId5"/>
    <p:sldId id="392" r:id="rId6"/>
    <p:sldId id="399" r:id="rId7"/>
    <p:sldId id="379" r:id="rId8"/>
    <p:sldId id="380" r:id="rId9"/>
    <p:sldId id="430" r:id="rId10"/>
    <p:sldId id="431" r:id="rId11"/>
    <p:sldId id="451" r:id="rId12"/>
    <p:sldId id="452" r:id="rId13"/>
    <p:sldId id="433" r:id="rId14"/>
    <p:sldId id="434" r:id="rId15"/>
    <p:sldId id="435" r:id="rId16"/>
    <p:sldId id="436" r:id="rId17"/>
    <p:sldId id="437" r:id="rId18"/>
    <p:sldId id="438" r:id="rId19"/>
    <p:sldId id="416" r:id="rId20"/>
    <p:sldId id="417" r:id="rId21"/>
    <p:sldId id="418" r:id="rId22"/>
    <p:sldId id="419" r:id="rId23"/>
    <p:sldId id="420" r:id="rId24"/>
    <p:sldId id="463" r:id="rId25"/>
    <p:sldId id="427" r:id="rId26"/>
    <p:sldId id="429" r:id="rId27"/>
    <p:sldId id="428" r:id="rId28"/>
    <p:sldId id="426" r:id="rId29"/>
    <p:sldId id="439" r:id="rId30"/>
    <p:sldId id="440" r:id="rId31"/>
    <p:sldId id="441" r:id="rId32"/>
    <p:sldId id="442" r:id="rId33"/>
    <p:sldId id="443" r:id="rId34"/>
    <p:sldId id="444" r:id="rId35"/>
    <p:sldId id="446" r:id="rId36"/>
    <p:sldId id="447" r:id="rId37"/>
    <p:sldId id="448" r:id="rId38"/>
    <p:sldId id="450" r:id="rId39"/>
    <p:sldId id="454" r:id="rId40"/>
    <p:sldId id="453" r:id="rId41"/>
    <p:sldId id="468" r:id="rId42"/>
    <p:sldId id="466" r:id="rId43"/>
    <p:sldId id="291" r:id="rId44"/>
  </p:sldIdLst>
  <p:sldSz cx="10080625" cy="7559675"/>
  <p:notesSz cx="7559675" cy="10691813"/>
  <p:defaultTextStyle>
    <a:defPPr>
      <a:defRPr lang="en-GB"/>
    </a:defPPr>
    <a:lvl1pPr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1pPr>
    <a:lvl2pPr marL="742950" indent="-28575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2pPr>
    <a:lvl3pPr marL="11430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3pPr>
    <a:lvl4pPr marL="16002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4pPr>
    <a:lvl5pPr marL="20574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443" autoAdjust="0"/>
    <p:restoredTop sz="94660"/>
  </p:normalViewPr>
  <p:slideViewPr>
    <p:cSldViewPr>
      <p:cViewPr varScale="1">
        <p:scale>
          <a:sx n="74" d="100"/>
          <a:sy n="74" d="100"/>
        </p:scale>
        <p:origin x="1344" y="72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viewProps" Target="viewProp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theme" Target="theme/theme1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presProps" Target="presProps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AutoShape 1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360" cap="sq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4" name="AutoShape 2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5" name="AutoShape 3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6" name="AutoShape 4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7" name="AutoShape 5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8" name="AutoShape 6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9" name="AutoShape 7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0" name="AutoShape 8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1" name="AutoShape 9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2" name="AutoShape 10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3" name="Rectangle 1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27650" cy="3990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3084" name="Rectangle 12"/>
          <p:cNvSpPr>
            <a:spLocks noGrp="1" noChangeArrowheads="1"/>
          </p:cNvSpPr>
          <p:nvPr>
            <p:ph type="body"/>
          </p:nvPr>
        </p:nvSpPr>
        <p:spPr bwMode="auto">
          <a:xfrm>
            <a:off x="755650" y="5078413"/>
            <a:ext cx="6030913" cy="4794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altLang="en-US" smtClean="0"/>
          </a:p>
        </p:txBody>
      </p:sp>
      <p:sp>
        <p:nvSpPr>
          <p:cNvPr id="3085" name="Text Box 13"/>
          <p:cNvSpPr txBox="1">
            <a:spLocks noChangeArrowheads="1"/>
          </p:cNvSpPr>
          <p:nvPr/>
        </p:nvSpPr>
        <p:spPr bwMode="auto">
          <a:xfrm>
            <a:off x="0" y="0"/>
            <a:ext cx="3281363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6" name="Text Box 14"/>
          <p:cNvSpPr txBox="1">
            <a:spLocks noChangeArrowheads="1"/>
          </p:cNvSpPr>
          <p:nvPr/>
        </p:nvSpPr>
        <p:spPr bwMode="auto">
          <a:xfrm>
            <a:off x="4278313" y="0"/>
            <a:ext cx="3281362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7" name="Text Box 15"/>
          <p:cNvSpPr txBox="1">
            <a:spLocks noChangeArrowheads="1"/>
          </p:cNvSpPr>
          <p:nvPr/>
        </p:nvSpPr>
        <p:spPr bwMode="auto">
          <a:xfrm>
            <a:off x="0" y="10156825"/>
            <a:ext cx="3281363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8" name="Text Box 16"/>
          <p:cNvSpPr txBox="1">
            <a:spLocks noChangeArrowheads="1"/>
          </p:cNvSpPr>
          <p:nvPr/>
        </p:nvSpPr>
        <p:spPr bwMode="auto">
          <a:xfrm>
            <a:off x="4278313" y="10156825"/>
            <a:ext cx="3281362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096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3945388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4913531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7092606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3443289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7192233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3996579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644843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1153162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2867076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82780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2405498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7629281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3646357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901819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8931014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2598135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924670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56070375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47673312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76593975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794035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81180612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16563288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87404124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04959212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54040215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46949576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04519368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89233308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96027654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51081071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0364440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53299641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63507752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05143805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680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6303325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0444784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938009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9932352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846981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0475" y="1236663"/>
            <a:ext cx="7559675" cy="26320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0475" y="3970338"/>
            <a:ext cx="7559675" cy="18256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38139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26644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97713" y="720725"/>
            <a:ext cx="2065337" cy="57419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00113" y="720725"/>
            <a:ext cx="6045200" cy="574198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81091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0475" y="1236663"/>
            <a:ext cx="7559675" cy="26320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0475" y="3970338"/>
            <a:ext cx="7559675" cy="18256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2092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05380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388" y="1884363"/>
            <a:ext cx="8694737" cy="31448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388" y="5059363"/>
            <a:ext cx="8694737" cy="16525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112321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20725" y="1949450"/>
            <a:ext cx="4341813" cy="3794125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14938" y="1949450"/>
            <a:ext cx="4343400" cy="3794125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6876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403225"/>
            <a:ext cx="8694737" cy="14605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738" y="1852613"/>
            <a:ext cx="426561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3738" y="2760663"/>
            <a:ext cx="4265612" cy="406241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3813" y="1852613"/>
            <a:ext cx="428466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3813" y="2760663"/>
            <a:ext cx="4284662" cy="406241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215879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536734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2314913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31160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173339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819308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920527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50125" y="684213"/>
            <a:ext cx="2208213" cy="5059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20725" y="684213"/>
            <a:ext cx="6477000" cy="5059362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89526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388" y="1884363"/>
            <a:ext cx="8694737" cy="31448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388" y="5059363"/>
            <a:ext cx="8694737" cy="16525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411702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00113" y="1979613"/>
            <a:ext cx="4054475" cy="44831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6988" y="1979613"/>
            <a:ext cx="4056062" cy="44831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33208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403225"/>
            <a:ext cx="8694737" cy="14605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738" y="1852613"/>
            <a:ext cx="426561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3738" y="2760663"/>
            <a:ext cx="4265612" cy="406241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3813" y="1852613"/>
            <a:ext cx="428466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3813" y="2760663"/>
            <a:ext cx="4284662" cy="406241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67907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6008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939710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793619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458521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900113" y="720725"/>
            <a:ext cx="8262937" cy="1062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0113" y="1979613"/>
            <a:ext cx="8262937" cy="4483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808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the outline text format</a:t>
            </a:r>
          </a:p>
          <a:p>
            <a:pPr lvl="1"/>
            <a:r>
              <a:rPr lang="en-GB" altLang="en-US" smtClean="0"/>
              <a:t>Second Outline Level</a:t>
            </a:r>
          </a:p>
          <a:p>
            <a:pPr lvl="2"/>
            <a:r>
              <a:rPr lang="en-GB" altLang="en-US" smtClean="0"/>
              <a:t>Third Outline Level</a:t>
            </a:r>
          </a:p>
          <a:p>
            <a:pPr lvl="3"/>
            <a:r>
              <a:rPr lang="en-GB" altLang="en-US" smtClean="0"/>
              <a:t>Fourth Outline Level</a:t>
            </a:r>
          </a:p>
          <a:p>
            <a:pPr lvl="4"/>
            <a:r>
              <a:rPr lang="en-GB" altLang="en-US" smtClean="0"/>
              <a:t>Fifth Outline Level</a:t>
            </a:r>
          </a:p>
          <a:p>
            <a:pPr lvl="4"/>
            <a:r>
              <a:rPr lang="en-GB" altLang="en-US" smtClean="0"/>
              <a:t>Sixth Outline Level</a:t>
            </a:r>
          </a:p>
          <a:p>
            <a:pPr lvl="4"/>
            <a:r>
              <a:rPr lang="en-GB" altLang="en-US" smtClean="0"/>
              <a:t>Seventh Outline Level</a:t>
            </a:r>
          </a:p>
          <a:p>
            <a:pPr lvl="4"/>
            <a:r>
              <a:rPr lang="en-GB" altLang="en-US" smtClean="0"/>
              <a:t>Eighth Outline Level</a:t>
            </a:r>
          </a:p>
          <a:p>
            <a:pPr lvl="4"/>
            <a:r>
              <a:rPr lang="en-GB" altLang="en-US" smtClean="0"/>
              <a:t>Ninth Outline Level</a:t>
            </a:r>
          </a:p>
        </p:txBody>
      </p:sp>
      <p:sp>
        <p:nvSpPr>
          <p:cNvPr id="1027" name="Text Box 3"/>
          <p:cNvSpPr txBox="1">
            <a:spLocks noChangeArrowheads="1"/>
          </p:cNvSpPr>
          <p:nvPr/>
        </p:nvSpPr>
        <p:spPr bwMode="auto">
          <a:xfrm>
            <a:off x="503238" y="688657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8" name="Text Box 4"/>
          <p:cNvSpPr txBox="1">
            <a:spLocks noChangeArrowheads="1"/>
          </p:cNvSpPr>
          <p:nvPr/>
        </p:nvSpPr>
        <p:spPr bwMode="auto">
          <a:xfrm>
            <a:off x="3448050" y="6886575"/>
            <a:ext cx="3195638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9" name="Text Box 5"/>
          <p:cNvSpPr txBox="1">
            <a:spLocks noChangeArrowheads="1"/>
          </p:cNvSpPr>
          <p:nvPr/>
        </p:nvSpPr>
        <p:spPr bwMode="auto">
          <a:xfrm>
            <a:off x="7227888" y="688657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kern="1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2pPr>
      <a:lvl3pPr marL="1143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3pPr>
      <a:lvl4pPr marL="1600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4pPr>
      <a:lvl5pPr marL="20574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5pPr>
      <a:lvl6pPr marL="25146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6pPr>
      <a:lvl7pPr marL="29718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7pPr>
      <a:lvl8pPr marL="3429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8pPr>
      <a:lvl9pPr marL="3886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9pPr>
    </p:titleStyle>
    <p:bodyStyle>
      <a:lvl1pPr marL="342900" indent="-342900" algn="l" defTabSz="457200" rtl="0" fontAlgn="base" hangingPunct="0">
        <a:lnSpc>
          <a:spcPct val="93000"/>
        </a:lnSpc>
        <a:spcBef>
          <a:spcPct val="0"/>
        </a:spcBef>
        <a:spcAft>
          <a:spcPts val="1413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720725" y="684213"/>
            <a:ext cx="8442325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the title text format</a:t>
            </a:r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720725" y="1949450"/>
            <a:ext cx="8837613" cy="3794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808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the outline text format</a:t>
            </a:r>
          </a:p>
          <a:p>
            <a:pPr lvl="1"/>
            <a:r>
              <a:rPr lang="en-GB" altLang="en-US" smtClean="0"/>
              <a:t>Second Outline Level</a:t>
            </a:r>
          </a:p>
          <a:p>
            <a:pPr lvl="2"/>
            <a:r>
              <a:rPr lang="en-GB" altLang="en-US" smtClean="0"/>
              <a:t>Third Outline Level</a:t>
            </a:r>
          </a:p>
          <a:p>
            <a:pPr lvl="3"/>
            <a:r>
              <a:rPr lang="en-GB" altLang="en-US" smtClean="0"/>
              <a:t>Fourth Outline Level</a:t>
            </a:r>
          </a:p>
          <a:p>
            <a:pPr lvl="4"/>
            <a:r>
              <a:rPr lang="en-GB" altLang="en-US" smtClean="0"/>
              <a:t>Fifth Outline Level</a:t>
            </a:r>
          </a:p>
          <a:p>
            <a:pPr lvl="4"/>
            <a:r>
              <a:rPr lang="en-GB" altLang="en-US" smtClean="0"/>
              <a:t>Sixth Outline Level</a:t>
            </a:r>
          </a:p>
          <a:p>
            <a:pPr lvl="4"/>
            <a:r>
              <a:rPr lang="en-GB" altLang="en-US" smtClean="0"/>
              <a:t>Seventh Outline Level</a:t>
            </a:r>
          </a:p>
          <a:p>
            <a:pPr lvl="4"/>
            <a:r>
              <a:rPr lang="en-GB" altLang="en-US" smtClean="0"/>
              <a:t>Eighth Outline Level</a:t>
            </a:r>
          </a:p>
          <a:p>
            <a:pPr lvl="4"/>
            <a:r>
              <a:rPr lang="en-GB" altLang="en-US" smtClean="0"/>
              <a:t>Ninth Outline Level</a:t>
            </a:r>
          </a:p>
        </p:txBody>
      </p:sp>
      <p:sp>
        <p:nvSpPr>
          <p:cNvPr id="2051" name="Text Box 3"/>
          <p:cNvSpPr txBox="1">
            <a:spLocks noChangeArrowheads="1"/>
          </p:cNvSpPr>
          <p:nvPr/>
        </p:nvSpPr>
        <p:spPr bwMode="auto">
          <a:xfrm>
            <a:off x="539750" y="6318250"/>
            <a:ext cx="2347913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3267075" y="6346825"/>
            <a:ext cx="3195638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6831013" y="634682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kern="1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2pPr>
      <a:lvl3pPr marL="1143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3pPr>
      <a:lvl4pPr marL="1600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4pPr>
      <a:lvl5pPr marL="20574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5pPr>
      <a:lvl6pPr marL="25146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6pPr>
      <a:lvl7pPr marL="29718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7pPr>
      <a:lvl8pPr marL="3429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8pPr>
      <a:lvl9pPr marL="3886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9pPr>
    </p:titleStyle>
    <p:bodyStyle>
      <a:lvl1pPr marL="342900" indent="-342900" algn="l" defTabSz="457200" rtl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0.jp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3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3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3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3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3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3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body"/>
          </p:nvPr>
        </p:nvSpPr>
        <p:spPr>
          <a:xfrm>
            <a:off x="720725" y="1444625"/>
            <a:ext cx="8855075" cy="5688013"/>
          </a:xfrm>
          <a:ln/>
        </p:spPr>
        <p:txBody>
          <a:bodyPr tIns="31680" anchor="t"/>
          <a:lstStyle/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80"/>
              </a:solidFill>
            </a:endParaRP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r>
              <a:rPr lang="de-DE" altLang="en-US" sz="3600" b="1" dirty="0">
                <a:solidFill>
                  <a:srgbClr val="000080"/>
                </a:solidFill>
              </a:rPr>
              <a:t>CMPT 125</a:t>
            </a: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r>
              <a:rPr lang="de-DE" altLang="en-US" sz="3600" b="1" dirty="0">
                <a:solidFill>
                  <a:srgbClr val="000080"/>
                </a:solidFill>
              </a:rPr>
              <a:t/>
            </a:r>
            <a:br>
              <a:rPr lang="de-DE" altLang="en-US" sz="3600" b="1" dirty="0">
                <a:solidFill>
                  <a:srgbClr val="000080"/>
                </a:solidFill>
              </a:rPr>
            </a:br>
            <a:r>
              <a:rPr lang="de-DE" altLang="en-US" sz="3600" b="1" dirty="0">
                <a:solidFill>
                  <a:srgbClr val="000080"/>
                </a:solidFill>
              </a:rPr>
              <a:t>Introduction to Computing Science</a:t>
            </a:r>
            <a:br>
              <a:rPr lang="de-DE" altLang="en-US" sz="3600" b="1" dirty="0">
                <a:solidFill>
                  <a:srgbClr val="000080"/>
                </a:solidFill>
              </a:rPr>
            </a:br>
            <a:r>
              <a:rPr lang="de-DE" altLang="en-US" sz="3600" b="1" dirty="0">
                <a:solidFill>
                  <a:srgbClr val="000080"/>
                </a:solidFill>
              </a:rPr>
              <a:t>and Programming II</a:t>
            </a: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80"/>
              </a:solidFill>
            </a:endParaRP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r>
              <a:rPr lang="de-DE" altLang="en-US" sz="3600" b="1" dirty="0" smtClean="0">
                <a:solidFill>
                  <a:srgbClr val="000080"/>
                </a:solidFill>
              </a:rPr>
              <a:t>October 23, </a:t>
            </a:r>
            <a:r>
              <a:rPr lang="de-DE" altLang="en-US" sz="3600" b="1" dirty="0">
                <a:solidFill>
                  <a:srgbClr val="000080"/>
                </a:solidFill>
              </a:rPr>
              <a:t>2018</a:t>
            </a: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FF"/>
              </a:solidFill>
            </a:endParaRPr>
          </a:p>
          <a:p>
            <a:pPr algn="l"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Binary Tree Problems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/>
            <a:r>
              <a:rPr lang="en-US" altLang="he-IL" sz="2200" dirty="0" smtClean="0"/>
              <a:t>Write a function that gets two BTs and checks if they are equal.</a:t>
            </a:r>
          </a:p>
          <a:p>
            <a:pPr marL="0" indent="0"/>
            <a:r>
              <a:rPr lang="en-US" altLang="he-IL" sz="2200" dirty="0" smtClean="0"/>
              <a:t>bool equal (</a:t>
            </a:r>
            <a:r>
              <a:rPr lang="en-US" altLang="he-IL" sz="2200" dirty="0" err="1" smtClean="0"/>
              <a:t>BTnode</a:t>
            </a:r>
            <a:r>
              <a:rPr lang="en-US" altLang="he-IL" sz="2200" dirty="0" smtClean="0"/>
              <a:t>* u, </a:t>
            </a:r>
            <a:r>
              <a:rPr lang="en-US" altLang="he-IL" sz="2200" dirty="0" err="1" smtClean="0"/>
              <a:t>BTnode</a:t>
            </a:r>
            <a:r>
              <a:rPr lang="en-US" altLang="he-IL" sz="2200" dirty="0" smtClean="0"/>
              <a:t>* v) {</a:t>
            </a:r>
          </a:p>
          <a:p>
            <a:pPr marL="0" indent="0"/>
            <a:r>
              <a:rPr lang="en-US" altLang="he-IL" sz="2200" dirty="0"/>
              <a:t>	if (u == </a:t>
            </a:r>
            <a:r>
              <a:rPr lang="en-US" altLang="he-IL" sz="2200" dirty="0" smtClean="0"/>
              <a:t>NULL </a:t>
            </a:r>
            <a:r>
              <a:rPr lang="en-US" altLang="he-IL" sz="2200" dirty="0"/>
              <a:t>&amp;&amp; v == NULL)</a:t>
            </a:r>
          </a:p>
          <a:p>
            <a:pPr marL="0" indent="0"/>
            <a:r>
              <a:rPr lang="en-US" altLang="he-IL" sz="2200" dirty="0"/>
              <a:t>		return true</a:t>
            </a:r>
            <a:r>
              <a:rPr lang="en-US" altLang="he-IL" sz="2200" dirty="0" smtClean="0"/>
              <a:t>;</a:t>
            </a:r>
          </a:p>
          <a:p>
            <a:pPr marL="0" indent="0"/>
            <a:r>
              <a:rPr lang="en-US" altLang="he-IL" sz="2200" dirty="0"/>
              <a:t>	if (u == </a:t>
            </a:r>
            <a:r>
              <a:rPr lang="en-US" altLang="he-IL" sz="2200" dirty="0" smtClean="0"/>
              <a:t>NULL </a:t>
            </a:r>
            <a:r>
              <a:rPr lang="en-US" altLang="he-IL" sz="2200" dirty="0"/>
              <a:t>&amp;&amp; v != NULL</a:t>
            </a:r>
            <a:r>
              <a:rPr lang="en-US" altLang="he-IL" sz="2200" dirty="0" smtClean="0"/>
              <a:t>)</a:t>
            </a:r>
          </a:p>
          <a:p>
            <a:pPr marL="0" indent="0"/>
            <a:r>
              <a:rPr lang="en-US" altLang="he-IL" sz="2200" dirty="0"/>
              <a:t>		return false</a:t>
            </a:r>
            <a:r>
              <a:rPr lang="en-US" altLang="he-IL" sz="2200" dirty="0" smtClean="0"/>
              <a:t>;</a:t>
            </a:r>
          </a:p>
          <a:p>
            <a:pPr marL="0" indent="0"/>
            <a:r>
              <a:rPr lang="en-US" altLang="he-IL" sz="2200" dirty="0"/>
              <a:t>	if (u </a:t>
            </a:r>
            <a:r>
              <a:rPr lang="en-US" altLang="he-IL" sz="2200" dirty="0" smtClean="0"/>
              <a:t>!= NULL </a:t>
            </a:r>
            <a:r>
              <a:rPr lang="en-US" altLang="he-IL" sz="2200" dirty="0"/>
              <a:t>&amp;&amp; v </a:t>
            </a:r>
            <a:r>
              <a:rPr lang="en-US" altLang="he-IL" sz="2200" dirty="0" smtClean="0"/>
              <a:t>== </a:t>
            </a:r>
            <a:r>
              <a:rPr lang="en-US" altLang="he-IL" sz="2200" dirty="0"/>
              <a:t>NULL</a:t>
            </a:r>
            <a:r>
              <a:rPr lang="en-US" altLang="he-IL" sz="2200" dirty="0" smtClean="0"/>
              <a:t>)</a:t>
            </a:r>
          </a:p>
          <a:p>
            <a:pPr marL="0" indent="0"/>
            <a:r>
              <a:rPr lang="en-US" altLang="he-IL" sz="2200" dirty="0"/>
              <a:t>		return false</a:t>
            </a:r>
            <a:r>
              <a:rPr lang="en-US" altLang="he-IL" sz="2200" dirty="0" smtClean="0"/>
              <a:t>;</a:t>
            </a:r>
          </a:p>
          <a:p>
            <a:pPr marL="0" indent="0"/>
            <a:r>
              <a:rPr lang="en-US" altLang="he-IL" sz="2200" dirty="0" smtClean="0"/>
              <a:t>	return (u-&gt;data==v-&gt;data &amp;&amp;</a:t>
            </a:r>
            <a:br>
              <a:rPr lang="en-US" altLang="he-IL" sz="2200" dirty="0" smtClean="0"/>
            </a:br>
            <a:r>
              <a:rPr lang="en-US" altLang="he-IL" sz="2200" dirty="0" smtClean="0"/>
              <a:t>			equal(u-&gt;left, v-&gt;left) &amp;&amp; equal(u-&gt;right, v-</a:t>
            </a:r>
            <a:r>
              <a:rPr lang="en-US" altLang="he-IL" sz="2200" dirty="0"/>
              <a:t>&gt;</a:t>
            </a:r>
            <a:r>
              <a:rPr lang="en-US" altLang="he-IL" sz="2200" dirty="0" smtClean="0"/>
              <a:t>right));</a:t>
            </a:r>
          </a:p>
          <a:p>
            <a:pPr marL="0" indent="0"/>
            <a:r>
              <a:rPr lang="en-US" altLang="he-IL" sz="2200" dirty="0" smtClean="0"/>
              <a:t>}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5421312" y="2941637"/>
            <a:ext cx="3429000" cy="721518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 smtClean="0"/>
              <a:t>What if u==v as pointers?</a:t>
            </a:r>
            <a:endParaRPr lang="en-US" altLang="en-US" sz="2200" dirty="0"/>
          </a:p>
        </p:txBody>
      </p:sp>
    </p:spTree>
    <p:extLst>
      <p:ext uri="{BB962C8B-B14F-4D97-AF65-F5344CB8AC3E}">
        <p14:creationId xmlns:p14="http://schemas.microsoft.com/office/powerpoint/2010/main" val="382106834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Binary Tree Problems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/>
            <a:r>
              <a:rPr lang="en-US" altLang="he-IL" sz="2200" dirty="0" smtClean="0"/>
              <a:t>Write a function that gets two BTs and checks if they are equal.</a:t>
            </a:r>
          </a:p>
          <a:p>
            <a:pPr marL="0" indent="0"/>
            <a:r>
              <a:rPr lang="en-US" altLang="he-IL" sz="2200" dirty="0" smtClean="0"/>
              <a:t>bool equal (</a:t>
            </a:r>
            <a:r>
              <a:rPr lang="en-US" altLang="he-IL" sz="2200" dirty="0" err="1" smtClean="0"/>
              <a:t>BTnode</a:t>
            </a:r>
            <a:r>
              <a:rPr lang="en-US" altLang="he-IL" sz="2200" dirty="0" smtClean="0"/>
              <a:t>* u, </a:t>
            </a:r>
            <a:r>
              <a:rPr lang="en-US" altLang="he-IL" sz="2200" dirty="0" err="1" smtClean="0"/>
              <a:t>BTnode</a:t>
            </a:r>
            <a:r>
              <a:rPr lang="en-US" altLang="he-IL" sz="2200" dirty="0" smtClean="0"/>
              <a:t>* v) {</a:t>
            </a:r>
          </a:p>
          <a:p>
            <a:pPr marL="0" indent="0"/>
            <a:r>
              <a:rPr lang="en-US" altLang="he-IL" sz="2200" dirty="0"/>
              <a:t>	if (u </a:t>
            </a:r>
            <a:r>
              <a:rPr lang="en-US" altLang="he-IL" sz="2200" dirty="0" smtClean="0"/>
              <a:t>== v)</a:t>
            </a:r>
            <a:endParaRPr lang="en-US" altLang="he-IL" sz="2200" dirty="0"/>
          </a:p>
          <a:p>
            <a:pPr marL="0" indent="0"/>
            <a:r>
              <a:rPr lang="en-US" altLang="he-IL" sz="2200" dirty="0"/>
              <a:t>		return true</a:t>
            </a:r>
            <a:r>
              <a:rPr lang="en-US" altLang="he-IL" sz="2200" dirty="0" smtClean="0"/>
              <a:t>;</a:t>
            </a:r>
          </a:p>
          <a:p>
            <a:pPr marL="0" indent="0"/>
            <a:r>
              <a:rPr lang="en-US" altLang="he-IL" sz="2200" dirty="0"/>
              <a:t>	if (u == </a:t>
            </a:r>
            <a:r>
              <a:rPr lang="en-US" altLang="he-IL" sz="2200" dirty="0" smtClean="0"/>
              <a:t>NULL </a:t>
            </a:r>
            <a:r>
              <a:rPr lang="en-US" altLang="he-IL" sz="2200" dirty="0"/>
              <a:t>&amp;&amp; v != NULL</a:t>
            </a:r>
            <a:r>
              <a:rPr lang="en-US" altLang="he-IL" sz="2200" dirty="0" smtClean="0"/>
              <a:t>)</a:t>
            </a:r>
          </a:p>
          <a:p>
            <a:pPr marL="0" indent="0"/>
            <a:r>
              <a:rPr lang="en-US" altLang="he-IL" sz="2200" dirty="0"/>
              <a:t>		return false</a:t>
            </a:r>
            <a:r>
              <a:rPr lang="en-US" altLang="he-IL" sz="2200" dirty="0" smtClean="0"/>
              <a:t>;</a:t>
            </a:r>
          </a:p>
          <a:p>
            <a:pPr marL="0" indent="0"/>
            <a:r>
              <a:rPr lang="en-US" altLang="he-IL" sz="2200" dirty="0"/>
              <a:t>	if (u </a:t>
            </a:r>
            <a:r>
              <a:rPr lang="en-US" altLang="he-IL" sz="2200" dirty="0" smtClean="0"/>
              <a:t>!= NULL </a:t>
            </a:r>
            <a:r>
              <a:rPr lang="en-US" altLang="he-IL" sz="2200" dirty="0"/>
              <a:t>&amp;&amp; v </a:t>
            </a:r>
            <a:r>
              <a:rPr lang="en-US" altLang="he-IL" sz="2200" dirty="0" smtClean="0"/>
              <a:t>== </a:t>
            </a:r>
            <a:r>
              <a:rPr lang="en-US" altLang="he-IL" sz="2200" dirty="0"/>
              <a:t>NULL</a:t>
            </a:r>
            <a:r>
              <a:rPr lang="en-US" altLang="he-IL" sz="2200" dirty="0" smtClean="0"/>
              <a:t>)</a:t>
            </a:r>
          </a:p>
          <a:p>
            <a:pPr marL="0" indent="0"/>
            <a:r>
              <a:rPr lang="en-US" altLang="he-IL" sz="2200" dirty="0"/>
              <a:t>		return false</a:t>
            </a:r>
            <a:r>
              <a:rPr lang="en-US" altLang="he-IL" sz="2200" dirty="0" smtClean="0"/>
              <a:t>;</a:t>
            </a:r>
          </a:p>
          <a:p>
            <a:pPr marL="0" indent="0"/>
            <a:r>
              <a:rPr lang="en-US" altLang="he-IL" sz="2200" dirty="0" smtClean="0"/>
              <a:t>	return (u-&gt;data==v-&gt;data &amp;&amp;</a:t>
            </a:r>
            <a:br>
              <a:rPr lang="en-US" altLang="he-IL" sz="2200" dirty="0" smtClean="0"/>
            </a:br>
            <a:r>
              <a:rPr lang="en-US" altLang="he-IL" sz="2200" dirty="0" smtClean="0"/>
              <a:t>			equal(u-&gt;left, v-&gt;left) &amp;&amp; equal(u-&gt;right, v-</a:t>
            </a:r>
            <a:r>
              <a:rPr lang="en-US" altLang="he-IL" sz="2200" dirty="0"/>
              <a:t>&gt;</a:t>
            </a:r>
            <a:r>
              <a:rPr lang="en-US" altLang="he-IL" sz="2200" dirty="0" smtClean="0"/>
              <a:t>right));</a:t>
            </a:r>
          </a:p>
          <a:p>
            <a:pPr marL="0" indent="0"/>
            <a:r>
              <a:rPr lang="en-US" altLang="he-IL" sz="2200" dirty="0" smtClean="0"/>
              <a:t>}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5421312" y="2941637"/>
            <a:ext cx="3429000" cy="721518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 smtClean="0"/>
              <a:t>What if u==v as pointers?</a:t>
            </a:r>
            <a:endParaRPr lang="en-US" altLang="en-US" sz="2200" dirty="0"/>
          </a:p>
        </p:txBody>
      </p:sp>
    </p:spTree>
    <p:extLst>
      <p:ext uri="{BB962C8B-B14F-4D97-AF65-F5344CB8AC3E}">
        <p14:creationId xmlns:p14="http://schemas.microsoft.com/office/powerpoint/2010/main" val="128319405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Binary Tree Problems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/>
            <a:r>
              <a:rPr lang="en-US" altLang="he-IL" sz="2200" dirty="0" smtClean="0"/>
              <a:t>Write a function that gets two nodes in a binary tree, u and v</a:t>
            </a:r>
            <a:br>
              <a:rPr lang="en-US" altLang="he-IL" sz="2200" dirty="0" smtClean="0"/>
            </a:br>
            <a:r>
              <a:rPr lang="en-US" altLang="he-IL" sz="2200" dirty="0" smtClean="0"/>
              <a:t>and computes the distance between u and v</a:t>
            </a:r>
          </a:p>
          <a:p>
            <a:pPr marL="0" indent="0"/>
            <a:r>
              <a:rPr lang="en-US" altLang="he-IL" sz="2200" dirty="0" err="1" smtClean="0"/>
              <a:t>int</a:t>
            </a:r>
            <a:r>
              <a:rPr lang="en-US" altLang="he-IL" sz="2200" dirty="0" smtClean="0"/>
              <a:t> distance (</a:t>
            </a:r>
            <a:r>
              <a:rPr lang="en-US" altLang="he-IL" sz="2200" dirty="0" err="1" smtClean="0"/>
              <a:t>BTnode</a:t>
            </a:r>
            <a:r>
              <a:rPr lang="en-US" altLang="he-IL" sz="2200" dirty="0" smtClean="0"/>
              <a:t> u, </a:t>
            </a:r>
            <a:r>
              <a:rPr lang="en-US" altLang="he-IL" sz="2200" dirty="0" err="1" smtClean="0"/>
              <a:t>BTnode</a:t>
            </a:r>
            <a:r>
              <a:rPr lang="en-US" altLang="he-IL" sz="2200" dirty="0" smtClean="0"/>
              <a:t> v)</a:t>
            </a:r>
          </a:p>
          <a:p>
            <a:pPr marL="0" indent="0"/>
            <a:endParaRPr lang="en-US" altLang="he-IL" sz="2200" dirty="0"/>
          </a:p>
          <a:p>
            <a:pPr marL="0" indent="0"/>
            <a:r>
              <a:rPr lang="en-US" altLang="he-IL" sz="2200" dirty="0" smtClean="0"/>
              <a:t>distance(0, 1) = 4</a:t>
            </a:r>
          </a:p>
          <a:p>
            <a:pPr marL="0" indent="0"/>
            <a:r>
              <a:rPr lang="en-US" altLang="he-IL" sz="2200" dirty="0" smtClean="0"/>
              <a:t>distance(15, 11) </a:t>
            </a:r>
            <a:r>
              <a:rPr lang="en-US" altLang="he-IL" sz="2200" dirty="0"/>
              <a:t>= </a:t>
            </a:r>
            <a:r>
              <a:rPr lang="en-US" altLang="he-IL" sz="2200" dirty="0" smtClean="0"/>
              <a:t>1</a:t>
            </a:r>
          </a:p>
          <a:p>
            <a:pPr marL="0" indent="0"/>
            <a:r>
              <a:rPr lang="en-US" altLang="he-IL" sz="2200" dirty="0" smtClean="0"/>
              <a:t>distance(1</a:t>
            </a:r>
            <a:r>
              <a:rPr lang="en-US" altLang="he-IL" sz="2200" dirty="0"/>
              <a:t>, 6) = </a:t>
            </a:r>
            <a:r>
              <a:rPr lang="en-US" altLang="he-IL" sz="2200" dirty="0" smtClean="0"/>
              <a:t>2</a:t>
            </a:r>
          </a:p>
          <a:p>
            <a:pPr marL="0" indent="0"/>
            <a:r>
              <a:rPr lang="en-US" altLang="he-IL" sz="2200" dirty="0" smtClean="0"/>
              <a:t>distance(17</a:t>
            </a:r>
            <a:r>
              <a:rPr lang="en-US" altLang="he-IL" sz="2200" dirty="0"/>
              <a:t>, </a:t>
            </a:r>
            <a:r>
              <a:rPr lang="en-US" altLang="he-IL" sz="2200" dirty="0" smtClean="0"/>
              <a:t>15) </a:t>
            </a:r>
            <a:r>
              <a:rPr lang="en-US" altLang="he-IL" sz="2200" dirty="0"/>
              <a:t>= </a:t>
            </a:r>
            <a:r>
              <a:rPr lang="en-US" altLang="he-IL" sz="2200" dirty="0" smtClean="0"/>
              <a:t>5</a:t>
            </a:r>
          </a:p>
          <a:p>
            <a:pPr marL="0" indent="0"/>
            <a:r>
              <a:rPr lang="en-US" altLang="he-IL" sz="2200" dirty="0" smtClean="0"/>
              <a:t>distance(1</a:t>
            </a:r>
            <a:r>
              <a:rPr lang="en-US" altLang="he-IL" sz="2200" dirty="0"/>
              <a:t>, 25) = </a:t>
            </a:r>
            <a:r>
              <a:rPr lang="en-US" altLang="he-IL" sz="2200" dirty="0" smtClean="0"/>
              <a:t>6</a:t>
            </a:r>
          </a:p>
          <a:p>
            <a:pPr marL="0" indent="0"/>
            <a:r>
              <a:rPr lang="en-US" altLang="he-IL" sz="2000" dirty="0" smtClean="0"/>
              <a:t>distance(6, 6) </a:t>
            </a:r>
            <a:r>
              <a:rPr lang="en-US" altLang="he-IL" sz="2000" dirty="0"/>
              <a:t>= </a:t>
            </a:r>
            <a:r>
              <a:rPr lang="en-US" altLang="he-IL" sz="2000" dirty="0" smtClean="0"/>
              <a:t>0</a:t>
            </a:r>
            <a:endParaRPr lang="en-US" altLang="he-IL" sz="2000" dirty="0"/>
          </a:p>
          <a:p>
            <a:pPr marL="0" indent="0"/>
            <a:endParaRPr lang="en-US" altLang="he-IL" sz="2000" dirty="0" smtClean="0">
              <a:latin typeface="+mj-lt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1712" y="3246437"/>
            <a:ext cx="5029200" cy="3905250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65986762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6512" y="3246437"/>
            <a:ext cx="5029200" cy="3905250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</p:pic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Binary Tree Problems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/>
            <a:r>
              <a:rPr lang="en-US" altLang="he-IL" sz="2200" dirty="0" smtClean="0"/>
              <a:t>Write a function that gets two nodes in a binary tree, u and v</a:t>
            </a:r>
            <a:br>
              <a:rPr lang="en-US" altLang="he-IL" sz="2200" dirty="0" smtClean="0"/>
            </a:br>
            <a:r>
              <a:rPr lang="en-US" altLang="he-IL" sz="2200" dirty="0" smtClean="0"/>
              <a:t>and computes the distance between u and v</a:t>
            </a:r>
          </a:p>
          <a:p>
            <a:pPr marL="0" indent="0"/>
            <a:r>
              <a:rPr lang="en-US" altLang="he-IL" sz="2200" dirty="0" err="1" smtClean="0"/>
              <a:t>int</a:t>
            </a:r>
            <a:r>
              <a:rPr lang="en-US" altLang="he-IL" sz="2200" dirty="0" smtClean="0"/>
              <a:t> distance (</a:t>
            </a:r>
            <a:r>
              <a:rPr lang="en-US" altLang="he-IL" sz="2200" dirty="0" err="1" smtClean="0"/>
              <a:t>BTnode</a:t>
            </a:r>
            <a:r>
              <a:rPr lang="en-US" altLang="he-IL" sz="2200" dirty="0" smtClean="0"/>
              <a:t> u, </a:t>
            </a:r>
            <a:r>
              <a:rPr lang="en-US" altLang="he-IL" sz="2200" dirty="0" err="1" smtClean="0"/>
              <a:t>BTnode</a:t>
            </a:r>
            <a:r>
              <a:rPr lang="en-US" altLang="he-IL" sz="2200" dirty="0" smtClean="0"/>
              <a:t> v)</a:t>
            </a:r>
          </a:p>
          <a:p>
            <a:pPr marL="0" indent="0"/>
            <a:r>
              <a:rPr lang="en-US" altLang="he-IL" sz="2200" b="1" i="1" u="sng" dirty="0" smtClean="0"/>
              <a:t>Idea:</a:t>
            </a:r>
          </a:p>
          <a:p>
            <a:pPr marL="457200" indent="-457200">
              <a:buFont typeface="+mj-lt"/>
              <a:buAutoNum type="arabicPeriod"/>
            </a:pPr>
            <a:r>
              <a:rPr lang="en-US" altLang="he-IL" sz="2000" dirty="0" smtClean="0">
                <a:latin typeface="+mj-lt"/>
              </a:rPr>
              <a:t>Compute Pu = the path from the root to u</a:t>
            </a:r>
          </a:p>
          <a:p>
            <a:pPr marL="457200" indent="-457200">
              <a:buFont typeface="+mj-lt"/>
              <a:buAutoNum type="arabicPeriod"/>
            </a:pPr>
            <a:r>
              <a:rPr lang="en-US" altLang="he-IL" sz="2000" dirty="0" smtClean="0">
                <a:latin typeface="+mj-lt"/>
              </a:rPr>
              <a:t>Compute </a:t>
            </a:r>
            <a:r>
              <a:rPr lang="en-US" altLang="he-IL" sz="2000" dirty="0" err="1" smtClean="0">
                <a:latin typeface="+mj-lt"/>
              </a:rPr>
              <a:t>Pv</a:t>
            </a:r>
            <a:r>
              <a:rPr lang="en-US" altLang="he-IL" sz="2000" dirty="0" smtClean="0">
                <a:latin typeface="+mj-lt"/>
              </a:rPr>
              <a:t> = the </a:t>
            </a:r>
            <a:r>
              <a:rPr lang="en-US" altLang="he-IL" sz="2000" dirty="0">
                <a:latin typeface="+mj-lt"/>
              </a:rPr>
              <a:t>path from the root to </a:t>
            </a:r>
            <a:r>
              <a:rPr lang="en-US" altLang="he-IL" sz="2000" dirty="0" smtClean="0">
                <a:latin typeface="+mj-lt"/>
              </a:rPr>
              <a:t>v</a:t>
            </a:r>
          </a:p>
          <a:p>
            <a:pPr marL="457200" indent="-457200">
              <a:buFont typeface="+mj-lt"/>
              <a:buAutoNum type="arabicPeriod"/>
            </a:pPr>
            <a:r>
              <a:rPr lang="en-US" altLang="he-IL" sz="2000" dirty="0" smtClean="0">
                <a:latin typeface="+mj-lt"/>
              </a:rPr>
              <a:t>Find the common ancestors</a:t>
            </a:r>
          </a:p>
          <a:p>
            <a:pPr marL="457200" indent="-457200">
              <a:buFont typeface="+mj-lt"/>
              <a:buAutoNum type="arabicPeriod"/>
            </a:pPr>
            <a:r>
              <a:rPr lang="en-US" altLang="he-IL" sz="2000" dirty="0" smtClean="0">
                <a:latin typeface="+mj-lt"/>
              </a:rPr>
              <a:t>Return ?</a:t>
            </a:r>
          </a:p>
        </p:txBody>
      </p:sp>
    </p:spTree>
    <p:extLst>
      <p:ext uri="{BB962C8B-B14F-4D97-AF65-F5344CB8AC3E}">
        <p14:creationId xmlns:p14="http://schemas.microsoft.com/office/powerpoint/2010/main" val="341753771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6512" y="3246437"/>
            <a:ext cx="5029200" cy="3905250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</p:pic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Binary Tree Problems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/>
            <a:r>
              <a:rPr lang="en-US" altLang="he-IL" sz="2200" dirty="0" smtClean="0"/>
              <a:t>Write a function that gets two nodes in a binary tree, u and v</a:t>
            </a:r>
            <a:br>
              <a:rPr lang="en-US" altLang="he-IL" sz="2200" dirty="0" smtClean="0"/>
            </a:br>
            <a:r>
              <a:rPr lang="en-US" altLang="he-IL" sz="2200" dirty="0" smtClean="0"/>
              <a:t>and computes the distance between u and v</a:t>
            </a:r>
          </a:p>
          <a:p>
            <a:pPr marL="0" indent="0"/>
            <a:r>
              <a:rPr lang="en-US" altLang="he-IL" sz="2200" dirty="0" err="1" smtClean="0"/>
              <a:t>int</a:t>
            </a:r>
            <a:r>
              <a:rPr lang="en-US" altLang="he-IL" sz="2200" dirty="0" smtClean="0"/>
              <a:t> distance (</a:t>
            </a:r>
            <a:r>
              <a:rPr lang="en-US" altLang="he-IL" sz="2200" dirty="0" err="1" smtClean="0"/>
              <a:t>BTnode</a:t>
            </a:r>
            <a:r>
              <a:rPr lang="en-US" altLang="he-IL" sz="2200" dirty="0" smtClean="0"/>
              <a:t> u, </a:t>
            </a:r>
            <a:r>
              <a:rPr lang="en-US" altLang="he-IL" sz="2200" dirty="0" err="1" smtClean="0"/>
              <a:t>BTnode</a:t>
            </a:r>
            <a:r>
              <a:rPr lang="en-US" altLang="he-IL" sz="2200" dirty="0" smtClean="0"/>
              <a:t> v)</a:t>
            </a: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523875" y="3709988"/>
            <a:ext cx="4624387" cy="304800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 smtClean="0"/>
              <a:t>Example: u = 25, v = 6</a:t>
            </a:r>
          </a:p>
          <a:p>
            <a:pPr marL="215900" indent="-212725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endParaRPr lang="en-US" altLang="en-US" sz="2200" dirty="0" smtClean="0"/>
          </a:p>
          <a:p>
            <a:pPr marL="215900" indent="-212725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 smtClean="0"/>
              <a:t>Pu = (0, 61, 25)</a:t>
            </a:r>
          </a:p>
          <a:p>
            <a:pPr marL="215900" indent="-212725">
              <a:buClrTx/>
              <a:buSzPct val="45000"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 err="1" smtClean="0"/>
              <a:t>Pv</a:t>
            </a:r>
            <a:r>
              <a:rPr lang="en-US" altLang="en-US" sz="2200" dirty="0" smtClean="0"/>
              <a:t> </a:t>
            </a:r>
            <a:r>
              <a:rPr lang="en-US" altLang="en-US" sz="2200" dirty="0"/>
              <a:t>= (0, 5, 11, 15, </a:t>
            </a:r>
            <a:r>
              <a:rPr lang="en-US" altLang="en-US" sz="2200" dirty="0" smtClean="0"/>
              <a:t>6)</a:t>
            </a:r>
          </a:p>
          <a:p>
            <a:pPr marL="215900" indent="-212725">
              <a:buClrTx/>
              <a:buSzPct val="45000"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endParaRPr lang="en-US" altLang="en-US" sz="2200" dirty="0"/>
          </a:p>
          <a:p>
            <a:pPr marL="215900" indent="-212725">
              <a:buClrTx/>
              <a:buSzPct val="45000"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 smtClean="0"/>
              <a:t>Return size(Pu) + size(</a:t>
            </a:r>
            <a:r>
              <a:rPr lang="en-US" altLang="en-US" sz="2200" dirty="0" err="1" smtClean="0"/>
              <a:t>Pv</a:t>
            </a:r>
            <a:r>
              <a:rPr lang="en-US" altLang="en-US" sz="2200" dirty="0" smtClean="0"/>
              <a:t>) - 2</a:t>
            </a:r>
            <a:endParaRPr lang="en-US" altLang="en-US" sz="2200" dirty="0"/>
          </a:p>
        </p:txBody>
      </p:sp>
      <p:cxnSp>
        <p:nvCxnSpPr>
          <p:cNvPr id="3" name="Straight Connector 2"/>
          <p:cNvCxnSpPr/>
          <p:nvPr/>
        </p:nvCxnSpPr>
        <p:spPr bwMode="auto">
          <a:xfrm flipH="1" flipV="1">
            <a:off x="9307512" y="4084637"/>
            <a:ext cx="533400" cy="914400"/>
          </a:xfrm>
          <a:prstGeom prst="line">
            <a:avLst/>
          </a:prstGeom>
          <a:ln w="44450">
            <a:headEnd type="none" w="med" len="med"/>
            <a:tailEnd type="none" w="med" len="med"/>
          </a:ln>
          <a:extLst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 bwMode="auto">
          <a:xfrm flipH="1" flipV="1">
            <a:off x="8012112" y="3424397"/>
            <a:ext cx="1295400" cy="660240"/>
          </a:xfrm>
          <a:prstGeom prst="line">
            <a:avLst/>
          </a:prstGeom>
          <a:ln w="44450">
            <a:headEnd type="none" w="med" len="med"/>
            <a:tailEnd type="none" w="med" len="med"/>
          </a:ln>
          <a:extLst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 bwMode="auto">
          <a:xfrm flipH="1" flipV="1">
            <a:off x="5793262" y="5460168"/>
            <a:ext cx="618652" cy="1139029"/>
          </a:xfrm>
          <a:prstGeom prst="line">
            <a:avLst/>
          </a:prstGeom>
          <a:ln w="44450">
            <a:solidFill>
              <a:srgbClr val="FF0000"/>
            </a:solidFill>
            <a:headEnd type="none" w="med" len="med"/>
            <a:tailEnd type="none" w="med" len="med"/>
          </a:ln>
          <a:extLst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 bwMode="auto">
          <a:xfrm flipH="1">
            <a:off x="5793262" y="5014596"/>
            <a:ext cx="313850" cy="445572"/>
          </a:xfrm>
          <a:prstGeom prst="line">
            <a:avLst/>
          </a:prstGeom>
          <a:ln w="44450">
            <a:solidFill>
              <a:srgbClr val="FF0000"/>
            </a:solidFill>
            <a:headEnd type="none" w="med" len="med"/>
            <a:tailEnd type="none" w="med" len="med"/>
          </a:ln>
          <a:extLst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 bwMode="auto">
          <a:xfrm flipV="1">
            <a:off x="6134736" y="4084637"/>
            <a:ext cx="308926" cy="914400"/>
          </a:xfrm>
          <a:prstGeom prst="line">
            <a:avLst/>
          </a:prstGeom>
          <a:ln w="44450">
            <a:solidFill>
              <a:srgbClr val="FF0000"/>
            </a:solidFill>
            <a:headEnd type="none" w="med" len="med"/>
            <a:tailEnd type="none" w="med" len="med"/>
          </a:ln>
          <a:extLst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 bwMode="auto">
          <a:xfrm flipV="1">
            <a:off x="6465888" y="3373198"/>
            <a:ext cx="896143" cy="711439"/>
          </a:xfrm>
          <a:prstGeom prst="line">
            <a:avLst/>
          </a:prstGeom>
          <a:ln w="44450">
            <a:solidFill>
              <a:srgbClr val="FF0000"/>
            </a:solidFill>
            <a:headEnd type="none" w="med" len="med"/>
            <a:tailEnd type="none" w="med" len="med"/>
          </a:ln>
          <a:extLst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2829290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6512" y="3246437"/>
            <a:ext cx="5029200" cy="3905250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</p:pic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Binary Tree Problems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/>
            <a:r>
              <a:rPr lang="en-US" altLang="he-IL" sz="2200" dirty="0" smtClean="0"/>
              <a:t>Write a function that gets two nodes in a binary tree, u and v</a:t>
            </a:r>
            <a:br>
              <a:rPr lang="en-US" altLang="he-IL" sz="2200" dirty="0" smtClean="0"/>
            </a:br>
            <a:r>
              <a:rPr lang="en-US" altLang="he-IL" sz="2200" dirty="0" smtClean="0"/>
              <a:t>and computes the distance between u and v</a:t>
            </a:r>
          </a:p>
          <a:p>
            <a:pPr marL="0" indent="0"/>
            <a:r>
              <a:rPr lang="en-US" altLang="he-IL" sz="2200" dirty="0" err="1" smtClean="0"/>
              <a:t>int</a:t>
            </a:r>
            <a:r>
              <a:rPr lang="en-US" altLang="he-IL" sz="2200" dirty="0" smtClean="0"/>
              <a:t> distance (</a:t>
            </a:r>
            <a:r>
              <a:rPr lang="en-US" altLang="he-IL" sz="2200" dirty="0" err="1" smtClean="0"/>
              <a:t>BTnode</a:t>
            </a:r>
            <a:r>
              <a:rPr lang="en-US" altLang="he-IL" sz="2200" dirty="0" smtClean="0"/>
              <a:t> u, </a:t>
            </a:r>
            <a:r>
              <a:rPr lang="en-US" altLang="he-IL" sz="2200" dirty="0" err="1" smtClean="0"/>
              <a:t>BTnode</a:t>
            </a:r>
            <a:r>
              <a:rPr lang="en-US" altLang="he-IL" sz="2200" dirty="0" smtClean="0"/>
              <a:t> v)</a:t>
            </a:r>
            <a:endParaRPr lang="en-US" altLang="he-IL" sz="2000" dirty="0" smtClean="0">
              <a:latin typeface="+mj-lt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302735" y="3709988"/>
            <a:ext cx="4845527" cy="304800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 smtClean="0"/>
              <a:t>Example: u = 1, v = 57</a:t>
            </a:r>
          </a:p>
          <a:p>
            <a:pPr marL="215900" indent="-212725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endParaRPr lang="en-US" altLang="en-US" sz="2200" dirty="0" smtClean="0"/>
          </a:p>
          <a:p>
            <a:pPr marL="215900" indent="-212725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 smtClean="0"/>
              <a:t>Pu = (0, 5, 11, 15, 1)</a:t>
            </a:r>
          </a:p>
          <a:p>
            <a:pPr marL="215900" indent="-212725">
              <a:buClrTx/>
              <a:buSzPct val="45000"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 err="1" smtClean="0"/>
              <a:t>Pv</a:t>
            </a:r>
            <a:r>
              <a:rPr lang="en-US" altLang="en-US" sz="2200" dirty="0" smtClean="0"/>
              <a:t> </a:t>
            </a:r>
            <a:r>
              <a:rPr lang="en-US" altLang="en-US" sz="2200" dirty="0"/>
              <a:t>= (0, 5, </a:t>
            </a:r>
            <a:r>
              <a:rPr lang="en-US" altLang="en-US" sz="2200" dirty="0" smtClean="0"/>
              <a:t>57)</a:t>
            </a:r>
          </a:p>
          <a:p>
            <a:pPr marL="215900" indent="-212725">
              <a:buClrTx/>
              <a:buSzPct val="45000"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 smtClean="0"/>
              <a:t>common ancestors = {0,5</a:t>
            </a:r>
            <a:r>
              <a:rPr lang="en-US" altLang="en-US" sz="2200" dirty="0"/>
              <a:t>}</a:t>
            </a:r>
            <a:endParaRPr lang="en-US" altLang="en-US" sz="2200" dirty="0" smtClean="0"/>
          </a:p>
          <a:p>
            <a:pPr marL="215900" indent="-212725">
              <a:buClrTx/>
              <a:buSzPct val="45000"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endParaRPr lang="en-US" altLang="en-US" sz="2200" dirty="0"/>
          </a:p>
          <a:p>
            <a:pPr marL="215900" indent="-212725">
              <a:buClrTx/>
              <a:buSzPct val="45000"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 smtClean="0"/>
              <a:t>Return </a:t>
            </a:r>
            <a:r>
              <a:rPr lang="en-US" altLang="en-US" sz="2200" dirty="0"/>
              <a:t>size(Pu) + size(</a:t>
            </a:r>
            <a:r>
              <a:rPr lang="en-US" altLang="en-US" sz="2200" dirty="0" err="1"/>
              <a:t>Pv</a:t>
            </a:r>
            <a:r>
              <a:rPr lang="en-US" altLang="en-US" sz="2200" dirty="0" smtClean="0"/>
              <a:t>) - 4</a:t>
            </a:r>
            <a:endParaRPr lang="en-US" altLang="en-US" sz="2200" dirty="0"/>
          </a:p>
        </p:txBody>
      </p:sp>
      <p:cxnSp>
        <p:nvCxnSpPr>
          <p:cNvPr id="8" name="Straight Connector 7"/>
          <p:cNvCxnSpPr/>
          <p:nvPr/>
        </p:nvCxnSpPr>
        <p:spPr bwMode="auto">
          <a:xfrm flipV="1">
            <a:off x="5268912" y="5684837"/>
            <a:ext cx="228600" cy="838201"/>
          </a:xfrm>
          <a:prstGeom prst="line">
            <a:avLst/>
          </a:prstGeom>
          <a:ln w="44450">
            <a:solidFill>
              <a:srgbClr val="FF0000"/>
            </a:solidFill>
            <a:headEnd type="none" w="med" len="med"/>
            <a:tailEnd type="none" w="med" len="med"/>
          </a:ln>
          <a:extLst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 bwMode="auto">
          <a:xfrm flipH="1">
            <a:off x="5497512" y="5014596"/>
            <a:ext cx="609600" cy="670241"/>
          </a:xfrm>
          <a:prstGeom prst="line">
            <a:avLst/>
          </a:prstGeom>
          <a:ln w="44450">
            <a:solidFill>
              <a:srgbClr val="FF0000"/>
            </a:solidFill>
            <a:headEnd type="none" w="med" len="med"/>
            <a:tailEnd type="none" w="med" len="med"/>
          </a:ln>
          <a:extLst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 bwMode="auto">
          <a:xfrm flipV="1">
            <a:off x="6134736" y="4084637"/>
            <a:ext cx="308926" cy="914400"/>
          </a:xfrm>
          <a:prstGeom prst="line">
            <a:avLst/>
          </a:prstGeom>
          <a:ln w="44450">
            <a:solidFill>
              <a:srgbClr val="FF0000"/>
            </a:solidFill>
            <a:headEnd type="none" w="med" len="med"/>
            <a:tailEnd type="none" w="med" len="med"/>
          </a:ln>
          <a:extLst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 bwMode="auto">
          <a:xfrm flipV="1">
            <a:off x="6465888" y="3373199"/>
            <a:ext cx="896143" cy="711438"/>
          </a:xfrm>
          <a:prstGeom prst="line">
            <a:avLst/>
          </a:prstGeom>
          <a:ln w="44450">
            <a:solidFill>
              <a:srgbClr val="FF0000"/>
            </a:solidFill>
            <a:headEnd type="none" w="med" len="med"/>
            <a:tailEnd type="none" w="med" len="med"/>
          </a:ln>
          <a:extLst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 bwMode="auto">
          <a:xfrm flipH="1" flipV="1">
            <a:off x="7003814" y="4440356"/>
            <a:ext cx="427195" cy="660877"/>
          </a:xfrm>
          <a:prstGeom prst="line">
            <a:avLst/>
          </a:prstGeom>
          <a:ln w="44450">
            <a:headEnd type="none" w="med" len="med"/>
            <a:tailEnd type="none" w="med" len="med"/>
          </a:ln>
          <a:extLst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 bwMode="auto">
          <a:xfrm flipV="1">
            <a:off x="7003814" y="3906778"/>
            <a:ext cx="611305" cy="533578"/>
          </a:xfrm>
          <a:prstGeom prst="line">
            <a:avLst/>
          </a:prstGeom>
          <a:ln w="44450">
            <a:headEnd type="none" w="med" len="med"/>
            <a:tailEnd type="none" w="med" len="med"/>
          </a:ln>
          <a:extLst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0063086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6512" y="3246437"/>
            <a:ext cx="5029200" cy="3905250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</p:pic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Binary Tree Problems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/>
            <a:r>
              <a:rPr lang="en-US" altLang="he-IL" sz="2200" dirty="0" smtClean="0"/>
              <a:t>Write a function that gets two nodes in a binary tree, u and v</a:t>
            </a:r>
            <a:br>
              <a:rPr lang="en-US" altLang="he-IL" sz="2200" dirty="0" smtClean="0"/>
            </a:br>
            <a:r>
              <a:rPr lang="en-US" altLang="he-IL" sz="2200" dirty="0" smtClean="0"/>
              <a:t>and computes the distance between u and v</a:t>
            </a:r>
          </a:p>
          <a:p>
            <a:pPr marL="0" indent="0"/>
            <a:r>
              <a:rPr lang="en-US" altLang="he-IL" sz="2200" dirty="0" err="1" smtClean="0"/>
              <a:t>int</a:t>
            </a:r>
            <a:r>
              <a:rPr lang="en-US" altLang="he-IL" sz="2200" dirty="0" smtClean="0"/>
              <a:t> distance (</a:t>
            </a:r>
            <a:r>
              <a:rPr lang="en-US" altLang="he-IL" sz="2200" dirty="0" err="1" smtClean="0"/>
              <a:t>BTnode</a:t>
            </a:r>
            <a:r>
              <a:rPr lang="en-US" altLang="he-IL" sz="2200" dirty="0" smtClean="0"/>
              <a:t> u, </a:t>
            </a:r>
            <a:r>
              <a:rPr lang="en-US" altLang="he-IL" sz="2200" dirty="0" err="1" smtClean="0"/>
              <a:t>BTnode</a:t>
            </a:r>
            <a:r>
              <a:rPr lang="en-US" altLang="he-IL" sz="2200" dirty="0" smtClean="0"/>
              <a:t> v)</a:t>
            </a:r>
            <a:endParaRPr lang="en-US" altLang="he-IL" sz="2000" dirty="0" smtClean="0">
              <a:latin typeface="+mj-lt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302735" y="3709988"/>
            <a:ext cx="4845527" cy="304800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 smtClean="0"/>
              <a:t>Example: u = 1, v = 6</a:t>
            </a:r>
          </a:p>
          <a:p>
            <a:pPr marL="215900" indent="-212725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endParaRPr lang="en-US" altLang="en-US" sz="2200" dirty="0" smtClean="0"/>
          </a:p>
          <a:p>
            <a:pPr marL="215900" indent="-212725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 smtClean="0"/>
              <a:t>Pu = (0, 5, 11, 15, 1)</a:t>
            </a:r>
          </a:p>
          <a:p>
            <a:pPr marL="215900" indent="-212725">
              <a:buClrTx/>
              <a:buSzPct val="45000"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 err="1" smtClean="0"/>
              <a:t>Pv</a:t>
            </a:r>
            <a:r>
              <a:rPr lang="en-US" altLang="en-US" sz="2200" dirty="0" smtClean="0"/>
              <a:t> </a:t>
            </a:r>
            <a:r>
              <a:rPr lang="en-US" altLang="en-US" sz="2200" dirty="0"/>
              <a:t>= (0, 5, </a:t>
            </a:r>
            <a:r>
              <a:rPr lang="en-US" altLang="en-US" sz="2200" dirty="0" smtClean="0"/>
              <a:t>11, 15, 6)</a:t>
            </a:r>
          </a:p>
          <a:p>
            <a:pPr marL="215900" indent="-212725">
              <a:buClrTx/>
              <a:buSzPct val="45000"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 smtClean="0"/>
              <a:t>common ancestors = {0, 5, 11, 15}</a:t>
            </a:r>
          </a:p>
          <a:p>
            <a:pPr marL="215900" indent="-212725">
              <a:buClrTx/>
              <a:buSzPct val="45000"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endParaRPr lang="en-US" altLang="en-US" sz="2200" dirty="0"/>
          </a:p>
          <a:p>
            <a:pPr marL="215900" indent="-212725">
              <a:buClrTx/>
              <a:buSzPct val="45000"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 smtClean="0"/>
              <a:t>Return </a:t>
            </a:r>
            <a:r>
              <a:rPr lang="en-US" altLang="en-US" sz="2200" dirty="0"/>
              <a:t>size(Pu) + size(</a:t>
            </a:r>
            <a:r>
              <a:rPr lang="en-US" altLang="en-US" sz="2200" dirty="0" err="1"/>
              <a:t>Pv</a:t>
            </a:r>
            <a:r>
              <a:rPr lang="en-US" altLang="en-US" sz="2200" dirty="0" smtClean="0"/>
              <a:t>)</a:t>
            </a:r>
            <a:r>
              <a:rPr lang="en-US" altLang="en-US" sz="2200" dirty="0"/>
              <a:t> </a:t>
            </a:r>
            <a:r>
              <a:rPr lang="en-US" altLang="en-US" sz="2200" dirty="0" smtClean="0"/>
              <a:t>- 8</a:t>
            </a:r>
            <a:endParaRPr lang="en-US" altLang="en-US" sz="2200" dirty="0"/>
          </a:p>
        </p:txBody>
      </p:sp>
      <p:cxnSp>
        <p:nvCxnSpPr>
          <p:cNvPr id="6" name="Straight Connector 5"/>
          <p:cNvCxnSpPr/>
          <p:nvPr/>
        </p:nvCxnSpPr>
        <p:spPr bwMode="auto">
          <a:xfrm flipV="1">
            <a:off x="5268912" y="5684837"/>
            <a:ext cx="228600" cy="838201"/>
          </a:xfrm>
          <a:prstGeom prst="line">
            <a:avLst/>
          </a:prstGeom>
          <a:ln w="44450">
            <a:solidFill>
              <a:srgbClr val="FF0000"/>
            </a:solidFill>
            <a:headEnd type="none" w="med" len="med"/>
            <a:tailEnd type="none" w="med" len="med"/>
          </a:ln>
          <a:extLst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 bwMode="auto">
          <a:xfrm flipH="1">
            <a:off x="5497512" y="5014596"/>
            <a:ext cx="609600" cy="670241"/>
          </a:xfrm>
          <a:prstGeom prst="line">
            <a:avLst/>
          </a:prstGeom>
          <a:ln w="44450">
            <a:solidFill>
              <a:srgbClr val="FF0000"/>
            </a:solidFill>
            <a:headEnd type="none" w="med" len="med"/>
            <a:tailEnd type="none" w="med" len="med"/>
          </a:ln>
          <a:extLst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 bwMode="auto">
          <a:xfrm flipV="1">
            <a:off x="6134736" y="4084637"/>
            <a:ext cx="308926" cy="914400"/>
          </a:xfrm>
          <a:prstGeom prst="line">
            <a:avLst/>
          </a:prstGeom>
          <a:ln w="44450">
            <a:solidFill>
              <a:srgbClr val="FF0000"/>
            </a:solidFill>
            <a:headEnd type="none" w="med" len="med"/>
            <a:tailEnd type="none" w="med" len="med"/>
          </a:ln>
          <a:extLst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 bwMode="auto">
          <a:xfrm flipV="1">
            <a:off x="6465888" y="3373199"/>
            <a:ext cx="896143" cy="711438"/>
          </a:xfrm>
          <a:prstGeom prst="line">
            <a:avLst/>
          </a:prstGeom>
          <a:ln w="44450">
            <a:solidFill>
              <a:srgbClr val="FF0000"/>
            </a:solidFill>
            <a:headEnd type="none" w="med" len="med"/>
            <a:tailEnd type="none" w="med" len="med"/>
          </a:ln>
          <a:extLst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 bwMode="auto">
          <a:xfrm flipV="1">
            <a:off x="6534942" y="4440357"/>
            <a:ext cx="468873" cy="1107985"/>
          </a:xfrm>
          <a:prstGeom prst="line">
            <a:avLst/>
          </a:prstGeom>
          <a:ln w="44450">
            <a:headEnd type="none" w="med" len="med"/>
            <a:tailEnd type="none" w="med" len="med"/>
          </a:ln>
          <a:extLst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 bwMode="auto">
          <a:xfrm flipV="1">
            <a:off x="7003814" y="3906778"/>
            <a:ext cx="611305" cy="533578"/>
          </a:xfrm>
          <a:prstGeom prst="line">
            <a:avLst/>
          </a:prstGeom>
          <a:ln w="44450">
            <a:headEnd type="none" w="med" len="med"/>
            <a:tailEnd type="none" w="med" len="med"/>
          </a:ln>
          <a:extLst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 bwMode="auto">
          <a:xfrm flipV="1">
            <a:off x="6124257" y="5548342"/>
            <a:ext cx="400845" cy="345986"/>
          </a:xfrm>
          <a:prstGeom prst="line">
            <a:avLst/>
          </a:prstGeom>
          <a:ln w="44450">
            <a:headEnd type="none" w="med" len="med"/>
            <a:tailEnd type="none" w="med" len="med"/>
          </a:ln>
          <a:extLst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 bwMode="auto">
          <a:xfrm flipH="1" flipV="1">
            <a:off x="6160491" y="5952369"/>
            <a:ext cx="175221" cy="645327"/>
          </a:xfrm>
          <a:prstGeom prst="line">
            <a:avLst/>
          </a:prstGeom>
          <a:ln w="44450">
            <a:headEnd type="none" w="med" len="med"/>
            <a:tailEnd type="none" w="med" len="med"/>
          </a:ln>
          <a:extLst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3383963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6512" y="3246437"/>
            <a:ext cx="5029200" cy="3905250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</p:pic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Binary Tree Problems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/>
            <a:r>
              <a:rPr lang="en-US" altLang="he-IL" sz="2200" dirty="0" smtClean="0"/>
              <a:t>Write a function that gets two nodes in a binary tree, u and v</a:t>
            </a:r>
            <a:br>
              <a:rPr lang="en-US" altLang="he-IL" sz="2200" dirty="0" smtClean="0"/>
            </a:br>
            <a:r>
              <a:rPr lang="en-US" altLang="he-IL" sz="2200" dirty="0" smtClean="0"/>
              <a:t>and computes the distance between u and v</a:t>
            </a:r>
          </a:p>
          <a:p>
            <a:pPr marL="0" indent="0"/>
            <a:r>
              <a:rPr lang="en-US" altLang="he-IL" sz="2200" dirty="0" err="1" smtClean="0"/>
              <a:t>int</a:t>
            </a:r>
            <a:r>
              <a:rPr lang="en-US" altLang="he-IL" sz="2200" dirty="0" smtClean="0"/>
              <a:t> distance (</a:t>
            </a:r>
            <a:r>
              <a:rPr lang="en-US" altLang="he-IL" sz="2200" dirty="0" err="1" smtClean="0"/>
              <a:t>BTnode</a:t>
            </a:r>
            <a:r>
              <a:rPr lang="en-US" altLang="he-IL" sz="2200" dirty="0" smtClean="0"/>
              <a:t> u, </a:t>
            </a:r>
            <a:r>
              <a:rPr lang="en-US" altLang="he-IL" sz="2200" dirty="0" err="1" smtClean="0"/>
              <a:t>BTnode</a:t>
            </a:r>
            <a:r>
              <a:rPr lang="en-US" altLang="he-IL" sz="2200" dirty="0" smtClean="0"/>
              <a:t> v)</a:t>
            </a:r>
          </a:p>
          <a:p>
            <a:pPr marL="457200" indent="-457200">
              <a:buFont typeface="+mj-lt"/>
              <a:buAutoNum type="arabicPeriod"/>
            </a:pPr>
            <a:r>
              <a:rPr lang="en-US" altLang="he-IL" sz="2000" dirty="0" smtClean="0">
                <a:latin typeface="+mj-lt"/>
              </a:rPr>
              <a:t>Compute Pu = the ancestors of u</a:t>
            </a:r>
          </a:p>
          <a:p>
            <a:pPr marL="457200" indent="-457200">
              <a:buFont typeface="+mj-lt"/>
              <a:buAutoNum type="arabicPeriod"/>
            </a:pPr>
            <a:r>
              <a:rPr lang="en-US" altLang="he-IL" sz="2000" dirty="0" smtClean="0">
                <a:latin typeface="+mj-lt"/>
              </a:rPr>
              <a:t>Compute </a:t>
            </a:r>
            <a:r>
              <a:rPr lang="en-US" altLang="he-IL" sz="2000" dirty="0" err="1" smtClean="0"/>
              <a:t>Pv</a:t>
            </a:r>
            <a:r>
              <a:rPr lang="en-US" altLang="he-IL" sz="2000" dirty="0" smtClean="0"/>
              <a:t> </a:t>
            </a:r>
            <a:r>
              <a:rPr lang="en-US" altLang="he-IL" sz="2000" dirty="0"/>
              <a:t>= </a:t>
            </a:r>
            <a:r>
              <a:rPr lang="en-US" altLang="he-IL" sz="2000" dirty="0" smtClean="0"/>
              <a:t>the </a:t>
            </a:r>
            <a:r>
              <a:rPr lang="en-US" altLang="he-IL" sz="2000" dirty="0"/>
              <a:t>ancestors of </a:t>
            </a:r>
            <a:r>
              <a:rPr lang="en-US" altLang="he-IL" sz="2000" dirty="0" smtClean="0">
                <a:latin typeface="+mj-lt"/>
              </a:rPr>
              <a:t>v</a:t>
            </a:r>
          </a:p>
          <a:p>
            <a:pPr marL="457200" indent="-457200">
              <a:buFont typeface="+mj-lt"/>
              <a:buAutoNum type="arabicPeriod"/>
            </a:pPr>
            <a:r>
              <a:rPr lang="en-US" altLang="he-IL" sz="2000" dirty="0" smtClean="0">
                <a:cs typeface="Times New Roman" panose="02020603050405020304" pitchFamily="18" charset="0"/>
              </a:rPr>
              <a:t>Let C = the number of common ancestors</a:t>
            </a:r>
          </a:p>
          <a:p>
            <a:pPr marL="457200" indent="-457200">
              <a:buFont typeface="+mj-lt"/>
              <a:buAutoNum type="arabicPeriod"/>
            </a:pPr>
            <a:r>
              <a:rPr lang="en-US" altLang="he-IL" sz="2000" dirty="0" smtClean="0">
                <a:latin typeface="+mj-lt"/>
              </a:rPr>
              <a:t>Return </a:t>
            </a:r>
            <a:r>
              <a:rPr lang="en-US" altLang="he-IL" sz="2000" dirty="0" smtClean="0"/>
              <a:t>size(Pu) </a:t>
            </a:r>
            <a:r>
              <a:rPr lang="en-US" altLang="he-IL" sz="2000" dirty="0" smtClean="0">
                <a:latin typeface="+mj-lt"/>
              </a:rPr>
              <a:t>+</a:t>
            </a:r>
            <a:r>
              <a:rPr lang="en-US" altLang="he-IL" sz="2000" dirty="0"/>
              <a:t> </a:t>
            </a:r>
            <a:r>
              <a:rPr lang="en-US" altLang="he-IL" sz="2000" dirty="0" smtClean="0"/>
              <a:t>size(</a:t>
            </a:r>
            <a:r>
              <a:rPr lang="en-US" altLang="he-IL" sz="2000" dirty="0" err="1" smtClean="0"/>
              <a:t>Pv</a:t>
            </a:r>
            <a:r>
              <a:rPr lang="en-US" altLang="he-IL" sz="2000" dirty="0" smtClean="0"/>
              <a:t>) </a:t>
            </a:r>
            <a:r>
              <a:rPr lang="en-US" altLang="he-IL" sz="2000" dirty="0" smtClean="0">
                <a:latin typeface="+mj-lt"/>
              </a:rPr>
              <a:t>– 2*C</a:t>
            </a:r>
          </a:p>
        </p:txBody>
      </p:sp>
    </p:spTree>
    <p:extLst>
      <p:ext uri="{BB962C8B-B14F-4D97-AF65-F5344CB8AC3E}">
        <p14:creationId xmlns:p14="http://schemas.microsoft.com/office/powerpoint/2010/main" val="380748711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de-DE" altLang="en-US" sz="7000" dirty="0" smtClean="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7000" dirty="0" smtClean="0"/>
              <a:t>Binary Search Trees</a:t>
            </a:r>
            <a:endParaRPr lang="de-DE" altLang="en-US" sz="7000" dirty="0"/>
          </a:p>
        </p:txBody>
      </p:sp>
    </p:spTree>
    <p:extLst>
      <p:ext uri="{BB962C8B-B14F-4D97-AF65-F5344CB8AC3E}">
        <p14:creationId xmlns:p14="http://schemas.microsoft.com/office/powerpoint/2010/main" val="385977563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Binary </a:t>
            </a:r>
            <a:r>
              <a:rPr lang="de-DE" altLang="en-US" dirty="0" smtClean="0"/>
              <a:t>Search Trees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/>
            <a:r>
              <a:rPr lang="en-US" altLang="he-IL" sz="2200" dirty="0"/>
              <a:t>A </a:t>
            </a:r>
            <a:r>
              <a:rPr lang="en-US" altLang="he-IL" sz="2200" i="1" u="sng" dirty="0"/>
              <a:t>binary search tree </a:t>
            </a:r>
            <a:r>
              <a:rPr lang="en-US" altLang="he-IL" sz="2200" i="1" u="sng" dirty="0" smtClean="0"/>
              <a:t>(BST)</a:t>
            </a:r>
            <a:r>
              <a:rPr lang="en-US" altLang="he-IL" sz="2200" dirty="0" smtClean="0"/>
              <a:t> is </a:t>
            </a:r>
            <a:r>
              <a:rPr lang="en-US" altLang="he-IL" sz="2200" dirty="0"/>
              <a:t>a binary tree with the following property:</a:t>
            </a:r>
          </a:p>
          <a:p>
            <a:endParaRPr lang="en-US" altLang="he-IL" sz="2200" dirty="0"/>
          </a:p>
          <a:p>
            <a:pPr marL="914400" lvl="1" indent="-457200">
              <a:buFont typeface="+mj-lt"/>
              <a:buAutoNum type="arabicPeriod"/>
            </a:pPr>
            <a:r>
              <a:rPr lang="en-US" altLang="he-IL" sz="2200" dirty="0" smtClean="0"/>
              <a:t>For </a:t>
            </a:r>
            <a:r>
              <a:rPr lang="en-US" altLang="he-IL" sz="2200" dirty="0"/>
              <a:t>every node, the value in the node is greater or equal than the values in its left child and all its </a:t>
            </a:r>
            <a:r>
              <a:rPr lang="en-US" altLang="he-IL" sz="2200" dirty="0" smtClean="0"/>
              <a:t>descendants.</a:t>
            </a:r>
            <a:endParaRPr lang="en-US" altLang="he-IL" sz="2200" dirty="0"/>
          </a:p>
          <a:p>
            <a:pPr marL="914400" lvl="1" indent="-457200">
              <a:buFont typeface="+mj-lt"/>
              <a:buAutoNum type="arabicPeriod"/>
            </a:pPr>
            <a:r>
              <a:rPr lang="en-US" altLang="he-IL" sz="2200" dirty="0"/>
              <a:t>For every node, the value in the node is smaller or equal than to the value in its right child and all its </a:t>
            </a:r>
            <a:r>
              <a:rPr lang="en-US" altLang="he-IL" sz="2200" dirty="0" smtClean="0"/>
              <a:t>descendants.</a:t>
            </a:r>
            <a:endParaRPr lang="en-US" altLang="he-IL" sz="2200" dirty="0"/>
          </a:p>
          <a:p>
            <a:pPr marL="914400" lvl="1" indent="-457200">
              <a:buFont typeface="+mj-lt"/>
              <a:buAutoNum type="arabicPeriod"/>
            </a:pPr>
            <a:endParaRPr lang="en-US" altLang="he-IL" sz="2200" dirty="0"/>
          </a:p>
        </p:txBody>
      </p:sp>
    </p:spTree>
    <p:extLst>
      <p:ext uri="{BB962C8B-B14F-4D97-AF65-F5344CB8AC3E}">
        <p14:creationId xmlns:p14="http://schemas.microsoft.com/office/powerpoint/2010/main" val="68181057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Reminder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415925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400" dirty="0" smtClean="0"/>
              <a:t>Assignment 3 is online, </a:t>
            </a:r>
            <a:r>
              <a:rPr lang="de-DE" altLang="en-US" sz="2400" smtClean="0"/>
              <a:t>due on </a:t>
            </a:r>
            <a:r>
              <a:rPr lang="de-DE" altLang="en-US" sz="2400" dirty="0" smtClean="0"/>
              <a:t>November 2</a:t>
            </a:r>
          </a:p>
          <a:p>
            <a:pPr marL="415925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endParaRPr lang="de-DE" altLang="en-US" sz="2400" dirty="0" smtClean="0"/>
          </a:p>
          <a:p>
            <a:pPr marL="415925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400" dirty="0" smtClean="0"/>
              <a:t>Review before midterm: Thursday, Oct 25.</a:t>
            </a:r>
            <a:br>
              <a:rPr lang="de-DE" altLang="en-US" sz="2400" dirty="0" smtClean="0"/>
            </a:br>
            <a:r>
              <a:rPr lang="de-DE" altLang="en-US" sz="2400" dirty="0" smtClean="0"/>
              <a:t>Bring your questions!</a:t>
            </a:r>
          </a:p>
          <a:p>
            <a:pPr marL="415925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endParaRPr lang="de-DE" altLang="en-US" sz="2400" dirty="0" smtClean="0"/>
          </a:p>
          <a:p>
            <a:pPr marL="415925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400" dirty="0" smtClean="0"/>
              <a:t>Midterm: Tuesday, Oct 30</a:t>
            </a:r>
          </a:p>
        </p:txBody>
      </p:sp>
    </p:spTree>
    <p:extLst>
      <p:ext uri="{BB962C8B-B14F-4D97-AF65-F5344CB8AC3E}">
        <p14:creationId xmlns:p14="http://schemas.microsoft.com/office/powerpoint/2010/main" val="10908821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Binary </a:t>
            </a:r>
            <a:r>
              <a:rPr lang="de-DE" altLang="en-US" dirty="0" smtClean="0"/>
              <a:t>Search Trees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 smtClean="0"/>
              <a:t>Example 1:</a:t>
            </a:r>
            <a:endParaRPr lang="en-US" altLang="he-IL" sz="22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 smtClean="0"/>
              <a:t>A </a:t>
            </a:r>
            <a:r>
              <a:rPr lang="en-US" altLang="he-IL" sz="2200" dirty="0"/>
              <a:t>binary search tree </a:t>
            </a:r>
            <a:r>
              <a:rPr lang="en-US" altLang="he-IL" sz="2200" dirty="0" smtClean="0"/>
              <a:t>can be balanced</a:t>
            </a:r>
            <a:endParaRPr lang="en-US" altLang="he-IL" sz="2200" dirty="0" smtClean="0">
              <a:latin typeface="+mj-lt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5524" y="2865437"/>
            <a:ext cx="5705475" cy="3714750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8835710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2712" y="1820863"/>
            <a:ext cx="4248150" cy="5076825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Binary </a:t>
            </a:r>
            <a:r>
              <a:rPr lang="de-DE" altLang="en-US" dirty="0" smtClean="0"/>
              <a:t>Search Trees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457200" lvl="1" indent="0">
              <a:buFont typeface="Arial" panose="020B0604020202020204" pitchFamily="34" charset="0"/>
              <a:buNone/>
            </a:pPr>
            <a:r>
              <a:rPr lang="en-US" altLang="he-IL" sz="2200" dirty="0" smtClean="0"/>
              <a:t>Example 2</a:t>
            </a:r>
            <a:r>
              <a:rPr lang="en-US" altLang="he-IL" sz="2200" dirty="0"/>
              <a:t>:</a:t>
            </a:r>
          </a:p>
          <a:p>
            <a:pPr marL="457200" lvl="1" indent="0">
              <a:buFont typeface="Arial" panose="020B0604020202020204" pitchFamily="34" charset="0"/>
              <a:buNone/>
            </a:pPr>
            <a:r>
              <a:rPr lang="en-US" altLang="he-IL" sz="2200" dirty="0"/>
              <a:t>binary search </a:t>
            </a:r>
            <a:r>
              <a:rPr lang="en-US" altLang="he-IL" sz="2200" dirty="0" smtClean="0"/>
              <a:t>tree</a:t>
            </a:r>
            <a:r>
              <a:rPr lang="en-US" altLang="he-IL" sz="2200" dirty="0"/>
              <a:t> </a:t>
            </a:r>
            <a:r>
              <a:rPr lang="en-US" altLang="he-IL" sz="2200" dirty="0" smtClean="0"/>
              <a:t>can be</a:t>
            </a:r>
            <a:br>
              <a:rPr lang="en-US" altLang="he-IL" sz="2200" dirty="0" smtClean="0"/>
            </a:br>
            <a:r>
              <a:rPr lang="en-US" altLang="he-IL" sz="2200" dirty="0" smtClean="0"/>
              <a:t>very skinny / unbalanced</a:t>
            </a:r>
            <a:endParaRPr lang="en-US" altLang="he-IL" sz="2200" dirty="0"/>
          </a:p>
          <a:p>
            <a:pPr marL="457200" lvl="1" indent="0">
              <a:buFont typeface="Arial" panose="020B0604020202020204" pitchFamily="34" charset="0"/>
              <a:buNone/>
            </a:pPr>
            <a:endParaRPr lang="en-US" altLang="he-IL" sz="2200" dirty="0"/>
          </a:p>
        </p:txBody>
      </p:sp>
    </p:spTree>
    <p:extLst>
      <p:ext uri="{BB962C8B-B14F-4D97-AF65-F5344CB8AC3E}">
        <p14:creationId xmlns:p14="http://schemas.microsoft.com/office/powerpoint/2010/main" val="139151142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Not a Binary Search Tree</a:t>
            </a:r>
            <a:endParaRPr lang="de-DE" alt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3312" y="1646237"/>
            <a:ext cx="5476875" cy="518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055699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Binary Search Trees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defRPr/>
            </a:pPr>
            <a:r>
              <a:rPr lang="en-US" altLang="he-IL" sz="2000" dirty="0"/>
              <a:t>Write </a:t>
            </a:r>
            <a:r>
              <a:rPr lang="en-US" altLang="he-IL" sz="2000" dirty="0" smtClean="0"/>
              <a:t>a function </a:t>
            </a:r>
            <a:r>
              <a:rPr lang="en-US" altLang="he-IL" sz="2000" dirty="0"/>
              <a:t>that gets a binary tree </a:t>
            </a:r>
            <a:r>
              <a:rPr lang="en-US" altLang="he-IL" sz="2000" dirty="0" smtClean="0"/>
              <a:t>prints all the values sorted in the increasing order.</a:t>
            </a:r>
            <a:endParaRPr lang="en-US" altLang="he-IL" sz="2000" dirty="0"/>
          </a:p>
          <a:p>
            <a:pPr marL="0" indent="0">
              <a:buFont typeface="Arial" panose="020B0604020202020204" pitchFamily="34" charset="0"/>
              <a:buNone/>
              <a:defRPr/>
            </a:pPr>
            <a:endParaRPr lang="en-US" sz="2000" dirty="0" smtClean="0"/>
          </a:p>
          <a:p>
            <a:pPr marL="0" indent="0">
              <a:defRPr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bool </a:t>
            </a:r>
            <a:r>
              <a:rPr lang="en-US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print_sorted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altLang="he-IL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BTnode_t</a:t>
            </a:r>
            <a:r>
              <a:rPr lang="en-US" altLang="he-I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root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{</a:t>
            </a:r>
          </a:p>
          <a:p>
            <a:pPr marL="0" indent="0">
              <a:defRPr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if ( root == NULL )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defRPr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	return true;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	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print_sorted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(root-&gt;left);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	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print(root-&gt;data);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	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print_sorted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(root-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&gt;right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marL="0" indent="0">
              <a:defRPr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}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defRPr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Observation: This is the </a:t>
            </a:r>
            <a:r>
              <a:rPr lang="en-US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InOrder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traversal on the tree.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90339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Binary Search Trees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defRPr/>
            </a:pPr>
            <a:r>
              <a:rPr lang="en-US" altLang="he-IL" sz="2000" dirty="0"/>
              <a:t>Write </a:t>
            </a:r>
            <a:r>
              <a:rPr lang="en-US" altLang="he-IL" sz="2000" dirty="0" smtClean="0"/>
              <a:t>a function </a:t>
            </a:r>
            <a:r>
              <a:rPr lang="en-US" altLang="he-IL" sz="2000" dirty="0"/>
              <a:t>that </a:t>
            </a:r>
            <a:r>
              <a:rPr lang="en-US" altLang="he-IL" sz="2000" dirty="0" smtClean="0"/>
              <a:t>find a given item in a BST (or returns NULL).</a:t>
            </a:r>
            <a:br>
              <a:rPr lang="en-US" altLang="he-IL" sz="2000" dirty="0" smtClean="0"/>
            </a:br>
            <a:endParaRPr lang="en-US" altLang="he-IL" sz="2000" dirty="0"/>
          </a:p>
          <a:p>
            <a:pPr marL="0" indent="0">
              <a:defRPr/>
            </a:pP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BTnode_t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en-US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Tnode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find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BTnode_t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root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item)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{</a:t>
            </a:r>
          </a:p>
          <a:p>
            <a:pPr marL="0" indent="0">
              <a:defRPr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if ( root == NULL )</a:t>
            </a:r>
          </a:p>
          <a:p>
            <a:pPr marL="0" indent="0">
              <a:defRPr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	return NULL;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if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(root-&gt;data == item)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return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root;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if ( root-&gt;data &gt; item )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return find(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root-&gt;left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item) ;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else // if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 root-&gt;data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&lt;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item )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return find(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root-&gt;right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item) ;</a:t>
            </a:r>
          </a:p>
          <a:p>
            <a:pPr marL="0" indent="0">
              <a:defRPr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}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8125" y="3094037"/>
            <a:ext cx="4257675" cy="3486150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5716889" y="2221648"/>
            <a:ext cx="1447800" cy="43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400" i="1" dirty="0" smtClean="0">
                <a:solidFill>
                  <a:srgbClr val="0000CC"/>
                </a:solidFill>
                <a:latin typeface="Arial" panose="020B0604020202020204" pitchFamily="34" charset="0"/>
              </a:rPr>
              <a:t>find( 7 )</a:t>
            </a:r>
            <a:endParaRPr lang="en-US" altLang="he-IL" sz="2400" i="1" dirty="0">
              <a:solidFill>
                <a:srgbClr val="0000CC"/>
              </a:solidFill>
              <a:latin typeface="Arial" panose="020B0604020202020204" pitchFamily="34" charset="0"/>
            </a:endParaRPr>
          </a:p>
        </p:txBody>
      </p:sp>
      <p:cxnSp>
        <p:nvCxnSpPr>
          <p:cNvPr id="3" name="Straight Arrow Connector 2"/>
          <p:cNvCxnSpPr/>
          <p:nvPr/>
        </p:nvCxnSpPr>
        <p:spPr bwMode="auto">
          <a:xfrm flipV="1">
            <a:off x="4743947" y="3301262"/>
            <a:ext cx="1921870" cy="97575"/>
          </a:xfrm>
          <a:prstGeom prst="straightConnector1">
            <a:avLst/>
          </a:prstGeom>
          <a:ln>
            <a:headEnd type="none" w="med" len="med"/>
            <a:tailEnd type="triangle"/>
          </a:ln>
          <a:extLst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 bwMode="auto">
          <a:xfrm flipV="1">
            <a:off x="3735583" y="4450877"/>
            <a:ext cx="1921870" cy="97575"/>
          </a:xfrm>
          <a:prstGeom prst="straightConnector1">
            <a:avLst/>
          </a:prstGeom>
          <a:ln>
            <a:headEnd type="none" w="med" len="med"/>
            <a:tailEnd type="triangle"/>
          </a:ln>
          <a:extLst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 bwMode="auto">
          <a:xfrm flipV="1">
            <a:off x="5657453" y="6139207"/>
            <a:ext cx="609600" cy="440980"/>
          </a:xfrm>
          <a:prstGeom prst="straightConnector1">
            <a:avLst/>
          </a:prstGeom>
          <a:ln>
            <a:headEnd type="none" w="med" len="med"/>
            <a:tailEnd type="triangle"/>
          </a:ln>
          <a:extLst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4703619" y="6453988"/>
            <a:ext cx="2300631" cy="86517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Found</a:t>
            </a:r>
            <a:endParaRPr lang="en-US" sz="54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692168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Binary Search Trees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defRPr/>
            </a:pPr>
            <a:r>
              <a:rPr lang="en-US" altLang="he-IL" sz="2000" dirty="0"/>
              <a:t>Write </a:t>
            </a:r>
            <a:r>
              <a:rPr lang="en-US" altLang="he-IL" sz="2000" dirty="0" smtClean="0"/>
              <a:t>a function </a:t>
            </a:r>
            <a:r>
              <a:rPr lang="en-US" altLang="he-IL" sz="2000" dirty="0"/>
              <a:t>that </a:t>
            </a:r>
            <a:r>
              <a:rPr lang="en-US" altLang="he-IL" sz="2000" dirty="0" smtClean="0"/>
              <a:t>find a given item in a BST (or returns NULL).</a:t>
            </a:r>
            <a:br>
              <a:rPr lang="en-US" altLang="he-IL" sz="2000" dirty="0" smtClean="0"/>
            </a:br>
            <a:endParaRPr lang="en-US" altLang="he-IL" sz="2000" dirty="0"/>
          </a:p>
          <a:p>
            <a:pPr marL="0" indent="0">
              <a:defRPr/>
            </a:pP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BTnode_t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find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he-IL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BTnode_t</a:t>
            </a:r>
            <a:r>
              <a:rPr lang="en-US" altLang="he-I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root, </a:t>
            </a:r>
            <a:r>
              <a:rPr lang="en-US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item)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{</a:t>
            </a:r>
          </a:p>
          <a:p>
            <a:pPr marL="0" indent="0">
              <a:defRPr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if ( root == NULL )</a:t>
            </a:r>
          </a:p>
          <a:p>
            <a:pPr marL="0" indent="0">
              <a:defRPr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	return NULL;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if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(root-&gt;data == item)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return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root;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if ( root-&gt;data &gt; item )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return find(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root-&gt;left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item) ;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else // if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 root-&gt;data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&lt;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item )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return find(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root-&gt;right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item) ;</a:t>
            </a:r>
          </a:p>
          <a:p>
            <a:pPr marL="0" indent="0">
              <a:defRPr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}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8125" y="2865437"/>
            <a:ext cx="4257675" cy="3714750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4980982" y="2518937"/>
            <a:ext cx="1447800" cy="43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400" i="1" dirty="0" smtClean="0">
                <a:solidFill>
                  <a:srgbClr val="0000CC"/>
                </a:solidFill>
                <a:latin typeface="Arial" panose="020B0604020202020204" pitchFamily="34" charset="0"/>
              </a:rPr>
              <a:t>find( 8 )</a:t>
            </a:r>
            <a:endParaRPr lang="en-US" altLang="he-IL" sz="2400" i="1" dirty="0">
              <a:solidFill>
                <a:srgbClr val="0000CC"/>
              </a:solidFill>
              <a:latin typeface="Arial" panose="020B0604020202020204" pitchFamily="34" charset="0"/>
            </a:endParaRPr>
          </a:p>
        </p:txBody>
      </p:sp>
      <p:cxnSp>
        <p:nvCxnSpPr>
          <p:cNvPr id="3" name="Straight Arrow Connector 2"/>
          <p:cNvCxnSpPr/>
          <p:nvPr/>
        </p:nvCxnSpPr>
        <p:spPr bwMode="auto">
          <a:xfrm flipV="1">
            <a:off x="4743947" y="3301262"/>
            <a:ext cx="1921870" cy="97575"/>
          </a:xfrm>
          <a:prstGeom prst="straightConnector1">
            <a:avLst/>
          </a:prstGeom>
          <a:ln>
            <a:headEnd type="none" w="med" len="med"/>
            <a:tailEnd type="triangle"/>
          </a:ln>
          <a:extLst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 bwMode="auto">
          <a:xfrm flipV="1">
            <a:off x="3735583" y="4450877"/>
            <a:ext cx="1921870" cy="97575"/>
          </a:xfrm>
          <a:prstGeom prst="straightConnector1">
            <a:avLst/>
          </a:prstGeom>
          <a:ln>
            <a:headEnd type="none" w="med" len="med"/>
            <a:tailEnd type="triangle"/>
          </a:ln>
          <a:extLst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 bwMode="auto">
          <a:xfrm flipV="1">
            <a:off x="5657453" y="6139207"/>
            <a:ext cx="609600" cy="440980"/>
          </a:xfrm>
          <a:prstGeom prst="straightConnector1">
            <a:avLst/>
          </a:prstGeom>
          <a:ln>
            <a:headEnd type="none" w="med" len="med"/>
            <a:tailEnd type="triangle"/>
          </a:ln>
          <a:extLst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4234857" y="6562907"/>
            <a:ext cx="3454792" cy="86517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</a:rPr>
              <a:t>Not found</a:t>
            </a:r>
            <a:endParaRPr lang="en-US" sz="5400" b="1" dirty="0">
              <a:ln w="22225">
                <a:solidFill>
                  <a:schemeClr val="accent2"/>
                </a:solidFill>
                <a:prstDash val="solid"/>
              </a:ln>
              <a:solidFill>
                <a:srgbClr val="FF0000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 bwMode="auto">
          <a:xfrm flipH="1" flipV="1">
            <a:off x="7156352" y="6497296"/>
            <a:ext cx="581219" cy="644436"/>
          </a:xfrm>
          <a:prstGeom prst="straightConnector1">
            <a:avLst/>
          </a:prstGeom>
          <a:ln>
            <a:headEnd type="none" w="med" len="med"/>
            <a:tailEnd type="triangle"/>
          </a:ln>
          <a:extLst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9447753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6442" y="2988983"/>
            <a:ext cx="4257675" cy="3714750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Binary Search Trees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defRPr/>
            </a:pPr>
            <a:r>
              <a:rPr lang="en-US" altLang="he-IL" sz="2000" dirty="0"/>
              <a:t>Write </a:t>
            </a:r>
            <a:r>
              <a:rPr lang="en-US" altLang="he-IL" sz="2000" dirty="0" smtClean="0"/>
              <a:t>an </a:t>
            </a:r>
            <a:r>
              <a:rPr lang="en-US" altLang="he-IL" sz="2000" b="1" dirty="0" smtClean="0">
                <a:solidFill>
                  <a:srgbClr val="FF0000"/>
                </a:solidFill>
              </a:rPr>
              <a:t>iterative</a:t>
            </a:r>
            <a:r>
              <a:rPr lang="en-US" altLang="he-IL" sz="2000" dirty="0" smtClean="0"/>
              <a:t> function </a:t>
            </a:r>
            <a:r>
              <a:rPr lang="en-US" altLang="he-IL" sz="2000" dirty="0"/>
              <a:t>that </a:t>
            </a:r>
            <a:r>
              <a:rPr lang="en-US" altLang="he-IL" sz="2000" dirty="0" smtClean="0"/>
              <a:t>find a given item in a BST (or returns NULL)</a:t>
            </a:r>
            <a:br>
              <a:rPr lang="en-US" altLang="he-IL" sz="2000" dirty="0" smtClean="0"/>
            </a:br>
            <a:endParaRPr lang="en-US" altLang="he-IL" sz="2000" dirty="0"/>
          </a:p>
          <a:p>
            <a:pPr marL="0" indent="0">
              <a:defRPr/>
            </a:pPr>
            <a:r>
              <a:rPr lang="en-US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BTnode_t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find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BTnode_t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r>
              <a:rPr lang="en-US" altLang="he-I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root, </a:t>
            </a:r>
            <a:r>
              <a:rPr lang="en-US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item)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{</a:t>
            </a:r>
          </a:p>
          <a:p>
            <a:pPr marL="0" indent="0">
              <a:defRPr/>
            </a:pPr>
            <a:r>
              <a:rPr lang="en-US" altLang="he-I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BTnode_t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r>
              <a:rPr lang="en-US" altLang="he-I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he-I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current = root;</a:t>
            </a:r>
          </a:p>
          <a:p>
            <a:pPr marL="0" indent="0">
              <a:defRPr/>
            </a:pPr>
            <a:r>
              <a:rPr lang="en-US" altLang="he-I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while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 current != NULL &amp;&amp; current-&gt;data != item) {</a:t>
            </a:r>
          </a:p>
          <a:p>
            <a:pPr marL="0" indent="0">
              <a:defRPr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if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(current-&gt;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data &gt; item )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current = current-&gt;left;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defRPr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else  	// current-&gt;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data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&lt; item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defRPr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		current = current-&gt;right;</a:t>
            </a:r>
          </a:p>
          <a:p>
            <a:pPr marL="0" indent="0">
              <a:defRPr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}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return current;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}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4980982" y="2518937"/>
            <a:ext cx="1447800" cy="43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400" i="1" dirty="0" smtClean="0">
                <a:solidFill>
                  <a:srgbClr val="0000CC"/>
                </a:solidFill>
                <a:latin typeface="Arial" panose="020B0604020202020204" pitchFamily="34" charset="0"/>
              </a:rPr>
              <a:t>find( 16 )</a:t>
            </a:r>
            <a:endParaRPr lang="en-US" altLang="he-IL" sz="2400" i="1" dirty="0">
              <a:solidFill>
                <a:srgbClr val="0000CC"/>
              </a:solidFill>
              <a:latin typeface="Arial" panose="020B0604020202020204" pitchFamily="34" charset="0"/>
            </a:endParaRPr>
          </a:p>
        </p:txBody>
      </p:sp>
      <p:cxnSp>
        <p:nvCxnSpPr>
          <p:cNvPr id="6" name="Straight Arrow Connector 5"/>
          <p:cNvCxnSpPr/>
          <p:nvPr/>
        </p:nvCxnSpPr>
        <p:spPr bwMode="auto">
          <a:xfrm flipV="1">
            <a:off x="4973314" y="3311334"/>
            <a:ext cx="1921870" cy="97575"/>
          </a:xfrm>
          <a:prstGeom prst="straightConnector1">
            <a:avLst/>
          </a:prstGeom>
          <a:ln>
            <a:headEnd type="none" w="med" len="med"/>
            <a:tailEnd type="triangle"/>
          </a:ln>
          <a:extLst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 bwMode="auto">
          <a:xfrm flipV="1">
            <a:off x="6831538" y="4588753"/>
            <a:ext cx="1524736" cy="643706"/>
          </a:xfrm>
          <a:prstGeom prst="straightConnector1">
            <a:avLst/>
          </a:prstGeom>
          <a:ln>
            <a:headEnd type="none" w="med" len="med"/>
            <a:tailEnd type="triangle"/>
          </a:ln>
          <a:extLst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 bwMode="auto">
          <a:xfrm flipV="1">
            <a:off x="7142162" y="6179980"/>
            <a:ext cx="609600" cy="440980"/>
          </a:xfrm>
          <a:prstGeom prst="straightConnector1">
            <a:avLst/>
          </a:prstGeom>
          <a:ln>
            <a:headEnd type="none" w="med" len="med"/>
            <a:tailEnd type="triangle"/>
          </a:ln>
          <a:extLst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5691129" y="6498652"/>
            <a:ext cx="2300631" cy="86517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Found</a:t>
            </a:r>
            <a:endParaRPr lang="en-US" sz="54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223387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8125" y="2938286"/>
            <a:ext cx="4257675" cy="3714750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8912" y="2938286"/>
            <a:ext cx="4385468" cy="4803951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</p:pic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Binary Search Trees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defRPr/>
            </a:pPr>
            <a:r>
              <a:rPr lang="en-US" altLang="he-IL" sz="2000" dirty="0"/>
              <a:t>Write a </a:t>
            </a:r>
            <a:r>
              <a:rPr lang="en-US" altLang="he-IL" sz="2000" dirty="0" smtClean="0"/>
              <a:t>function </a:t>
            </a:r>
            <a:r>
              <a:rPr lang="en-US" altLang="he-IL" sz="2000" dirty="0"/>
              <a:t>that adds a given element to a binary search </a:t>
            </a:r>
            <a:r>
              <a:rPr lang="en-US" altLang="he-IL" sz="2000" dirty="0" smtClean="0"/>
              <a:t>tree.</a:t>
            </a:r>
            <a:endParaRPr lang="en-US" altLang="he-IL" sz="2000" dirty="0"/>
          </a:p>
          <a:p>
            <a:pPr marL="0" indent="0">
              <a:defRPr/>
            </a:pP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BTnode_t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en-US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add_item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altLang="he-IL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binary_tree_t</a:t>
            </a:r>
            <a:r>
              <a:rPr lang="en-US" altLang="he-I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 tree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item)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{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// implement me</a:t>
            </a:r>
          </a:p>
          <a:p>
            <a:pPr marL="0" indent="0">
              <a:defRPr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}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6277118" y="2388839"/>
            <a:ext cx="2040530" cy="43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400" i="1" dirty="0" err="1" smtClean="0">
                <a:solidFill>
                  <a:srgbClr val="0000CC"/>
                </a:solidFill>
                <a:latin typeface="Arial" panose="020B0604020202020204" pitchFamily="34" charset="0"/>
              </a:rPr>
              <a:t>add_item</a:t>
            </a:r>
            <a:r>
              <a:rPr lang="en-US" altLang="he-IL" sz="2400" i="1" dirty="0" smtClean="0">
                <a:solidFill>
                  <a:srgbClr val="0000CC"/>
                </a:solidFill>
                <a:latin typeface="Arial" panose="020B0604020202020204" pitchFamily="34" charset="0"/>
              </a:rPr>
              <a:t>( 6 )</a:t>
            </a:r>
            <a:endParaRPr lang="en-US" altLang="he-IL" sz="2400" i="1" dirty="0">
              <a:solidFill>
                <a:srgbClr val="0000CC"/>
              </a:solidFill>
              <a:latin typeface="Arial" panose="020B0604020202020204" pitchFamily="34" charset="0"/>
            </a:endParaRPr>
          </a:p>
        </p:txBody>
      </p:sp>
      <p:cxnSp>
        <p:nvCxnSpPr>
          <p:cNvPr id="6" name="Straight Arrow Connector 5"/>
          <p:cNvCxnSpPr/>
          <p:nvPr/>
        </p:nvCxnSpPr>
        <p:spPr bwMode="auto">
          <a:xfrm flipV="1">
            <a:off x="4743947" y="3301262"/>
            <a:ext cx="1921870" cy="97575"/>
          </a:xfrm>
          <a:prstGeom prst="straightConnector1">
            <a:avLst/>
          </a:prstGeom>
          <a:ln>
            <a:headEnd type="none" w="med" len="med"/>
            <a:tailEnd type="triangle"/>
          </a:ln>
          <a:extLst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 bwMode="auto">
          <a:xfrm flipV="1">
            <a:off x="4166393" y="4615176"/>
            <a:ext cx="1524736" cy="643706"/>
          </a:xfrm>
          <a:prstGeom prst="straightConnector1">
            <a:avLst/>
          </a:prstGeom>
          <a:ln>
            <a:headEnd type="none" w="med" len="med"/>
            <a:tailEnd type="triangle"/>
          </a:ln>
          <a:extLst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 bwMode="auto">
          <a:xfrm flipH="1" flipV="1">
            <a:off x="6665817" y="6234580"/>
            <a:ext cx="1422495" cy="651995"/>
          </a:xfrm>
          <a:prstGeom prst="straightConnector1">
            <a:avLst/>
          </a:prstGeom>
          <a:ln>
            <a:headEnd type="none" w="med" len="med"/>
            <a:tailEnd type="triangle"/>
          </a:ln>
          <a:extLst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5354213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Binary Search Trees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200" dirty="0"/>
              <a:t>Create a Binary Search Tree from the following list of insertions:</a:t>
            </a:r>
          </a:p>
          <a:p>
            <a:pPr>
              <a:defRPr/>
            </a:pPr>
            <a:r>
              <a:rPr lang="en-US" sz="2200" dirty="0" smtClean="0"/>
              <a:t>List 1</a:t>
            </a:r>
            <a:r>
              <a:rPr lang="en-US" sz="2200" dirty="0"/>
              <a:t>: 4, 2, 6, 1, 3 , 5, 7</a:t>
            </a:r>
          </a:p>
          <a:p>
            <a:pPr>
              <a:defRPr/>
            </a:pPr>
            <a:r>
              <a:rPr lang="en-US" sz="2200" dirty="0" smtClean="0"/>
              <a:t>List 2</a:t>
            </a:r>
            <a:r>
              <a:rPr lang="en-US" sz="2200" dirty="0"/>
              <a:t>: 1, 2, 3, 4, 5, 6, 7</a:t>
            </a:r>
          </a:p>
          <a:p>
            <a:pPr>
              <a:defRPr/>
            </a:pPr>
            <a:r>
              <a:rPr lang="en-US" sz="2200" dirty="0" smtClean="0"/>
              <a:t>List 3</a:t>
            </a:r>
            <a:r>
              <a:rPr lang="en-US" sz="2200" dirty="0"/>
              <a:t>: 1, 2, 3, 7, 6, 5, 4</a:t>
            </a:r>
          </a:p>
          <a:p>
            <a:pPr>
              <a:defRPr/>
            </a:pPr>
            <a:r>
              <a:rPr lang="en-US" sz="2200" dirty="0" smtClean="0"/>
              <a:t>List 4</a:t>
            </a:r>
            <a:r>
              <a:rPr lang="en-US" sz="2200" dirty="0"/>
              <a:t>: 1, 7, 2, 6, 3, 5, 4</a:t>
            </a:r>
          </a:p>
        </p:txBody>
      </p:sp>
    </p:spTree>
    <p:extLst>
      <p:ext uri="{BB962C8B-B14F-4D97-AF65-F5344CB8AC3E}">
        <p14:creationId xmlns:p14="http://schemas.microsoft.com/office/powerpoint/2010/main" val="76490038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Removing an element from</a:t>
            </a:r>
            <a:br>
              <a:rPr lang="de-DE" altLang="en-US" dirty="0" smtClean="0"/>
            </a:br>
            <a:r>
              <a:rPr lang="de-DE" altLang="en-US" dirty="0" smtClean="0"/>
              <a:t>Binary Search Trees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/>
              <a:t>Write a </a:t>
            </a:r>
            <a:r>
              <a:rPr lang="en-US" altLang="he-IL" sz="2200" dirty="0" smtClean="0"/>
              <a:t>function </a:t>
            </a:r>
            <a:r>
              <a:rPr lang="en-US" altLang="he-IL" sz="2200" dirty="0"/>
              <a:t>that removes a given element from a </a:t>
            </a:r>
            <a:r>
              <a:rPr lang="en-US" altLang="he-IL" sz="2200" dirty="0" smtClean="0"/>
              <a:t>BST</a:t>
            </a:r>
            <a:endParaRPr lang="en-US" altLang="he-IL" sz="2200" dirty="0"/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altLang="he-IL" sz="2200" dirty="0"/>
              <a:t>What if we want to remove an element that is not in the tree?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altLang="he-IL" sz="2200" dirty="0"/>
              <a:t>What if the </a:t>
            </a:r>
            <a:r>
              <a:rPr lang="en-US" altLang="he-IL" sz="2200" dirty="0" smtClean="0"/>
              <a:t>remove </a:t>
            </a:r>
            <a:r>
              <a:rPr lang="en-US" altLang="he-IL" sz="2200" dirty="0"/>
              <a:t>element has no children?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altLang="he-IL" sz="2200" dirty="0"/>
              <a:t>What if the </a:t>
            </a:r>
            <a:r>
              <a:rPr lang="en-US" altLang="he-IL" sz="2200" dirty="0" smtClean="0"/>
              <a:t>remove </a:t>
            </a:r>
            <a:r>
              <a:rPr lang="en-US" altLang="he-IL" sz="2200" dirty="0"/>
              <a:t>element has one child?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altLang="he-IL" sz="2200" dirty="0"/>
              <a:t>What if the </a:t>
            </a:r>
            <a:r>
              <a:rPr lang="en-US" altLang="he-IL" sz="2200" dirty="0" smtClean="0"/>
              <a:t>remove </a:t>
            </a:r>
            <a:r>
              <a:rPr lang="en-US" altLang="he-IL" sz="2200" dirty="0"/>
              <a:t>element has </a:t>
            </a:r>
            <a:r>
              <a:rPr lang="en-US" altLang="he-IL" sz="2200" dirty="0" smtClean="0"/>
              <a:t>two </a:t>
            </a:r>
            <a:r>
              <a:rPr lang="en-US" altLang="he-IL" sz="2200" dirty="0"/>
              <a:t>children?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altLang="he-IL" sz="2200" dirty="0"/>
          </a:p>
        </p:txBody>
      </p:sp>
    </p:spTree>
    <p:extLst>
      <p:ext uri="{BB962C8B-B14F-4D97-AF65-F5344CB8AC3E}">
        <p14:creationId xmlns:p14="http://schemas.microsoft.com/office/powerpoint/2010/main" val="44581751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Reminder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415925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400" dirty="0" smtClean="0"/>
              <a:t>Midterm: Tuesday, Oct 30</a:t>
            </a:r>
          </a:p>
          <a:p>
            <a:pPr marL="815975" lvl="1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400" dirty="0" smtClean="0"/>
              <a:t>Some C Syntax</a:t>
            </a:r>
          </a:p>
          <a:p>
            <a:pPr marL="1216025" lvl="2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000" dirty="0" smtClean="0"/>
              <a:t>pointers, references, arrays, 2d-arrays, memory allocation</a:t>
            </a:r>
          </a:p>
          <a:p>
            <a:pPr marL="815975" lvl="1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400" dirty="0"/>
              <a:t>Recursion</a:t>
            </a:r>
          </a:p>
          <a:p>
            <a:pPr marL="815975" lvl="1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400" dirty="0" smtClean="0"/>
              <a:t>Big-O notation</a:t>
            </a:r>
          </a:p>
          <a:p>
            <a:pPr marL="815975" lvl="1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400" dirty="0" smtClean="0"/>
              <a:t>Sorting algorithms</a:t>
            </a:r>
          </a:p>
          <a:p>
            <a:pPr marL="815975" lvl="1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400" dirty="0" smtClean="0"/>
              <a:t>Stack / Queues / Linked Lists</a:t>
            </a:r>
          </a:p>
          <a:p>
            <a:pPr marL="815975" lvl="1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400" dirty="0" smtClean="0"/>
              <a:t>Trees / Binary Trees / Binary Search Trees</a:t>
            </a:r>
            <a:endParaRPr lang="de-DE" altLang="en-US" sz="2400" dirty="0"/>
          </a:p>
        </p:txBody>
      </p:sp>
    </p:spTree>
    <p:extLst>
      <p:ext uri="{BB962C8B-B14F-4D97-AF65-F5344CB8AC3E}">
        <p14:creationId xmlns:p14="http://schemas.microsoft.com/office/powerpoint/2010/main" val="74472744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Removing an element from</a:t>
            </a:r>
            <a:br>
              <a:rPr lang="de-DE" altLang="en-US" dirty="0" smtClean="0"/>
            </a:br>
            <a:r>
              <a:rPr lang="de-DE" altLang="en-US" dirty="0" smtClean="0"/>
              <a:t>Binary Search Trees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400050">
              <a:buFont typeface="Arial" panose="020B0604020202020204" pitchFamily="34" charset="0"/>
              <a:buChar char="•"/>
              <a:defRPr/>
            </a:pPr>
            <a:r>
              <a:rPr lang="en-US" altLang="he-IL" sz="2200" dirty="0" smtClean="0"/>
              <a:t>Step 1: Get a pointer to the node we want to remove</a:t>
            </a:r>
          </a:p>
          <a:p>
            <a:pPr marL="400050">
              <a:buFont typeface="Arial" panose="020B0604020202020204" pitchFamily="34" charset="0"/>
              <a:buChar char="•"/>
              <a:defRPr/>
            </a:pPr>
            <a:endParaRPr lang="en-US" altLang="he-IL" sz="2200" dirty="0" smtClean="0"/>
          </a:p>
          <a:p>
            <a:pPr marL="400050">
              <a:buFont typeface="Arial" panose="020B0604020202020204" pitchFamily="34" charset="0"/>
              <a:buChar char="•"/>
              <a:defRPr/>
            </a:pPr>
            <a:r>
              <a:rPr lang="en-US" altLang="he-IL" sz="2200" dirty="0" smtClean="0"/>
              <a:t>Removing a node with no children:</a:t>
            </a:r>
          </a:p>
          <a:p>
            <a:pPr marL="800100" lvl="1">
              <a:buFont typeface="Arial" panose="020B0604020202020204" pitchFamily="34" charset="0"/>
              <a:buChar char="•"/>
              <a:defRPr/>
            </a:pPr>
            <a:r>
              <a:rPr lang="en-US" altLang="he-IL" sz="2200" dirty="0" smtClean="0"/>
              <a:t>Just remove the vertex, and update its parent.</a:t>
            </a:r>
          </a:p>
          <a:p>
            <a:pPr marL="514350" indent="-457200">
              <a:buFont typeface="Arial" panose="020B0604020202020204" pitchFamily="34" charset="0"/>
              <a:buChar char="•"/>
              <a:defRPr/>
            </a:pPr>
            <a:endParaRPr lang="en-US" altLang="he-IL" sz="2200" dirty="0" smtClean="0"/>
          </a:p>
          <a:p>
            <a:pPr marL="514350" indent="-457200">
              <a:buFont typeface="Arial" panose="020B0604020202020204" pitchFamily="34" charset="0"/>
              <a:buChar char="•"/>
              <a:defRPr/>
            </a:pPr>
            <a:r>
              <a:rPr lang="en-US" altLang="he-IL" sz="2200" dirty="0" smtClean="0"/>
              <a:t>Removing a node with one child:</a:t>
            </a:r>
          </a:p>
          <a:p>
            <a:pPr marL="914400" lvl="1" indent="-457200">
              <a:buFont typeface="Arial" panose="020B0604020202020204" pitchFamily="34" charset="0"/>
              <a:buChar char="•"/>
              <a:defRPr/>
            </a:pPr>
            <a:r>
              <a:rPr lang="en-US" altLang="he-IL" sz="2200" dirty="0" smtClean="0"/>
              <a:t>Update the parent to skip over the removed node, and point to its (unique) child.</a:t>
            </a:r>
          </a:p>
          <a:p>
            <a:pPr marL="457200" lvl="1" indent="0">
              <a:defRPr/>
            </a:pPr>
            <a:endParaRPr lang="en-US" altLang="he-IL" sz="2200" dirty="0" smtClean="0"/>
          </a:p>
          <a:p>
            <a:pPr marL="514350" indent="-457200">
              <a:buFont typeface="Arial" panose="020B0604020202020204" pitchFamily="34" charset="0"/>
              <a:buChar char="•"/>
              <a:defRPr/>
            </a:pPr>
            <a:r>
              <a:rPr lang="en-US" altLang="he-IL" sz="2200" dirty="0" smtClean="0"/>
              <a:t>Note that if the removed node is the root, then we should update the pointer to the root accordingly.</a:t>
            </a:r>
            <a:endParaRPr lang="en-US" altLang="he-IL" sz="2200" dirty="0"/>
          </a:p>
        </p:txBody>
      </p:sp>
    </p:spTree>
    <p:extLst>
      <p:ext uri="{BB962C8B-B14F-4D97-AF65-F5344CB8AC3E}">
        <p14:creationId xmlns:p14="http://schemas.microsoft.com/office/powerpoint/2010/main" val="210859482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 smtClean="0"/>
              <a:t>Remove node with no </a:t>
            </a:r>
            <a:r>
              <a:rPr lang="en-US" altLang="he-IL" dirty="0"/>
              <a:t>children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defRPr/>
            </a:pPr>
            <a:r>
              <a:rPr lang="en-US" altLang="he-IL" sz="2200" dirty="0" smtClean="0"/>
              <a:t>Remove (</a:t>
            </a:r>
            <a:r>
              <a:rPr lang="en-US" altLang="he-IL" sz="2200" dirty="0" err="1" smtClean="0"/>
              <a:t>BST_t</a:t>
            </a:r>
            <a:r>
              <a:rPr lang="en-US" altLang="he-IL" sz="2200" dirty="0" smtClean="0"/>
              <a:t>* tree, </a:t>
            </a:r>
            <a:r>
              <a:rPr lang="en-US" altLang="he-IL" sz="2200" dirty="0" err="1" smtClean="0"/>
              <a:t>BTnode_t</a:t>
            </a:r>
            <a:r>
              <a:rPr lang="en-US" altLang="he-IL" sz="2200" dirty="0" smtClean="0"/>
              <a:t>* node):</a:t>
            </a:r>
          </a:p>
          <a:p>
            <a:pPr>
              <a:defRPr/>
            </a:pPr>
            <a:r>
              <a:rPr lang="en-US" altLang="he-IL" sz="2200" dirty="0" smtClean="0"/>
              <a:t>	if (tree-&gt;</a:t>
            </a:r>
            <a:r>
              <a:rPr lang="en-US" altLang="he-IL" sz="2200" dirty="0"/>
              <a:t> root</a:t>
            </a:r>
            <a:r>
              <a:rPr lang="en-US" altLang="he-IL" sz="2200" dirty="0" smtClean="0"/>
              <a:t> == node)</a:t>
            </a:r>
            <a:endParaRPr lang="en-US" altLang="he-IL" sz="2200" dirty="0"/>
          </a:p>
          <a:p>
            <a:pPr lvl="1">
              <a:defRPr/>
            </a:pPr>
            <a:r>
              <a:rPr lang="en-US" altLang="he-IL" sz="2200" dirty="0" smtClean="0"/>
              <a:t>	</a:t>
            </a:r>
            <a:r>
              <a:rPr lang="en-US" altLang="he-IL" sz="2200" dirty="0"/>
              <a:t> tree-</a:t>
            </a:r>
            <a:r>
              <a:rPr lang="en-US" altLang="he-IL" sz="2200" dirty="0" smtClean="0"/>
              <a:t>&gt;root </a:t>
            </a:r>
            <a:r>
              <a:rPr lang="en-US" altLang="he-IL" sz="2200" dirty="0"/>
              <a:t>= </a:t>
            </a:r>
            <a:r>
              <a:rPr lang="en-US" altLang="he-IL" sz="2200" dirty="0" smtClean="0"/>
              <a:t>NULL;</a:t>
            </a:r>
            <a:endParaRPr lang="en-US" altLang="he-IL" sz="2200" dirty="0"/>
          </a:p>
          <a:p>
            <a:pPr>
              <a:defRPr/>
            </a:pPr>
            <a:r>
              <a:rPr lang="en-US" altLang="he-IL" sz="2200" dirty="0" smtClean="0"/>
              <a:t>	else</a:t>
            </a:r>
          </a:p>
          <a:p>
            <a:pPr>
              <a:defRPr/>
            </a:pPr>
            <a:r>
              <a:rPr lang="en-US" altLang="he-IL" sz="2200" dirty="0"/>
              <a:t>	</a:t>
            </a:r>
            <a:r>
              <a:rPr lang="en-US" altLang="he-IL" sz="2200" dirty="0" smtClean="0"/>
              <a:t>		if (node -&gt;parent-&gt;left </a:t>
            </a:r>
            <a:r>
              <a:rPr lang="en-US" altLang="he-IL" sz="2200" dirty="0"/>
              <a:t>== </a:t>
            </a:r>
            <a:r>
              <a:rPr lang="en-US" altLang="he-IL" sz="2200" dirty="0" smtClean="0"/>
              <a:t>node)</a:t>
            </a:r>
            <a:endParaRPr lang="en-US" altLang="he-IL" sz="2200" dirty="0"/>
          </a:p>
          <a:p>
            <a:pPr lvl="2">
              <a:defRPr/>
            </a:pPr>
            <a:r>
              <a:rPr lang="en-US" altLang="he-IL" sz="2200" dirty="0" smtClean="0"/>
              <a:t>		</a:t>
            </a:r>
            <a:r>
              <a:rPr lang="en-US" altLang="he-IL" sz="2200" dirty="0"/>
              <a:t> node -&gt;parent-&gt;left</a:t>
            </a:r>
            <a:r>
              <a:rPr lang="en-US" altLang="he-IL" sz="2200" dirty="0" smtClean="0"/>
              <a:t> </a:t>
            </a:r>
            <a:r>
              <a:rPr lang="en-US" altLang="he-IL" sz="2200" dirty="0"/>
              <a:t>= </a:t>
            </a:r>
            <a:r>
              <a:rPr lang="en-US" altLang="he-IL" sz="2200" dirty="0" smtClean="0"/>
              <a:t>NULL;</a:t>
            </a:r>
            <a:endParaRPr lang="en-US" altLang="he-IL" sz="2200" dirty="0"/>
          </a:p>
          <a:p>
            <a:pPr lvl="1">
              <a:defRPr/>
            </a:pPr>
            <a:r>
              <a:rPr lang="en-US" altLang="he-IL" sz="2200" dirty="0"/>
              <a:t>		</a:t>
            </a:r>
            <a:r>
              <a:rPr lang="en-US" altLang="he-IL" sz="2200" dirty="0" smtClean="0"/>
              <a:t>else   // node </a:t>
            </a:r>
            <a:r>
              <a:rPr lang="en-US" altLang="he-IL" sz="2200" dirty="0"/>
              <a:t>-&gt;parent-</a:t>
            </a:r>
            <a:r>
              <a:rPr lang="en-US" altLang="he-IL" sz="2200" dirty="0" smtClean="0"/>
              <a:t>&gt;right </a:t>
            </a:r>
            <a:r>
              <a:rPr lang="en-US" altLang="he-IL" sz="2200" dirty="0"/>
              <a:t>== </a:t>
            </a:r>
            <a:r>
              <a:rPr lang="en-US" altLang="he-IL" sz="2200" dirty="0" smtClean="0"/>
              <a:t>node</a:t>
            </a:r>
            <a:endParaRPr lang="en-US" altLang="he-IL" sz="2200" dirty="0"/>
          </a:p>
          <a:p>
            <a:pPr lvl="2">
              <a:defRPr/>
            </a:pPr>
            <a:r>
              <a:rPr lang="en-US" altLang="he-IL" sz="2200" dirty="0"/>
              <a:t>		 node -&gt;parent-</a:t>
            </a:r>
            <a:r>
              <a:rPr lang="en-US" altLang="he-IL" sz="2200" dirty="0" smtClean="0"/>
              <a:t>&gt;right </a:t>
            </a:r>
            <a:r>
              <a:rPr lang="en-US" altLang="he-IL" sz="2200" dirty="0"/>
              <a:t>= NULL</a:t>
            </a:r>
            <a:r>
              <a:rPr lang="en-US" altLang="he-IL" sz="2200" dirty="0" smtClean="0"/>
              <a:t>;</a:t>
            </a:r>
            <a:r>
              <a:rPr lang="en-US" altLang="he-IL" sz="2200" dirty="0"/>
              <a:t>	</a:t>
            </a:r>
          </a:p>
          <a:p>
            <a:pPr>
              <a:defRPr/>
            </a:pPr>
            <a:endParaRPr lang="en-US" altLang="he-IL" sz="2200" dirty="0"/>
          </a:p>
        </p:txBody>
      </p:sp>
    </p:spTree>
    <p:extLst>
      <p:ext uri="{BB962C8B-B14F-4D97-AF65-F5344CB8AC3E}">
        <p14:creationId xmlns:p14="http://schemas.microsoft.com/office/powerpoint/2010/main" val="138304061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 smtClean="0"/>
              <a:t>Remove node with one child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defRPr/>
            </a:pPr>
            <a:r>
              <a:rPr lang="en-US" altLang="he-IL" sz="2200" dirty="0"/>
              <a:t>Remove (</a:t>
            </a:r>
            <a:r>
              <a:rPr lang="en-US" altLang="he-IL" sz="2200" dirty="0" err="1"/>
              <a:t>BST_t</a:t>
            </a:r>
            <a:r>
              <a:rPr lang="en-US" altLang="he-IL" sz="2200" dirty="0"/>
              <a:t>* tree, </a:t>
            </a:r>
            <a:r>
              <a:rPr lang="en-US" altLang="he-IL" sz="2200" dirty="0" err="1"/>
              <a:t>BTnode_t</a:t>
            </a:r>
            <a:r>
              <a:rPr lang="en-US" altLang="he-IL" sz="2200" dirty="0"/>
              <a:t>* node):</a:t>
            </a:r>
          </a:p>
          <a:p>
            <a:pPr lvl="1">
              <a:defRPr/>
            </a:pPr>
            <a:r>
              <a:rPr lang="en-US" altLang="he-IL" sz="2200" dirty="0" smtClean="0"/>
              <a:t>child </a:t>
            </a:r>
            <a:r>
              <a:rPr lang="en-US" altLang="he-IL" sz="2200" dirty="0"/>
              <a:t>= </a:t>
            </a:r>
            <a:r>
              <a:rPr lang="en-US" altLang="he-IL" sz="2200" dirty="0" err="1" smtClean="0"/>
              <a:t>getChild</a:t>
            </a:r>
            <a:r>
              <a:rPr lang="en-US" altLang="he-IL" sz="2200" dirty="0" smtClean="0"/>
              <a:t>(node);</a:t>
            </a:r>
            <a:endParaRPr lang="en-US" altLang="he-IL" sz="2200" dirty="0"/>
          </a:p>
          <a:p>
            <a:pPr lvl="1">
              <a:defRPr/>
            </a:pPr>
            <a:r>
              <a:rPr lang="en-US" altLang="he-IL" sz="2200" dirty="0"/>
              <a:t>if </a:t>
            </a:r>
            <a:r>
              <a:rPr lang="en-US" altLang="he-IL" sz="2200" dirty="0" smtClean="0"/>
              <a:t>(tree-&gt;root </a:t>
            </a:r>
            <a:r>
              <a:rPr lang="en-US" altLang="he-IL" sz="2200" dirty="0"/>
              <a:t>== </a:t>
            </a:r>
            <a:r>
              <a:rPr lang="en-US" altLang="he-IL" sz="2200" dirty="0" smtClean="0"/>
              <a:t>node)</a:t>
            </a:r>
            <a:endParaRPr lang="en-US" altLang="he-IL" sz="2200" dirty="0"/>
          </a:p>
          <a:p>
            <a:pPr marL="914400" lvl="2" indent="0">
              <a:buFont typeface="Arial" panose="020B0604020202020204" pitchFamily="34" charset="0"/>
              <a:buNone/>
              <a:defRPr/>
            </a:pPr>
            <a:r>
              <a:rPr lang="en-US" altLang="he-IL" sz="2200" dirty="0"/>
              <a:t>root = </a:t>
            </a:r>
            <a:r>
              <a:rPr lang="en-US" altLang="he-IL" sz="2200" dirty="0" smtClean="0"/>
              <a:t>child;</a:t>
            </a:r>
            <a:endParaRPr lang="en-US" altLang="he-IL" sz="2200" dirty="0"/>
          </a:p>
          <a:p>
            <a:pPr lvl="1">
              <a:defRPr/>
            </a:pPr>
            <a:r>
              <a:rPr lang="en-US" altLang="he-IL" sz="2200" dirty="0"/>
              <a:t>else</a:t>
            </a:r>
          </a:p>
          <a:p>
            <a:pPr lvl="2">
              <a:defRPr/>
            </a:pPr>
            <a:r>
              <a:rPr lang="en-US" altLang="he-IL" sz="2200" dirty="0" smtClean="0"/>
              <a:t>if (node-&gt;parent-&gt;left </a:t>
            </a:r>
            <a:r>
              <a:rPr lang="en-US" altLang="he-IL" sz="2200" dirty="0"/>
              <a:t>== </a:t>
            </a:r>
            <a:r>
              <a:rPr lang="en-US" altLang="he-IL" sz="2200" dirty="0" smtClean="0"/>
              <a:t>node)</a:t>
            </a:r>
            <a:endParaRPr lang="en-US" altLang="he-IL" sz="2200" dirty="0"/>
          </a:p>
          <a:p>
            <a:pPr lvl="3">
              <a:defRPr/>
            </a:pPr>
            <a:r>
              <a:rPr lang="en-US" altLang="he-IL" sz="2200" dirty="0"/>
              <a:t>node-&gt;parent-&gt;left </a:t>
            </a:r>
            <a:r>
              <a:rPr lang="en-US" altLang="he-IL" sz="2200" dirty="0" smtClean="0"/>
              <a:t>= child;</a:t>
            </a:r>
            <a:endParaRPr lang="en-US" altLang="he-IL" sz="2200" dirty="0"/>
          </a:p>
          <a:p>
            <a:pPr lvl="2">
              <a:defRPr/>
            </a:pPr>
            <a:r>
              <a:rPr lang="en-US" altLang="he-IL" sz="2200" dirty="0"/>
              <a:t>e</a:t>
            </a:r>
            <a:r>
              <a:rPr lang="en-US" altLang="he-IL" sz="2200" dirty="0" smtClean="0"/>
              <a:t>lse   </a:t>
            </a:r>
            <a:r>
              <a:rPr lang="en-US" altLang="he-IL" sz="2200" dirty="0"/>
              <a:t>// node-&gt;parent-</a:t>
            </a:r>
            <a:r>
              <a:rPr lang="en-US" altLang="he-IL" sz="2200" dirty="0" smtClean="0"/>
              <a:t>&gt;right </a:t>
            </a:r>
            <a:r>
              <a:rPr lang="en-US" altLang="he-IL" sz="2200" dirty="0"/>
              <a:t>== </a:t>
            </a:r>
            <a:r>
              <a:rPr lang="en-US" altLang="he-IL" sz="2200" dirty="0" smtClean="0"/>
              <a:t>node</a:t>
            </a:r>
            <a:endParaRPr lang="en-US" altLang="he-IL" sz="2200" dirty="0"/>
          </a:p>
          <a:p>
            <a:pPr lvl="3">
              <a:defRPr/>
            </a:pPr>
            <a:r>
              <a:rPr lang="en-US" altLang="he-IL" sz="2200" dirty="0"/>
              <a:t>node-&gt;parent-&gt;right</a:t>
            </a:r>
            <a:r>
              <a:rPr lang="en-US" altLang="he-IL" sz="2200" dirty="0" smtClean="0"/>
              <a:t> </a:t>
            </a:r>
            <a:r>
              <a:rPr lang="en-US" altLang="he-IL" sz="2200" dirty="0"/>
              <a:t>= </a:t>
            </a:r>
            <a:r>
              <a:rPr lang="en-US" altLang="he-IL" sz="2200" dirty="0" smtClean="0"/>
              <a:t>child;</a:t>
            </a:r>
            <a:endParaRPr lang="en-US" altLang="he-IL" sz="2200" dirty="0"/>
          </a:p>
          <a:p>
            <a:pPr marL="914400" lvl="2" indent="0">
              <a:buFont typeface="Arial" panose="020B0604020202020204" pitchFamily="34" charset="0"/>
              <a:buNone/>
              <a:defRPr/>
            </a:pPr>
            <a:endParaRPr lang="en-US" altLang="he-IL" sz="2200" dirty="0"/>
          </a:p>
          <a:p>
            <a:pPr lvl="1">
              <a:defRPr/>
            </a:pPr>
            <a:endParaRPr lang="en-US" altLang="he-IL" sz="2200" dirty="0"/>
          </a:p>
        </p:txBody>
      </p:sp>
    </p:spTree>
    <p:extLst>
      <p:ext uri="{BB962C8B-B14F-4D97-AF65-F5344CB8AC3E}">
        <p14:creationId xmlns:p14="http://schemas.microsoft.com/office/powerpoint/2010/main" val="2080931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 smtClean="0"/>
              <a:t>Remove node with two children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defRPr/>
            </a:pPr>
            <a:r>
              <a:rPr lang="en-US" altLang="he-IL" sz="2200" dirty="0"/>
              <a:t>Remove (</a:t>
            </a:r>
            <a:r>
              <a:rPr lang="en-US" altLang="he-IL" sz="2200" dirty="0" err="1"/>
              <a:t>BST_t</a:t>
            </a:r>
            <a:r>
              <a:rPr lang="en-US" altLang="he-IL" sz="2200" dirty="0"/>
              <a:t>* tree, </a:t>
            </a:r>
            <a:r>
              <a:rPr lang="en-US" altLang="he-IL" sz="2200" dirty="0" err="1"/>
              <a:t>BTnode_t</a:t>
            </a:r>
            <a:r>
              <a:rPr lang="en-US" altLang="he-IL" sz="2200" dirty="0"/>
              <a:t>* node</a:t>
            </a:r>
            <a:r>
              <a:rPr lang="en-US" altLang="he-IL" sz="2200" dirty="0" smtClean="0"/>
              <a:t>)</a:t>
            </a:r>
            <a:endParaRPr lang="en-US" altLang="he-IL" sz="2200" dirty="0"/>
          </a:p>
          <a:p>
            <a:pPr lvl="1">
              <a:defRPr/>
            </a:pPr>
            <a:r>
              <a:rPr lang="en-US" altLang="he-IL" sz="2200" dirty="0" smtClean="0"/>
              <a:t>next = successor of node in the tree;</a:t>
            </a:r>
          </a:p>
          <a:p>
            <a:pPr lvl="1">
              <a:defRPr/>
            </a:pPr>
            <a:r>
              <a:rPr lang="en-US" altLang="he-IL" sz="2200" dirty="0" smtClean="0"/>
              <a:t>node-&gt;value = next-&gt;value;</a:t>
            </a:r>
            <a:endParaRPr lang="en-US" altLang="he-IL" sz="2200" dirty="0"/>
          </a:p>
          <a:p>
            <a:pPr lvl="1">
              <a:defRPr/>
            </a:pPr>
            <a:r>
              <a:rPr lang="en-US" altLang="he-IL" sz="2200" dirty="0" smtClean="0"/>
              <a:t>Remove (tree, next);</a:t>
            </a:r>
            <a:endParaRPr lang="en-US" altLang="he-IL" sz="2200" dirty="0"/>
          </a:p>
        </p:txBody>
      </p:sp>
    </p:spTree>
    <p:extLst>
      <p:ext uri="{BB962C8B-B14F-4D97-AF65-F5344CB8AC3E}">
        <p14:creationId xmlns:p14="http://schemas.microsoft.com/office/powerpoint/2010/main" val="295477107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 smtClean="0"/>
              <a:t>Running time of the operations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dirty="0"/>
              <a:t>What is the running time of </a:t>
            </a:r>
            <a:r>
              <a:rPr lang="en-US" altLang="he-IL" sz="2200" dirty="0" err="1"/>
              <a:t>findElement</a:t>
            </a:r>
            <a:r>
              <a:rPr lang="en-US" altLang="he-IL" sz="2200" dirty="0"/>
              <a:t> () ?</a:t>
            </a:r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dirty="0"/>
              <a:t>What is the running time of </a:t>
            </a:r>
            <a:r>
              <a:rPr lang="en-US" altLang="he-IL" sz="2200" dirty="0" err="1"/>
              <a:t>addElement</a:t>
            </a:r>
            <a:r>
              <a:rPr lang="en-US" altLang="he-IL" sz="2200" dirty="0"/>
              <a:t>() ?</a:t>
            </a:r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dirty="0"/>
              <a:t>What is the running time of </a:t>
            </a:r>
            <a:r>
              <a:rPr lang="en-US" altLang="he-IL" sz="2200" dirty="0" err="1"/>
              <a:t>removeElement</a:t>
            </a:r>
            <a:r>
              <a:rPr lang="en-US" altLang="he-IL" sz="2200" dirty="0"/>
              <a:t>() ?</a:t>
            </a:r>
          </a:p>
          <a:p>
            <a:pPr marL="57150" indent="0">
              <a:buFont typeface="Arial" panose="020B0604020202020204" pitchFamily="34" charset="0"/>
              <a:buNone/>
            </a:pPr>
            <a:endParaRPr lang="en-US" altLang="he-IL" sz="2200" dirty="0" smtClean="0"/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dirty="0" smtClean="0"/>
              <a:t>Answer = O(depth of tree)</a:t>
            </a:r>
          </a:p>
          <a:p>
            <a:pPr marL="57150" indent="0">
              <a:buFont typeface="Arial" panose="020B0604020202020204" pitchFamily="34" charset="0"/>
              <a:buNone/>
            </a:pPr>
            <a:endParaRPr lang="en-US" altLang="he-IL" sz="2200" dirty="0"/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dirty="0" smtClean="0"/>
              <a:t>Conclusion: we want the tree to be balanced, is not have long strings</a:t>
            </a:r>
            <a:endParaRPr lang="en-US" altLang="he-IL" sz="2200" dirty="0"/>
          </a:p>
        </p:txBody>
      </p:sp>
    </p:spTree>
    <p:extLst>
      <p:ext uri="{BB962C8B-B14F-4D97-AF65-F5344CB8AC3E}">
        <p14:creationId xmlns:p14="http://schemas.microsoft.com/office/powerpoint/2010/main" val="282590586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Balancing the tree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400" dirty="0"/>
              <a:t>How can we make sure that the tree is balanced?</a:t>
            </a:r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400" dirty="0"/>
              <a:t>A </a:t>
            </a:r>
            <a:r>
              <a:rPr lang="en-US" altLang="he-IL" sz="2400" dirty="0" smtClean="0"/>
              <a:t> possible solution: have a function </a:t>
            </a:r>
            <a:r>
              <a:rPr lang="en-US" altLang="he-IL" sz="2400" dirty="0" err="1" smtClean="0"/>
              <a:t>BST_balance</a:t>
            </a:r>
            <a:r>
              <a:rPr lang="en-US" altLang="he-IL" sz="2400" dirty="0" smtClean="0"/>
              <a:t>(</a:t>
            </a:r>
            <a:r>
              <a:rPr lang="en-US" altLang="he-IL" sz="2400" dirty="0" err="1" smtClean="0"/>
              <a:t>BST_t</a:t>
            </a:r>
            <a:r>
              <a:rPr lang="en-US" altLang="he-IL" sz="2400" dirty="0" smtClean="0"/>
              <a:t>*)</a:t>
            </a:r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400" dirty="0" smtClean="0"/>
              <a:t>that </a:t>
            </a:r>
            <a:r>
              <a:rPr lang="en-US" altLang="he-IL" sz="2400" dirty="0"/>
              <a:t>creates an </a:t>
            </a:r>
            <a:r>
              <a:rPr lang="en-US" altLang="he-IL" sz="2400" i="1" u="sng" dirty="0"/>
              <a:t>equivalent</a:t>
            </a:r>
            <a:r>
              <a:rPr lang="en-US" altLang="he-IL" sz="2400" dirty="0"/>
              <a:t> balanced tree.</a:t>
            </a:r>
          </a:p>
          <a:p>
            <a:pPr marL="57150" indent="0">
              <a:buFont typeface="Arial" panose="020B0604020202020204" pitchFamily="34" charset="0"/>
              <a:buNone/>
            </a:pPr>
            <a:endParaRPr lang="en-US" altLang="he-IL" sz="2400" dirty="0"/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400" i="1" dirty="0"/>
              <a:t>balance()</a:t>
            </a:r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400" dirty="0"/>
              <a:t>     create a sorted array with all the values in the tree </a:t>
            </a:r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400" dirty="0"/>
              <a:t>	this is done using </a:t>
            </a:r>
            <a:r>
              <a:rPr lang="en-US" altLang="he-IL" sz="2400" i="1" dirty="0" err="1"/>
              <a:t>inOrder</a:t>
            </a:r>
            <a:r>
              <a:rPr lang="en-US" altLang="he-IL" sz="2400" i="1" dirty="0"/>
              <a:t> traversal</a:t>
            </a:r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400" dirty="0"/>
              <a:t>     create a new tree from the array</a:t>
            </a:r>
          </a:p>
          <a:p>
            <a:pPr marL="57150" indent="0">
              <a:buFont typeface="Arial" panose="020B0604020202020204" pitchFamily="34" charset="0"/>
              <a:buNone/>
            </a:pPr>
            <a:endParaRPr lang="en-US" altLang="he-IL" sz="2400" dirty="0"/>
          </a:p>
          <a:p>
            <a:pPr marL="57150" indent="0">
              <a:buFont typeface="Arial" panose="020B0604020202020204" pitchFamily="34" charset="0"/>
              <a:buNone/>
            </a:pPr>
            <a:endParaRPr lang="en-US" altLang="he-IL" sz="2200" dirty="0"/>
          </a:p>
        </p:txBody>
      </p:sp>
    </p:spTree>
    <p:extLst>
      <p:ext uri="{BB962C8B-B14F-4D97-AF65-F5344CB8AC3E}">
        <p14:creationId xmlns:p14="http://schemas.microsoft.com/office/powerpoint/2010/main" val="175633004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Creating a balanced tree from a sorted array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dirty="0" smtClean="0"/>
              <a:t>Idea:</a:t>
            </a:r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dirty="0" smtClean="0"/>
              <a:t>1</a:t>
            </a:r>
            <a:r>
              <a:rPr lang="en-US" altLang="he-IL" sz="2200" dirty="0"/>
              <a:t>) Set the median to be the root</a:t>
            </a:r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dirty="0"/>
              <a:t>2) Construct left and right subtrees recursively.</a:t>
            </a:r>
          </a:p>
          <a:p>
            <a:pPr marL="57150" indent="0">
              <a:buFont typeface="Arial" panose="020B0604020202020204" pitchFamily="34" charset="0"/>
              <a:buNone/>
            </a:pPr>
            <a:endParaRPr lang="en-US" altLang="he-IL" sz="2200" dirty="0"/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i="1" dirty="0" err="1"/>
              <a:t>addArrayToTree</a:t>
            </a:r>
            <a:r>
              <a:rPr lang="en-US" altLang="he-IL" sz="2200" i="1" dirty="0"/>
              <a:t> ( array , first , last )</a:t>
            </a:r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dirty="0" smtClean="0"/>
              <a:t>	if </a:t>
            </a:r>
            <a:r>
              <a:rPr lang="en-US" altLang="he-IL" sz="2200" dirty="0"/>
              <a:t>first &lt;= last</a:t>
            </a:r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/>
              <a:t>	</a:t>
            </a:r>
            <a:r>
              <a:rPr lang="en-US" altLang="he-IL" sz="2200" smtClean="0"/>
              <a:t>	mid </a:t>
            </a:r>
            <a:r>
              <a:rPr lang="en-US" altLang="he-IL" sz="2200" dirty="0"/>
              <a:t>= (</a:t>
            </a:r>
            <a:r>
              <a:rPr lang="en-US" altLang="he-IL" sz="2200" dirty="0" err="1"/>
              <a:t>first+last</a:t>
            </a:r>
            <a:r>
              <a:rPr lang="en-US" altLang="he-IL" sz="2200" dirty="0"/>
              <a:t>)/2</a:t>
            </a:r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dirty="0" smtClean="0"/>
              <a:t>	</a:t>
            </a:r>
            <a:r>
              <a:rPr lang="en-US" altLang="he-IL" sz="2200" dirty="0" err="1" smtClean="0"/>
              <a:t>tree.add</a:t>
            </a:r>
            <a:r>
              <a:rPr lang="en-US" altLang="he-IL" sz="2200" dirty="0"/>
              <a:t>( array[mid] )</a:t>
            </a:r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dirty="0"/>
              <a:t>	</a:t>
            </a:r>
            <a:r>
              <a:rPr lang="en-US" altLang="he-IL" sz="2200" dirty="0" err="1"/>
              <a:t>addArrayToTree</a:t>
            </a:r>
            <a:r>
              <a:rPr lang="en-US" altLang="he-IL" sz="2200" dirty="0"/>
              <a:t> ( array , first , mid-1 )</a:t>
            </a:r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dirty="0"/>
              <a:t>	</a:t>
            </a:r>
            <a:r>
              <a:rPr lang="en-US" altLang="he-IL" sz="2200" dirty="0" err="1" smtClean="0"/>
              <a:t>addArrayToTree</a:t>
            </a:r>
            <a:r>
              <a:rPr lang="en-US" altLang="he-IL" sz="2200" dirty="0" smtClean="0"/>
              <a:t> </a:t>
            </a:r>
            <a:r>
              <a:rPr lang="en-US" altLang="he-IL" sz="2200" dirty="0"/>
              <a:t>( array , mid+1 , last )</a:t>
            </a:r>
          </a:p>
          <a:p>
            <a:pPr marL="57150" indent="0">
              <a:buFont typeface="Arial" panose="020B0604020202020204" pitchFamily="34" charset="0"/>
              <a:buNone/>
            </a:pPr>
            <a:endParaRPr lang="en-US" altLang="he-IL" sz="2200" dirty="0"/>
          </a:p>
        </p:txBody>
      </p:sp>
    </p:spTree>
    <p:extLst>
      <p:ext uri="{BB962C8B-B14F-4D97-AF65-F5344CB8AC3E}">
        <p14:creationId xmlns:p14="http://schemas.microsoft.com/office/powerpoint/2010/main" val="251230520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Balancing the tree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57150" indent="0">
              <a:buFont typeface="Arial" panose="020B0604020202020204" pitchFamily="34" charset="0"/>
              <a:buNone/>
              <a:defRPr/>
            </a:pPr>
            <a:r>
              <a:rPr lang="en-US" altLang="he-IL" sz="2200" dirty="0"/>
              <a:t>Disadvantages of the solution using </a:t>
            </a:r>
            <a:r>
              <a:rPr lang="en-US" altLang="he-IL" sz="2200" dirty="0" err="1" smtClean="0"/>
              <a:t>BST_balance</a:t>
            </a:r>
            <a:r>
              <a:rPr lang="en-US" altLang="he-IL" sz="2200" dirty="0" smtClean="0"/>
              <a:t>()</a:t>
            </a:r>
            <a:endParaRPr lang="en-US" altLang="he-IL" sz="2200" dirty="0"/>
          </a:p>
          <a:p>
            <a:pPr marL="571500" indent="-514350">
              <a:buFont typeface="Arial" panose="020B0604020202020204" pitchFamily="34" charset="0"/>
              <a:buAutoNum type="arabicPeriod"/>
              <a:defRPr/>
            </a:pPr>
            <a:r>
              <a:rPr lang="en-US" altLang="he-IL" sz="2200" dirty="0"/>
              <a:t>Add responsibility to the user to invoke </a:t>
            </a:r>
            <a:r>
              <a:rPr lang="en-US" altLang="he-IL" sz="2200" dirty="0" err="1" smtClean="0"/>
              <a:t>BST_balance</a:t>
            </a:r>
            <a:r>
              <a:rPr lang="en-US" altLang="he-IL" sz="2200" dirty="0" smtClean="0"/>
              <a:t>()</a:t>
            </a:r>
            <a:endParaRPr lang="en-US" altLang="he-IL" sz="2200" dirty="0"/>
          </a:p>
          <a:p>
            <a:pPr marL="571500" indent="-514350">
              <a:buFont typeface="Arial" panose="020B0604020202020204" pitchFamily="34" charset="0"/>
              <a:buAutoNum type="arabicPeriod"/>
              <a:defRPr/>
            </a:pPr>
            <a:r>
              <a:rPr lang="en-US" altLang="he-IL" sz="2200" dirty="0"/>
              <a:t>The user will need to wait </a:t>
            </a:r>
            <a:r>
              <a:rPr lang="en-US" altLang="he-IL" sz="2200" dirty="0" smtClean="0"/>
              <a:t>linear </a:t>
            </a:r>
            <a:r>
              <a:rPr lang="en-US" altLang="he-IL" sz="2200" dirty="0"/>
              <a:t>time in every invocation of </a:t>
            </a:r>
            <a:r>
              <a:rPr lang="en-US" altLang="he-IL" sz="2200" dirty="0" err="1"/>
              <a:t>BST_balance</a:t>
            </a:r>
            <a:r>
              <a:rPr lang="en-US" altLang="he-IL" sz="2200" dirty="0" smtClean="0"/>
              <a:t>.</a:t>
            </a:r>
            <a:endParaRPr lang="en-US" altLang="he-IL" sz="2200" dirty="0"/>
          </a:p>
          <a:p>
            <a:pPr marL="571500" indent="-514350">
              <a:buFont typeface="Arial" panose="020B0604020202020204" pitchFamily="34" charset="0"/>
              <a:buAutoNum type="arabicPeriod"/>
              <a:defRPr/>
            </a:pPr>
            <a:r>
              <a:rPr lang="en-US" altLang="he-IL" sz="2200" dirty="0"/>
              <a:t>A better solution would be to have a </a:t>
            </a:r>
            <a:r>
              <a:rPr lang="en-US" altLang="he-IL" sz="2200" i="1" dirty="0"/>
              <a:t>self-balancing tree</a:t>
            </a:r>
            <a:r>
              <a:rPr lang="en-US" altLang="he-IL" sz="2200" dirty="0"/>
              <a:t> that is makes sure the tree is balanced after each modification (add/remove)</a:t>
            </a:r>
          </a:p>
          <a:p>
            <a:pPr marL="1200150" lvl="2">
              <a:buFont typeface="Arial" panose="020B0604020202020204" pitchFamily="34" charset="0"/>
              <a:buChar char="•"/>
              <a:defRPr/>
            </a:pPr>
            <a:r>
              <a:rPr lang="en-US" altLang="he-IL" sz="2200" dirty="0" smtClean="0"/>
              <a:t>AVL trees</a:t>
            </a:r>
          </a:p>
          <a:p>
            <a:pPr marL="1200150" lvl="2">
              <a:buFont typeface="Arial" panose="020B0604020202020204" pitchFamily="34" charset="0"/>
              <a:buChar char="•"/>
              <a:defRPr/>
            </a:pPr>
            <a:r>
              <a:rPr lang="en-US" altLang="he-IL" sz="2200" dirty="0" err="1" smtClean="0">
                <a:solidFill>
                  <a:srgbClr val="FF0000"/>
                </a:solidFill>
              </a:rPr>
              <a:t>Red</a:t>
            </a:r>
            <a:r>
              <a:rPr lang="en-US" altLang="he-IL" sz="2200" dirty="0" err="1" smtClean="0"/>
              <a:t>Black</a:t>
            </a:r>
            <a:r>
              <a:rPr lang="en-US" altLang="he-IL" sz="2200" dirty="0" smtClean="0"/>
              <a:t> trees</a:t>
            </a:r>
          </a:p>
          <a:p>
            <a:pPr marL="1200150" lvl="2">
              <a:buFont typeface="Arial" panose="020B0604020202020204" pitchFamily="34" charset="0"/>
              <a:buChar char="•"/>
              <a:defRPr/>
            </a:pPr>
            <a:r>
              <a:rPr lang="en-US" altLang="he-IL" sz="2200" dirty="0" smtClean="0"/>
              <a:t>2-3 trees</a:t>
            </a:r>
          </a:p>
          <a:p>
            <a:pPr marL="514350" indent="-457200">
              <a:defRPr/>
            </a:pPr>
            <a:r>
              <a:rPr lang="en-US" altLang="he-IL" sz="2200" dirty="0" smtClean="0"/>
              <a:t>	Not in scope for this course</a:t>
            </a:r>
            <a:endParaRPr lang="en-US" altLang="he-IL" sz="2200" dirty="0"/>
          </a:p>
        </p:txBody>
      </p:sp>
    </p:spTree>
    <p:extLst>
      <p:ext uri="{BB962C8B-B14F-4D97-AF65-F5344CB8AC3E}">
        <p14:creationId xmlns:p14="http://schemas.microsoft.com/office/powerpoint/2010/main" val="422636383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7000" dirty="0" smtClean="0"/>
              <a:t>Practice Questions</a:t>
            </a:r>
            <a:endParaRPr lang="de-DE" altLang="en-US" sz="7000" dirty="0"/>
          </a:p>
        </p:txBody>
      </p:sp>
    </p:spTree>
    <p:extLst>
      <p:ext uri="{BB962C8B-B14F-4D97-AF65-F5344CB8AC3E}">
        <p14:creationId xmlns:p14="http://schemas.microsoft.com/office/powerpoint/2010/main" val="81871927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 smtClean="0"/>
              <a:t>BST Practice Problem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r>
              <a:rPr lang="en-US" sz="2200" dirty="0"/>
              <a:t>Write an algorithm that given a BST and a number k, outputs all values in the tree that </a:t>
            </a:r>
            <a:r>
              <a:rPr lang="en-US" sz="2200" dirty="0" smtClean="0"/>
              <a:t>are smaller </a:t>
            </a:r>
            <a:r>
              <a:rPr lang="en-US" sz="2200" dirty="0"/>
              <a:t>than k</a:t>
            </a:r>
            <a:r>
              <a:rPr lang="en-US" sz="2200" dirty="0" smtClean="0"/>
              <a:t>.</a:t>
            </a:r>
          </a:p>
          <a:p>
            <a:endParaRPr lang="en-US" sz="2200" dirty="0"/>
          </a:p>
          <a:p>
            <a:pPr marL="0" indent="0">
              <a:defRPr/>
            </a:pPr>
            <a:r>
              <a:rPr lang="en-US" sz="2200" dirty="0" smtClean="0"/>
              <a:t>Idea: Use a traversal that starts with low values and continues in the increasing order</a:t>
            </a:r>
          </a:p>
          <a:p>
            <a:pPr marL="0" indent="0">
              <a:defRPr/>
            </a:pPr>
            <a:r>
              <a:rPr lang="en-US" sz="2200" dirty="0" smtClean="0"/>
              <a:t>???</a:t>
            </a:r>
          </a:p>
          <a:p>
            <a:pPr marL="0" indent="0">
              <a:defRPr/>
            </a:pPr>
            <a:r>
              <a:rPr lang="en-US" sz="2200" dirty="0" smtClean="0"/>
              <a:t>Use </a:t>
            </a:r>
            <a:r>
              <a:rPr lang="en-US" sz="2200" dirty="0" err="1" smtClean="0"/>
              <a:t>InOrder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358511563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Today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415925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400" dirty="0" smtClean="0"/>
              <a:t>Binary Trees</a:t>
            </a:r>
          </a:p>
          <a:p>
            <a:pPr marL="415925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400" dirty="0" smtClean="0"/>
              <a:t>Binary Search Trees</a:t>
            </a:r>
          </a:p>
          <a:p>
            <a:pPr marL="415925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endParaRPr lang="de-DE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55799564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BST Practice Problem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r>
              <a:rPr lang="en-US" sz="2200" dirty="0"/>
              <a:t>Write an algorithm that given a BST and a number k, outputs all values in the tree that </a:t>
            </a:r>
            <a:r>
              <a:rPr lang="en-US" sz="2200" dirty="0" smtClean="0"/>
              <a:t>are smaller </a:t>
            </a:r>
            <a:r>
              <a:rPr lang="en-US" sz="2200" dirty="0"/>
              <a:t>than k</a:t>
            </a:r>
            <a:r>
              <a:rPr lang="en-US" sz="2200" dirty="0" smtClean="0"/>
              <a:t>.</a:t>
            </a:r>
          </a:p>
          <a:p>
            <a:r>
              <a:rPr lang="en-US" sz="2200" dirty="0" smtClean="0"/>
              <a:t>Solution 1:</a:t>
            </a:r>
          </a:p>
          <a:p>
            <a:pPr marL="0" indent="0">
              <a:spcAft>
                <a:spcPts val="300"/>
              </a:spcAft>
              <a:defRPr/>
            </a:pPr>
            <a:r>
              <a:rPr lang="en-US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print_less_than_k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altLang="he-IL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BTnode</a:t>
            </a:r>
            <a:r>
              <a:rPr lang="en-US" altLang="he-IL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root, </a:t>
            </a:r>
            <a:r>
              <a:rPr lang="en-US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k)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{</a:t>
            </a:r>
          </a:p>
          <a:p>
            <a:pPr marL="0" indent="0">
              <a:spcAft>
                <a:spcPts val="300"/>
              </a:spcAft>
              <a:defRPr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if ( root == NULL )</a:t>
            </a:r>
          </a:p>
          <a:p>
            <a:pPr marL="0" indent="0">
              <a:spcAft>
                <a:spcPts val="300"/>
              </a:spcAft>
              <a:defRPr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return true;</a:t>
            </a:r>
          </a:p>
          <a:p>
            <a:pPr marL="0" indent="0">
              <a:spcAft>
                <a:spcPts val="300"/>
              </a:spcAft>
              <a:defRPr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	</a:t>
            </a:r>
            <a:r>
              <a:rPr lang="en-US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print_less_than_k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root-&gt;left);</a:t>
            </a:r>
          </a:p>
          <a:p>
            <a:pPr marL="0" indent="0">
              <a:spcAft>
                <a:spcPts val="300"/>
              </a:spcAft>
              <a:defRPr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	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if (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root-&gt;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data &lt; k)</a:t>
            </a:r>
          </a:p>
          <a:p>
            <a:pPr marL="0" indent="0">
              <a:spcAft>
                <a:spcPts val="300"/>
              </a:spcAft>
              <a:defRPr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	print(root-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&gt;data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marL="0" indent="0">
              <a:spcAft>
                <a:spcPts val="300"/>
              </a:spcAft>
              <a:defRPr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print_less_than_k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(root-&gt;right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marL="0" indent="0">
              <a:spcAft>
                <a:spcPts val="300"/>
              </a:spcAft>
              <a:defRPr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}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4278312" y="4770437"/>
            <a:ext cx="5629794" cy="7219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200" i="1" dirty="0" smtClean="0">
                <a:solidFill>
                  <a:srgbClr val="0000CC"/>
                </a:solidFill>
                <a:latin typeface="Arial" panose="020B0604020202020204" pitchFamily="34" charset="0"/>
              </a:rPr>
              <a:t>Note that if root-&gt;data &gt;=k</a:t>
            </a:r>
            <a:br>
              <a:rPr lang="en-US" altLang="he-IL" sz="2200" i="1" dirty="0" smtClean="0">
                <a:solidFill>
                  <a:srgbClr val="0000CC"/>
                </a:solidFill>
                <a:latin typeface="Arial" panose="020B0604020202020204" pitchFamily="34" charset="0"/>
              </a:rPr>
            </a:br>
            <a:r>
              <a:rPr lang="en-US" altLang="he-IL" sz="2200" i="1" dirty="0" smtClean="0">
                <a:solidFill>
                  <a:srgbClr val="0000CC"/>
                </a:solidFill>
                <a:latin typeface="Arial" panose="020B0604020202020204" pitchFamily="34" charset="0"/>
              </a:rPr>
              <a:t>then</a:t>
            </a:r>
            <a:r>
              <a:rPr lang="en-US" altLang="he-IL" sz="2200" i="1" dirty="0">
                <a:solidFill>
                  <a:srgbClr val="0000CC"/>
                </a:solidFill>
                <a:latin typeface="Arial" panose="020B0604020202020204" pitchFamily="34" charset="0"/>
              </a:rPr>
              <a:t> </a:t>
            </a:r>
            <a:r>
              <a:rPr lang="en-US" altLang="he-IL" sz="2200" i="1" dirty="0" smtClean="0">
                <a:solidFill>
                  <a:srgbClr val="0000CC"/>
                </a:solidFill>
                <a:latin typeface="Arial" panose="020B0604020202020204" pitchFamily="34" charset="0"/>
              </a:rPr>
              <a:t>we don’t need to print the right subtree</a:t>
            </a:r>
          </a:p>
        </p:txBody>
      </p:sp>
    </p:spTree>
    <p:extLst>
      <p:ext uri="{BB962C8B-B14F-4D97-AF65-F5344CB8AC3E}">
        <p14:creationId xmlns:p14="http://schemas.microsoft.com/office/powerpoint/2010/main" val="136144268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BST Practice Problem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r>
              <a:rPr lang="en-US" sz="2200" dirty="0"/>
              <a:t>Write an algorithm that given a BST and a number k, outputs all values in the tree that </a:t>
            </a:r>
            <a:r>
              <a:rPr lang="en-US" sz="2200" dirty="0" smtClean="0"/>
              <a:t>are smaller </a:t>
            </a:r>
            <a:r>
              <a:rPr lang="en-US" sz="2200" dirty="0"/>
              <a:t>than k</a:t>
            </a:r>
            <a:r>
              <a:rPr lang="en-US" sz="2200" dirty="0" smtClean="0"/>
              <a:t>.</a:t>
            </a:r>
          </a:p>
          <a:p>
            <a:r>
              <a:rPr lang="en-US" sz="2200" dirty="0" smtClean="0"/>
              <a:t>A better solution:</a:t>
            </a:r>
          </a:p>
          <a:p>
            <a:pPr marL="0" indent="0">
              <a:defRPr/>
            </a:pPr>
            <a:r>
              <a:rPr lang="en-US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print_less_than_k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altLang="he-IL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BTnode</a:t>
            </a:r>
            <a:r>
              <a:rPr lang="en-US" altLang="he-IL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root, </a:t>
            </a:r>
            <a:r>
              <a:rPr lang="en-US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k)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{</a:t>
            </a:r>
          </a:p>
          <a:p>
            <a:pPr marL="0" indent="0">
              <a:defRPr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if ( root == NULL )</a:t>
            </a:r>
          </a:p>
          <a:p>
            <a:pPr marL="0" indent="0">
              <a:defRPr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return true;</a:t>
            </a:r>
          </a:p>
          <a:p>
            <a:pPr marL="0" indent="0">
              <a:defRPr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	</a:t>
            </a:r>
            <a:r>
              <a:rPr lang="en-US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print_less_than_k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root-&gt;left);</a:t>
            </a:r>
          </a:p>
          <a:p>
            <a:pPr marL="0" indent="0">
              <a:defRPr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	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if (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root-&gt;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data &lt; k)	{</a:t>
            </a:r>
          </a:p>
          <a:p>
            <a:pPr marL="0" indent="0">
              <a:defRPr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	print(root-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&gt;data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marL="0" indent="0">
              <a:defRPr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 </a:t>
            </a:r>
            <a:r>
              <a:rPr 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print_less_than_k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root-&gt;right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marL="0" indent="0">
              <a:defRPr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}</a:t>
            </a:r>
          </a:p>
          <a:p>
            <a:pPr marL="0" indent="0">
              <a:defRPr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}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2200" dirty="0"/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4049712" y="4150137"/>
            <a:ext cx="5830888" cy="407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200" i="1" dirty="0" smtClean="0">
                <a:solidFill>
                  <a:srgbClr val="0000CC"/>
                </a:solidFill>
                <a:latin typeface="Arial" panose="020B0604020202020204" pitchFamily="34" charset="0"/>
              </a:rPr>
              <a:t>Q: what is the running time of the algorithm?</a:t>
            </a:r>
            <a:endParaRPr lang="en-US" altLang="he-IL" sz="2200" i="1" dirty="0">
              <a:solidFill>
                <a:srgbClr val="0000CC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606407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1"/>
          <p:cNvSpPr>
            <a:spLocks noGrp="1" noChangeArrowheads="1"/>
          </p:cNvSpPr>
          <p:nvPr>
            <p:ph type="body"/>
          </p:nvPr>
        </p:nvSpPr>
        <p:spPr>
          <a:xfrm>
            <a:off x="720725" y="1949450"/>
            <a:ext cx="8855075" cy="4808538"/>
          </a:xfrm>
          <a:ln/>
        </p:spPr>
        <p:txBody>
          <a:bodyPr tIns="52920" anchor="t"/>
          <a:lstStyle/>
          <a:p>
            <a:pPr marL="431800" indent="-307975">
              <a:spcAft>
                <a:spcPts val="1425"/>
              </a:spcAft>
              <a:buClrTx/>
              <a:buSzPct val="45000"/>
              <a:buFontTx/>
              <a:buNone/>
              <a:tabLst>
                <a:tab pos="431800" algn="l"/>
                <a:tab pos="544513" algn="l"/>
                <a:tab pos="1001713" algn="l"/>
                <a:tab pos="1458913" algn="l"/>
                <a:tab pos="1916113" algn="l"/>
                <a:tab pos="2373313" algn="l"/>
                <a:tab pos="2830513" algn="l"/>
                <a:tab pos="3287713" algn="l"/>
                <a:tab pos="3744913" algn="l"/>
                <a:tab pos="4202113" algn="l"/>
                <a:tab pos="4659313" algn="l"/>
                <a:tab pos="5116513" algn="l"/>
                <a:tab pos="5573713" algn="l"/>
                <a:tab pos="6030913" algn="l"/>
                <a:tab pos="6488113" algn="l"/>
                <a:tab pos="6945313" algn="l"/>
                <a:tab pos="7402513" algn="l"/>
                <a:tab pos="7859713" algn="l"/>
                <a:tab pos="8316913" algn="l"/>
                <a:tab pos="8774113" algn="l"/>
                <a:tab pos="9231313" algn="l"/>
              </a:tabLst>
            </a:pPr>
            <a:r>
              <a:rPr lang="de-DE" altLang="en-US" sz="6000">
                <a:solidFill>
                  <a:srgbClr val="0000CC"/>
                </a:solidFill>
              </a:rPr>
              <a:t>Questions?</a:t>
            </a:r>
          </a:p>
          <a:p>
            <a:pPr marL="431800" indent="-307975">
              <a:spcAft>
                <a:spcPts val="1425"/>
              </a:spcAft>
              <a:buClrTx/>
              <a:buSzPct val="45000"/>
              <a:buFontTx/>
              <a:buNone/>
              <a:tabLst>
                <a:tab pos="431800" algn="l"/>
                <a:tab pos="544513" algn="l"/>
                <a:tab pos="1001713" algn="l"/>
                <a:tab pos="1458913" algn="l"/>
                <a:tab pos="1916113" algn="l"/>
                <a:tab pos="2373313" algn="l"/>
                <a:tab pos="2830513" algn="l"/>
                <a:tab pos="3287713" algn="l"/>
                <a:tab pos="3744913" algn="l"/>
                <a:tab pos="4202113" algn="l"/>
                <a:tab pos="4659313" algn="l"/>
                <a:tab pos="5116513" algn="l"/>
                <a:tab pos="5573713" algn="l"/>
                <a:tab pos="6030913" algn="l"/>
                <a:tab pos="6488113" algn="l"/>
                <a:tab pos="6945313" algn="l"/>
                <a:tab pos="7402513" algn="l"/>
                <a:tab pos="7859713" algn="l"/>
                <a:tab pos="8316913" algn="l"/>
                <a:tab pos="8774113" algn="l"/>
                <a:tab pos="9231313" algn="l"/>
              </a:tabLst>
            </a:pPr>
            <a:r>
              <a:rPr lang="de-DE" altLang="en-US" sz="6000">
                <a:solidFill>
                  <a:srgbClr val="0000CC"/>
                </a:solidFill>
              </a:rPr>
              <a:t>Comments?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de-DE" altLang="en-US" sz="8000" dirty="0" smtClean="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8000" dirty="0" smtClean="0"/>
              <a:t>Binary Trees</a:t>
            </a:r>
            <a:endParaRPr lang="de-DE" altLang="en-US" sz="8000" dirty="0"/>
          </a:p>
        </p:txBody>
      </p:sp>
    </p:spTree>
    <p:extLst>
      <p:ext uri="{BB962C8B-B14F-4D97-AF65-F5344CB8AC3E}">
        <p14:creationId xmlns:p14="http://schemas.microsoft.com/office/powerpoint/2010/main" val="379940866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Binary Trees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/>
              <a:t>An </a:t>
            </a:r>
            <a:r>
              <a:rPr lang="en-US" sz="2200" i="1" u="sng" dirty="0" smtClean="0"/>
              <a:t>binary </a:t>
            </a:r>
            <a:r>
              <a:rPr lang="en-US" sz="2200" i="1" u="sng" dirty="0"/>
              <a:t>tree</a:t>
            </a:r>
            <a:r>
              <a:rPr lang="en-US" sz="2200" dirty="0"/>
              <a:t> is a tree in which each vertex has at most </a:t>
            </a:r>
            <a:r>
              <a:rPr lang="en-US" sz="2200" dirty="0" smtClean="0"/>
              <a:t>2 </a:t>
            </a:r>
            <a:r>
              <a:rPr lang="en-US" sz="2200" dirty="0"/>
              <a:t>children</a:t>
            </a:r>
            <a:r>
              <a:rPr lang="en-US" sz="2200" dirty="0" smtClean="0"/>
              <a:t>.</a:t>
            </a:r>
            <a:endParaRPr lang="en-US" sz="22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1712" y="3246437"/>
            <a:ext cx="4191585" cy="316274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9" y="3398837"/>
            <a:ext cx="3721100" cy="2492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2582912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Binary Trees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r>
              <a:rPr lang="en-US" altLang="he-IL" sz="2200" dirty="0" smtClean="0"/>
              <a:t>Implementing Binary Tree in C:</a:t>
            </a:r>
          </a:p>
          <a:p>
            <a:r>
              <a:rPr lang="en-US" altLang="he-IL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he-IL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BTnode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{</a:t>
            </a:r>
          </a:p>
          <a:p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he-IL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data;  //</a:t>
            </a:r>
            <a:b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he-IL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he-IL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BTnode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 left; // left child</a:t>
            </a:r>
            <a:b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he-IL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he-IL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BTnode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right; // 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right child</a:t>
            </a:r>
          </a:p>
          <a:p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he-IL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BTnode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parent;</a:t>
            </a:r>
          </a:p>
          <a:p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} </a:t>
            </a:r>
          </a:p>
          <a:p>
            <a:r>
              <a:rPr lang="en-US" altLang="he-IL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typedef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he-IL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he-IL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BTnode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altLang="he-IL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Btnode_t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endParaRPr lang="en-US" altLang="he-IL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typedef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struct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he-IL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binary_tree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{</a:t>
            </a:r>
          </a:p>
          <a:p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he-IL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BTnode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root;</a:t>
            </a:r>
          </a:p>
          <a:p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} </a:t>
            </a:r>
            <a:r>
              <a:rPr lang="en-US" altLang="he-IL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binary_tree_t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en-US" altLang="he-IL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altLang="he-IL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479341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Binary Tree Problems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r>
              <a:rPr lang="en-US" sz="2200" dirty="0"/>
              <a:t>Write an algorithm that gets two </a:t>
            </a:r>
            <a:r>
              <a:rPr lang="en-US" sz="2200" dirty="0" smtClean="0"/>
              <a:t>BTs </a:t>
            </a:r>
            <a:r>
              <a:rPr lang="en-US" sz="2200" dirty="0"/>
              <a:t>and checks if they </a:t>
            </a:r>
            <a:r>
              <a:rPr lang="en-US" sz="2200" dirty="0" smtClean="0"/>
              <a:t>are equal</a:t>
            </a:r>
          </a:p>
          <a:p>
            <a:endParaRPr lang="en-US" sz="2200" dirty="0"/>
          </a:p>
          <a:p>
            <a:endParaRPr lang="en-US" sz="2200" dirty="0" smtClean="0"/>
          </a:p>
          <a:p>
            <a:endParaRPr lang="en-US" sz="2200" dirty="0"/>
          </a:p>
          <a:p>
            <a:endParaRPr lang="en-US" sz="2200" dirty="0" smtClean="0"/>
          </a:p>
          <a:p>
            <a:endParaRPr lang="en-US" sz="2200" dirty="0"/>
          </a:p>
          <a:p>
            <a:endParaRPr lang="en-US" sz="2200" dirty="0" smtClean="0"/>
          </a:p>
          <a:p>
            <a:endParaRPr lang="en-US" sz="2200" dirty="0" smtClean="0"/>
          </a:p>
          <a:p>
            <a:r>
              <a:rPr lang="en-US" sz="2200" dirty="0" smtClean="0"/>
              <a:t>                  </a:t>
            </a:r>
            <a:endParaRPr lang="en-US" sz="2200" dirty="0"/>
          </a:p>
          <a:p>
            <a:r>
              <a:rPr lang="en-US" sz="2200" dirty="0" smtClean="0"/>
              <a:t>									</a:t>
            </a:r>
            <a:r>
              <a:rPr lang="en-US" sz="2200" u="sng" dirty="0" smtClean="0">
                <a:solidFill>
                  <a:srgbClr val="FF0000"/>
                </a:solidFill>
              </a:rPr>
              <a:t>Equal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988" y="3246437"/>
            <a:ext cx="8391525" cy="2514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132744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Binary Tree Problems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r>
              <a:rPr lang="en-US" sz="2200" dirty="0"/>
              <a:t>Write an algorithm that gets two BTs and checks if they are equal</a:t>
            </a:r>
          </a:p>
          <a:p>
            <a:endParaRPr lang="en-US" sz="2200" dirty="0" smtClean="0"/>
          </a:p>
          <a:p>
            <a:endParaRPr lang="en-US" sz="2200" dirty="0"/>
          </a:p>
          <a:p>
            <a:endParaRPr lang="en-US" sz="2200" dirty="0" smtClean="0"/>
          </a:p>
          <a:p>
            <a:endParaRPr lang="en-US" sz="2200" dirty="0"/>
          </a:p>
          <a:p>
            <a:endParaRPr lang="en-US" sz="2200" dirty="0" smtClean="0"/>
          </a:p>
          <a:p>
            <a:endParaRPr lang="en-US" sz="2200" dirty="0"/>
          </a:p>
          <a:p>
            <a:endParaRPr lang="en-US" sz="2200" dirty="0" smtClean="0"/>
          </a:p>
          <a:p>
            <a:endParaRPr lang="en-US" sz="2200" dirty="0" smtClean="0"/>
          </a:p>
          <a:p>
            <a:r>
              <a:rPr lang="en-US" sz="2200" dirty="0" smtClean="0"/>
              <a:t>                  </a:t>
            </a:r>
            <a:endParaRPr lang="en-US" sz="2200" dirty="0"/>
          </a:p>
          <a:p>
            <a:r>
              <a:rPr lang="en-US" sz="2200" dirty="0" smtClean="0"/>
              <a:t>									</a:t>
            </a:r>
            <a:r>
              <a:rPr lang="en-US" sz="2200" u="sng" dirty="0" smtClean="0">
                <a:solidFill>
                  <a:srgbClr val="FF0000"/>
                </a:solidFill>
              </a:rPr>
              <a:t>Not Equal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003" y="2590029"/>
            <a:ext cx="8753475" cy="3905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977903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3284</TotalTime>
  <Words>1260</Words>
  <Application>Microsoft Office PowerPoint</Application>
  <PresentationFormat>Custom</PresentationFormat>
  <Paragraphs>330</Paragraphs>
  <Slides>42</Slides>
  <Notes>42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42</vt:i4>
      </vt:variant>
    </vt:vector>
  </HeadingPairs>
  <TitlesOfParts>
    <vt:vector size="48" baseType="lpstr">
      <vt:lpstr>Arial Unicode MS</vt:lpstr>
      <vt:lpstr>Arial</vt:lpstr>
      <vt:lpstr>Times New Roman</vt:lpstr>
      <vt:lpstr>Wingdings</vt:lpstr>
      <vt:lpstr>Office Theme</vt:lpstr>
      <vt:lpstr>Office Theme</vt:lpstr>
      <vt:lpstr>PowerPoint Presentation</vt:lpstr>
      <vt:lpstr>Reminder</vt:lpstr>
      <vt:lpstr>Reminder</vt:lpstr>
      <vt:lpstr>Today</vt:lpstr>
      <vt:lpstr>PowerPoint Presentation</vt:lpstr>
      <vt:lpstr>Binary Trees</vt:lpstr>
      <vt:lpstr>Binary Trees</vt:lpstr>
      <vt:lpstr>Binary Tree Problems</vt:lpstr>
      <vt:lpstr>Binary Tree Problems</vt:lpstr>
      <vt:lpstr>Binary Tree Problems</vt:lpstr>
      <vt:lpstr>Binary Tree Problems</vt:lpstr>
      <vt:lpstr>Binary Tree Problems</vt:lpstr>
      <vt:lpstr>Binary Tree Problems</vt:lpstr>
      <vt:lpstr>Binary Tree Problems</vt:lpstr>
      <vt:lpstr>Binary Tree Problems</vt:lpstr>
      <vt:lpstr>Binary Tree Problems</vt:lpstr>
      <vt:lpstr>Binary Tree Problems</vt:lpstr>
      <vt:lpstr>PowerPoint Presentation</vt:lpstr>
      <vt:lpstr>Binary Search Trees</vt:lpstr>
      <vt:lpstr>Binary Search Trees</vt:lpstr>
      <vt:lpstr>Binary Search Trees</vt:lpstr>
      <vt:lpstr>Not a Binary Search Tree</vt:lpstr>
      <vt:lpstr>Binary Search Trees</vt:lpstr>
      <vt:lpstr>Binary Search Trees</vt:lpstr>
      <vt:lpstr>Binary Search Trees</vt:lpstr>
      <vt:lpstr>Binary Search Trees</vt:lpstr>
      <vt:lpstr>Binary Search Trees</vt:lpstr>
      <vt:lpstr>Binary Search Trees</vt:lpstr>
      <vt:lpstr>Removing an element from Binary Search Trees</vt:lpstr>
      <vt:lpstr>Removing an element from Binary Search Trees</vt:lpstr>
      <vt:lpstr>Remove node with no children</vt:lpstr>
      <vt:lpstr>Remove node with one child</vt:lpstr>
      <vt:lpstr>Remove node with two children</vt:lpstr>
      <vt:lpstr>Running time of the operations</vt:lpstr>
      <vt:lpstr>Balancing the tree</vt:lpstr>
      <vt:lpstr>Creating a balanced tree from a sorted array</vt:lpstr>
      <vt:lpstr>Balancing the tree</vt:lpstr>
      <vt:lpstr>PowerPoint Presentation</vt:lpstr>
      <vt:lpstr>BST Practice Problem</vt:lpstr>
      <vt:lpstr>BST Practice Problem</vt:lpstr>
      <vt:lpstr>BST Practice Problem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Water</dc:title>
  <dc:creator>Igor Shinkar</dc:creator>
  <cp:lastModifiedBy>Igor Shinkar</cp:lastModifiedBy>
  <cp:revision>1237</cp:revision>
  <cp:lastPrinted>1601-01-01T00:00:00Z</cp:lastPrinted>
  <dcterms:created xsi:type="dcterms:W3CDTF">2017-07-19T19:15:02Z</dcterms:created>
  <dcterms:modified xsi:type="dcterms:W3CDTF">2018-12-05T05:45:07Z</dcterms:modified>
</cp:coreProperties>
</file>