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9"/>
  </p:notesMasterIdLst>
  <p:sldIdLst>
    <p:sldId id="256" r:id="rId3"/>
    <p:sldId id="421" r:id="rId4"/>
    <p:sldId id="316" r:id="rId5"/>
    <p:sldId id="392" r:id="rId6"/>
    <p:sldId id="454" r:id="rId7"/>
    <p:sldId id="462" r:id="rId8"/>
    <p:sldId id="468" r:id="rId9"/>
    <p:sldId id="461" r:id="rId10"/>
    <p:sldId id="467" r:id="rId11"/>
    <p:sldId id="455" r:id="rId12"/>
    <p:sldId id="457" r:id="rId13"/>
    <p:sldId id="460" r:id="rId14"/>
    <p:sldId id="458" r:id="rId15"/>
    <p:sldId id="465" r:id="rId16"/>
    <p:sldId id="464" r:id="rId17"/>
    <p:sldId id="291" r:id="rId18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998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30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02994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6402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12981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27538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4054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081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0604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57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2020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3341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October 25,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Question 4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 smtClean="0"/>
              <a:t>Write an algorithm that gets a queue and reverses it</a:t>
            </a:r>
          </a:p>
          <a:p>
            <a:r>
              <a:rPr lang="en-US" sz="2200" dirty="0" smtClean="0"/>
              <a:t>Idea: use stack</a:t>
            </a:r>
            <a:endParaRPr lang="en-US" sz="2200" dirty="0"/>
          </a:p>
          <a:p>
            <a:pPr>
              <a:spcAft>
                <a:spcPts val="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void reverse(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queue_t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q)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stack_t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create_stack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( !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queue_empty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(q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)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s, 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dequeue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(q) );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while (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stack_empty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(s))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enqueue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q, 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stack_pop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(s) );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>
              <a:spcAft>
                <a:spcPts val="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stack_free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(s);</a:t>
            </a:r>
          </a:p>
          <a:p>
            <a:pPr>
              <a:spcAft>
                <a:spcPts val="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1989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Question 5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spcAft>
                <a:spcPts val="600"/>
              </a:spcAft>
              <a:defRPr/>
            </a:pPr>
            <a:r>
              <a:rPr lang="en-US" sz="2200" dirty="0"/>
              <a:t>Write an algorithm that gets a binary tree</a:t>
            </a:r>
            <a:br>
              <a:rPr lang="en-US" sz="2200" dirty="0"/>
            </a:br>
            <a:r>
              <a:rPr lang="en-US" sz="2200" dirty="0"/>
              <a:t>and outputs all vertices in the 5</a:t>
            </a:r>
            <a:r>
              <a:rPr lang="en-US" sz="2200" baseline="30000" dirty="0"/>
              <a:t>th</a:t>
            </a:r>
            <a:r>
              <a:rPr lang="en-US" sz="2200" dirty="0"/>
              <a:t> layer in time O(1</a:t>
            </a:r>
            <a:r>
              <a:rPr lang="en-US" sz="2200" dirty="0" smtClean="0"/>
              <a:t>).</a:t>
            </a:r>
            <a:br>
              <a:rPr lang="en-US" sz="2200" dirty="0" smtClean="0"/>
            </a:br>
            <a:endParaRPr lang="en-US" sz="2200" dirty="0"/>
          </a:p>
          <a:p>
            <a:pPr marL="0" indent="0">
              <a:spcAft>
                <a:spcPts val="600"/>
              </a:spcAft>
              <a:defRPr/>
            </a:pPr>
            <a:r>
              <a:rPr lang="en-US" sz="2200" dirty="0" smtClean="0"/>
              <a:t>// Recall: print </a:t>
            </a:r>
            <a:r>
              <a:rPr lang="en-US" sz="2200" dirty="0"/>
              <a:t>the tree in BFS </a:t>
            </a:r>
            <a:r>
              <a:rPr lang="en-US" sz="2200" dirty="0" smtClean="0"/>
              <a:t>order</a:t>
            </a:r>
            <a:endParaRPr lang="en-US" sz="2200" dirty="0"/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 err="1"/>
              <a:t>BFS_traversal</a:t>
            </a:r>
            <a:r>
              <a:rPr lang="en-US" sz="2000" dirty="0"/>
              <a:t>(</a:t>
            </a:r>
            <a:r>
              <a:rPr lang="en-US" sz="2000" dirty="0" err="1"/>
              <a:t>BTnode</a:t>
            </a:r>
            <a:r>
              <a:rPr lang="en-US" sz="2000" dirty="0"/>
              <a:t> root):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sz="2000" dirty="0"/>
              <a:t>q = </a:t>
            </a:r>
            <a:r>
              <a:rPr lang="en-US" sz="2000" dirty="0" err="1"/>
              <a:t>create_queue</a:t>
            </a:r>
            <a:r>
              <a:rPr lang="en-US" sz="2000" dirty="0"/>
              <a:t>()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sz="2000" dirty="0" err="1"/>
              <a:t>enqueue</a:t>
            </a:r>
            <a:r>
              <a:rPr lang="en-US" sz="2000" dirty="0"/>
              <a:t>(q, root)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sz="2000" dirty="0"/>
              <a:t>while </a:t>
            </a:r>
            <a:r>
              <a:rPr lang="en-US" sz="2000" dirty="0" smtClean="0"/>
              <a:t>(!</a:t>
            </a:r>
            <a:r>
              <a:rPr lang="en-US" sz="2000" dirty="0" err="1" smtClean="0"/>
              <a:t>queue_empty</a:t>
            </a:r>
            <a:r>
              <a:rPr lang="en-US" sz="2000" dirty="0" smtClean="0"/>
              <a:t>(q))</a:t>
            </a:r>
            <a:endParaRPr lang="en-US" sz="2000" dirty="0"/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>	3.1 current = </a:t>
            </a:r>
            <a:r>
              <a:rPr lang="en-US" sz="2000" dirty="0" err="1"/>
              <a:t>dequeue</a:t>
            </a:r>
            <a:r>
              <a:rPr lang="en-US" sz="2000" dirty="0"/>
              <a:t>(q)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>	3.2 print (</a:t>
            </a:r>
            <a:r>
              <a:rPr lang="en-US" sz="2000" dirty="0" smtClean="0"/>
              <a:t>current-&gt;data</a:t>
            </a:r>
            <a:r>
              <a:rPr lang="en-US" sz="2000" dirty="0"/>
              <a:t>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>	3.3 if (current-&gt;right != null)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>		3.3.1 </a:t>
            </a:r>
            <a:r>
              <a:rPr lang="en-US" sz="2000" dirty="0" err="1" smtClean="0"/>
              <a:t>enqueue</a:t>
            </a:r>
            <a:r>
              <a:rPr lang="en-US" sz="2000" dirty="0" smtClean="0"/>
              <a:t>(q</a:t>
            </a:r>
            <a:r>
              <a:rPr lang="en-US" sz="2000" dirty="0"/>
              <a:t>, current-&gt;right)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>	3.4 if (current-&gt;left != null)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>		3.4.1 </a:t>
            </a:r>
            <a:r>
              <a:rPr lang="en-US" sz="2000" dirty="0" err="1"/>
              <a:t>enqueue</a:t>
            </a:r>
            <a:r>
              <a:rPr lang="en-US" sz="2000" dirty="0"/>
              <a:t>(q, current-&gt;left)</a:t>
            </a:r>
          </a:p>
          <a:p>
            <a:pPr>
              <a:spcAft>
                <a:spcPts val="600"/>
              </a:spcAft>
            </a:pPr>
            <a:endParaRPr lang="en-US" sz="220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950619" y="3322637"/>
            <a:ext cx="4764088" cy="249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Claim: The algorithm prints the tree level by level: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First the root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Then all vertices in the 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level 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1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Then all 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vertices in the level 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2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… and so on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4084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Question 5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spcAft>
                <a:spcPts val="600"/>
              </a:spcAft>
              <a:defRPr/>
            </a:pPr>
            <a:r>
              <a:rPr lang="en-US" sz="2200" dirty="0"/>
              <a:t>Write an algorithm that gets a binary tree</a:t>
            </a:r>
            <a:br>
              <a:rPr lang="en-US" sz="2200" dirty="0"/>
            </a:br>
            <a:r>
              <a:rPr lang="en-US" sz="2200" dirty="0"/>
              <a:t>and outputs all vertices in the 5</a:t>
            </a:r>
            <a:r>
              <a:rPr lang="en-US" sz="2200" baseline="30000" dirty="0"/>
              <a:t>th</a:t>
            </a:r>
            <a:r>
              <a:rPr lang="en-US" sz="2200" dirty="0"/>
              <a:t> layer in time O(1).</a:t>
            </a: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/>
              <a:t>// Recall: print the tree in BFS order</a:t>
            </a: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 err="1"/>
              <a:t>BFS_traversal</a:t>
            </a:r>
            <a:r>
              <a:rPr lang="en-US" sz="2000" dirty="0"/>
              <a:t>(</a:t>
            </a:r>
            <a:r>
              <a:rPr lang="en-US" sz="2000" dirty="0" err="1"/>
              <a:t>BTnode</a:t>
            </a:r>
            <a:r>
              <a:rPr lang="en-US" sz="2000" dirty="0"/>
              <a:t> root):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sz="2000" dirty="0"/>
              <a:t>q = </a:t>
            </a:r>
            <a:r>
              <a:rPr lang="en-US" sz="2000" dirty="0" err="1"/>
              <a:t>create_queue</a:t>
            </a:r>
            <a:r>
              <a:rPr lang="en-US" sz="2000" dirty="0"/>
              <a:t>()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sz="2000" dirty="0" err="1"/>
              <a:t>enqueue</a:t>
            </a:r>
            <a:r>
              <a:rPr lang="en-US" sz="2000" dirty="0"/>
              <a:t>(q, root)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sz="2000" smtClean="0"/>
              <a:t>while </a:t>
            </a:r>
            <a:r>
              <a:rPr lang="en-US" sz="2000" dirty="0"/>
              <a:t>(!</a:t>
            </a:r>
            <a:r>
              <a:rPr lang="en-US" sz="2000" dirty="0" err="1"/>
              <a:t>queue_empty</a:t>
            </a:r>
            <a:r>
              <a:rPr lang="en-US" sz="2000" dirty="0"/>
              <a:t>(q</a:t>
            </a:r>
            <a:r>
              <a:rPr lang="en-US" sz="2000" dirty="0" smtClean="0"/>
              <a:t>))</a:t>
            </a:r>
            <a:endParaRPr lang="en-US" sz="2000" dirty="0"/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>	3.1 current = </a:t>
            </a:r>
            <a:r>
              <a:rPr lang="en-US" sz="2000" dirty="0" err="1"/>
              <a:t>dequeue</a:t>
            </a:r>
            <a:r>
              <a:rPr lang="en-US" sz="2000" dirty="0"/>
              <a:t>(q)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>	3.2 print (</a:t>
            </a:r>
            <a:r>
              <a:rPr lang="en-US" sz="2000" dirty="0" smtClean="0"/>
              <a:t>current</a:t>
            </a:r>
            <a:r>
              <a:rPr lang="en-US" sz="2000" dirty="0"/>
              <a:t>-&gt;</a:t>
            </a:r>
            <a:r>
              <a:rPr lang="en-US" sz="2000" dirty="0" smtClean="0"/>
              <a:t>data</a:t>
            </a:r>
            <a:r>
              <a:rPr lang="en-US" sz="2000" dirty="0"/>
              <a:t>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>	3.3 if (</a:t>
            </a:r>
            <a:r>
              <a:rPr lang="en-US" sz="2000" dirty="0" smtClean="0"/>
              <a:t>current</a:t>
            </a:r>
            <a:r>
              <a:rPr lang="en-US" sz="2000" dirty="0"/>
              <a:t>-&gt;</a:t>
            </a:r>
            <a:r>
              <a:rPr lang="en-US" sz="2000" dirty="0" smtClean="0"/>
              <a:t>right </a:t>
            </a:r>
            <a:r>
              <a:rPr lang="en-US" sz="2000" dirty="0"/>
              <a:t>!= null)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>		3.3.1 </a:t>
            </a:r>
            <a:r>
              <a:rPr lang="en-US" sz="2000" dirty="0" err="1" smtClean="0"/>
              <a:t>enqueue</a:t>
            </a:r>
            <a:r>
              <a:rPr lang="en-US" sz="2000" dirty="0" smtClean="0"/>
              <a:t>(q</a:t>
            </a:r>
            <a:r>
              <a:rPr lang="en-US" sz="2000" dirty="0"/>
              <a:t>, </a:t>
            </a:r>
            <a:r>
              <a:rPr lang="en-US" sz="2000" dirty="0" smtClean="0"/>
              <a:t>current</a:t>
            </a:r>
            <a:r>
              <a:rPr lang="en-US" sz="2000" dirty="0"/>
              <a:t>-&gt;</a:t>
            </a:r>
            <a:r>
              <a:rPr lang="en-US" sz="2000" dirty="0" smtClean="0"/>
              <a:t>right</a:t>
            </a:r>
            <a:r>
              <a:rPr lang="en-US" sz="2000" dirty="0"/>
              <a:t>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>	3.4 if (</a:t>
            </a:r>
            <a:r>
              <a:rPr lang="en-US" sz="2000" dirty="0" smtClean="0"/>
              <a:t>current</a:t>
            </a:r>
            <a:r>
              <a:rPr lang="en-US" sz="2000" dirty="0"/>
              <a:t>-&gt;</a:t>
            </a:r>
            <a:r>
              <a:rPr lang="en-US" sz="2000" dirty="0" smtClean="0"/>
              <a:t>left </a:t>
            </a:r>
            <a:r>
              <a:rPr lang="en-US" sz="2000" dirty="0"/>
              <a:t>!= null)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>		3.4.1 </a:t>
            </a:r>
            <a:r>
              <a:rPr lang="en-US" sz="2000" dirty="0" err="1"/>
              <a:t>enqueue</a:t>
            </a:r>
            <a:r>
              <a:rPr lang="en-US" sz="2000" dirty="0"/>
              <a:t>(q, </a:t>
            </a:r>
            <a:r>
              <a:rPr lang="en-US" sz="2000" dirty="0" smtClean="0"/>
              <a:t>current</a:t>
            </a:r>
            <a:r>
              <a:rPr lang="en-US" sz="2000" dirty="0"/>
              <a:t>-&gt;</a:t>
            </a:r>
            <a:r>
              <a:rPr lang="en-US" sz="2000" dirty="0" smtClean="0"/>
              <a:t>left</a:t>
            </a:r>
            <a:r>
              <a:rPr lang="en-US" sz="2000" dirty="0"/>
              <a:t>)</a:t>
            </a:r>
          </a:p>
          <a:p>
            <a:pPr>
              <a:spcAft>
                <a:spcPts val="600"/>
              </a:spcAft>
            </a:pPr>
            <a:endParaRPr lang="en-US" sz="22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35512" y="3475037"/>
            <a:ext cx="5024798" cy="112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Idea: create “separator” between layers, and add them to the queue in the end of each layer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926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Question 5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1800" dirty="0" err="1" smtClean="0"/>
              <a:t>BFS_traversal</a:t>
            </a:r>
            <a:r>
              <a:rPr lang="en-US" sz="1800" dirty="0" smtClean="0"/>
              <a:t>(</a:t>
            </a:r>
            <a:r>
              <a:rPr lang="en-US" sz="1800" dirty="0" err="1" smtClean="0"/>
              <a:t>BTnode</a:t>
            </a:r>
            <a:r>
              <a:rPr lang="en-US" sz="1800" dirty="0" smtClean="0"/>
              <a:t> </a:t>
            </a:r>
            <a:r>
              <a:rPr lang="en-US" sz="1800" dirty="0"/>
              <a:t>root):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sz="1800" dirty="0"/>
              <a:t>q = </a:t>
            </a:r>
            <a:r>
              <a:rPr lang="en-US" sz="1800" dirty="0" err="1"/>
              <a:t>create_queue</a:t>
            </a:r>
            <a:r>
              <a:rPr lang="en-US" sz="1800" dirty="0" smtClean="0"/>
              <a:t>()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sz="1800" dirty="0" smtClean="0">
                <a:solidFill>
                  <a:srgbClr val="FF0000"/>
                </a:solidFill>
              </a:rPr>
              <a:t>separator = </a:t>
            </a:r>
            <a:r>
              <a:rPr lang="en-US" sz="1800" dirty="0" err="1" smtClean="0">
                <a:solidFill>
                  <a:srgbClr val="FF0000"/>
                </a:solidFill>
              </a:rPr>
              <a:t>create_node</a:t>
            </a:r>
            <a:r>
              <a:rPr lang="en-US" sz="1800" dirty="0" smtClean="0">
                <a:solidFill>
                  <a:srgbClr val="FF0000"/>
                </a:solidFill>
              </a:rPr>
              <a:t>() // special node that will separate the layers</a:t>
            </a:r>
            <a:endParaRPr lang="en-US" sz="1800" dirty="0">
              <a:solidFill>
                <a:srgbClr val="FF0000"/>
              </a:solidFill>
            </a:endParaRP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sz="1800" dirty="0" err="1">
                <a:solidFill>
                  <a:schemeClr val="tx1"/>
                </a:solidFill>
              </a:rPr>
              <a:t>enqueue</a:t>
            </a:r>
            <a:r>
              <a:rPr lang="en-US" sz="1800" dirty="0">
                <a:solidFill>
                  <a:schemeClr val="tx1"/>
                </a:solidFill>
              </a:rPr>
              <a:t>(q, </a:t>
            </a:r>
            <a:r>
              <a:rPr lang="en-US" sz="1800" dirty="0" smtClean="0">
                <a:solidFill>
                  <a:schemeClr val="tx1"/>
                </a:solidFill>
              </a:rPr>
              <a:t>root),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sz="1800" dirty="0" err="1" smtClean="0">
                <a:solidFill>
                  <a:srgbClr val="FF0000"/>
                </a:solidFill>
              </a:rPr>
              <a:t>enqueue</a:t>
            </a:r>
            <a:r>
              <a:rPr lang="en-US" sz="1800" dirty="0" smtClean="0">
                <a:solidFill>
                  <a:srgbClr val="FF0000"/>
                </a:solidFill>
              </a:rPr>
              <a:t>(q, separator)  // end of level 0</a:t>
            </a:r>
            <a:endParaRPr lang="en-US" sz="1800" dirty="0">
              <a:solidFill>
                <a:srgbClr val="FF0000"/>
              </a:solidFill>
            </a:endParaRP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AutoNum type="arabicPeriod"/>
              <a:defRPr/>
            </a:pPr>
            <a:r>
              <a:rPr lang="en-US" sz="1800" dirty="0" smtClean="0"/>
              <a:t>while </a:t>
            </a:r>
            <a:r>
              <a:rPr lang="en-US" sz="1800" dirty="0"/>
              <a:t>(!</a:t>
            </a:r>
            <a:r>
              <a:rPr lang="en-US" sz="1800" dirty="0" err="1"/>
              <a:t>queue_empty</a:t>
            </a:r>
            <a:r>
              <a:rPr lang="en-US" sz="1800" dirty="0"/>
              <a:t>(q))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smtClean="0"/>
              <a:t>5.1 </a:t>
            </a:r>
            <a:r>
              <a:rPr lang="en-US" sz="1800" dirty="0"/>
              <a:t>current = </a:t>
            </a:r>
            <a:r>
              <a:rPr lang="en-US" sz="1800" dirty="0" err="1"/>
              <a:t>dequeue</a:t>
            </a:r>
            <a:r>
              <a:rPr lang="en-US" sz="1800" dirty="0"/>
              <a:t>(q</a:t>
            </a:r>
            <a:r>
              <a:rPr lang="en-US" sz="1800" dirty="0" smtClean="0"/>
              <a:t>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1800" dirty="0">
                <a:solidFill>
                  <a:srgbClr val="FF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5.2 if (current == separator) // end of layer. Moving to the next layer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1800" dirty="0">
                <a:solidFill>
                  <a:srgbClr val="FF0000"/>
                </a:solidFill>
              </a:rPr>
              <a:t>	</a:t>
            </a:r>
            <a:r>
              <a:rPr lang="en-US" sz="1800" dirty="0" smtClean="0">
                <a:solidFill>
                  <a:srgbClr val="FF0000"/>
                </a:solidFill>
              </a:rPr>
              <a:t>	5.2.1 </a:t>
            </a:r>
            <a:r>
              <a:rPr lang="en-US" sz="1800" dirty="0" err="1" smtClean="0">
                <a:solidFill>
                  <a:srgbClr val="FF0000"/>
                </a:solidFill>
              </a:rPr>
              <a:t>enqueue</a:t>
            </a:r>
            <a:r>
              <a:rPr lang="en-US" sz="1800" dirty="0" smtClean="0">
                <a:solidFill>
                  <a:srgbClr val="FF0000"/>
                </a:solidFill>
              </a:rPr>
              <a:t>(q, separator)</a:t>
            </a:r>
            <a:endParaRPr lang="en-US" sz="1800" dirty="0">
              <a:solidFill>
                <a:srgbClr val="FF0000"/>
              </a:solidFill>
            </a:endParaRP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smtClean="0"/>
              <a:t>5.3 else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1800" dirty="0"/>
              <a:t>	</a:t>
            </a:r>
            <a:r>
              <a:rPr lang="en-US" sz="1800" dirty="0" smtClean="0"/>
              <a:t>	5.3.1 print </a:t>
            </a:r>
            <a:r>
              <a:rPr lang="en-US" sz="1800" dirty="0"/>
              <a:t>(current-&gt;data)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1800" dirty="0" smtClean="0"/>
              <a:t>	</a:t>
            </a:r>
            <a:r>
              <a:rPr lang="en-US" sz="1800" dirty="0"/>
              <a:t>	</a:t>
            </a:r>
            <a:r>
              <a:rPr lang="en-US" sz="1800" dirty="0" smtClean="0"/>
              <a:t>5.3.2 </a:t>
            </a:r>
            <a:r>
              <a:rPr lang="en-US" sz="1800" dirty="0"/>
              <a:t>if (current-&gt;right != null)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smtClean="0"/>
              <a:t>	5.3.2.1 </a:t>
            </a:r>
            <a:r>
              <a:rPr lang="en-US" sz="1800" dirty="0" err="1" smtClean="0"/>
              <a:t>enqueue</a:t>
            </a:r>
            <a:r>
              <a:rPr lang="en-US" sz="1800" dirty="0" smtClean="0"/>
              <a:t>(q</a:t>
            </a:r>
            <a:r>
              <a:rPr lang="en-US" sz="1800" dirty="0"/>
              <a:t>, current-&gt;right)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1800" dirty="0" smtClean="0"/>
              <a:t>		5.3.3 </a:t>
            </a:r>
            <a:r>
              <a:rPr lang="en-US" sz="1800" dirty="0"/>
              <a:t>if (current-&gt;left != null)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1800" dirty="0"/>
              <a:t>		</a:t>
            </a:r>
            <a:r>
              <a:rPr lang="en-US" sz="1800" dirty="0" smtClean="0"/>
              <a:t>	5.3.3.1 </a:t>
            </a:r>
            <a:r>
              <a:rPr lang="en-US" sz="1800" dirty="0" err="1"/>
              <a:t>enqueue</a:t>
            </a:r>
            <a:r>
              <a:rPr lang="en-US" sz="1800" dirty="0"/>
              <a:t>(q, current-&gt;left)</a:t>
            </a:r>
          </a:p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35512" y="4694237"/>
            <a:ext cx="5867400" cy="951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0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When separator leaves the queue: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0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we removed all elements in level K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0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- the queue contains all elements in level K+1</a:t>
            </a:r>
            <a:endParaRPr lang="en-US" altLang="he-IL" sz="20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0583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Question 5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spcAft>
                <a:spcPts val="600"/>
              </a:spcAft>
              <a:defRPr/>
            </a:pPr>
            <a:r>
              <a:rPr lang="en-US" sz="2000" dirty="0"/>
              <a:t>Write an algorithm that gets a binary tree</a:t>
            </a:r>
            <a:br>
              <a:rPr lang="en-US" sz="2000" dirty="0"/>
            </a:br>
            <a:r>
              <a:rPr lang="en-US" sz="2000" dirty="0"/>
              <a:t>and outputs all vertices in the 5</a:t>
            </a:r>
            <a:r>
              <a:rPr lang="en-US" sz="2000" baseline="30000" dirty="0"/>
              <a:t>th</a:t>
            </a:r>
            <a:r>
              <a:rPr lang="en-US" sz="2000" dirty="0"/>
              <a:t> layer in time O(1).</a:t>
            </a: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sz="2000" dirty="0"/>
              <a:t/>
            </a:r>
            <a:br>
              <a:rPr lang="en-US" sz="2000" dirty="0"/>
            </a:br>
            <a:r>
              <a:rPr lang="en-US" sz="2000" u="sng" dirty="0" smtClean="0"/>
              <a:t>Solution:</a:t>
            </a:r>
          </a:p>
          <a:p>
            <a:r>
              <a:rPr lang="en-US" sz="2000" dirty="0" smtClean="0"/>
              <a:t>Modify the BFS algorithm we saw in class as follows:</a:t>
            </a:r>
          </a:p>
          <a:p>
            <a:r>
              <a:rPr lang="en-US" sz="2000" dirty="0" smtClean="0"/>
              <a:t>    Add two new variables:</a:t>
            </a:r>
            <a:br>
              <a:rPr lang="en-US" sz="2000" dirty="0" smtClean="0"/>
            </a:br>
            <a:r>
              <a:rPr lang="en-US" sz="2000" dirty="0" smtClean="0">
                <a:solidFill>
                  <a:schemeClr val="accent2"/>
                </a:solidFill>
              </a:rPr>
              <a:t>	</a:t>
            </a:r>
            <a:r>
              <a:rPr lang="en-US" sz="2000" u="sng" dirty="0" smtClean="0">
                <a:solidFill>
                  <a:schemeClr val="accent2"/>
                </a:solidFill>
              </a:rPr>
              <a:t>S</a:t>
            </a:r>
            <a:r>
              <a:rPr lang="en-US" sz="1800" u="sng" dirty="0" smtClean="0">
                <a:solidFill>
                  <a:schemeClr val="accent2"/>
                </a:solidFill>
              </a:rPr>
              <a:t>eparato</a:t>
            </a:r>
            <a:r>
              <a:rPr lang="en-US" sz="1800" dirty="0" smtClean="0">
                <a:solidFill>
                  <a:schemeClr val="accent2"/>
                </a:solidFill>
              </a:rPr>
              <a:t>r node - will be added to the queue between every two layers</a:t>
            </a:r>
            <a:r>
              <a:rPr lang="en-US" sz="1800" dirty="0">
                <a:solidFill>
                  <a:schemeClr val="accent2"/>
                </a:solidFill>
              </a:rPr>
              <a:t>.</a:t>
            </a:r>
            <a:endParaRPr lang="en-US" sz="1800" dirty="0" smtClean="0">
              <a:solidFill>
                <a:schemeClr val="accent2"/>
              </a:solidFill>
            </a:endParaRPr>
          </a:p>
          <a:p>
            <a:r>
              <a:rPr lang="en-US" sz="1800" dirty="0" smtClean="0">
                <a:solidFill>
                  <a:schemeClr val="accent2"/>
                </a:solidFill>
              </a:rPr>
              <a:t>		</a:t>
            </a:r>
            <a:r>
              <a:rPr lang="en-US" sz="1800" u="sng" dirty="0" smtClean="0">
                <a:solidFill>
                  <a:schemeClr val="accent2"/>
                </a:solidFill>
              </a:rPr>
              <a:t>Counter</a:t>
            </a:r>
            <a:r>
              <a:rPr lang="en-US" sz="1800" dirty="0" smtClean="0">
                <a:solidFill>
                  <a:schemeClr val="accent2"/>
                </a:solidFill>
              </a:rPr>
              <a:t> – initialized to 0 –will specify the layer currently removed from the queue.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In the algorithm: add the </a:t>
            </a:r>
            <a:r>
              <a:rPr lang="en-US" sz="2000" u="sng" dirty="0" smtClean="0"/>
              <a:t>separator</a:t>
            </a:r>
            <a:r>
              <a:rPr lang="en-US" sz="2000" dirty="0" smtClean="0"/>
              <a:t> to the queue immediately after the root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Each time the separator is removed from the root and increase the counter.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In the while loop: if counter=5 print the element removed from the queue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If counter=6 STOP – we don’t need to continue anymore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90167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Question </a:t>
            </a:r>
            <a:r>
              <a:rPr lang="en-US" altLang="he-IL" dirty="0"/>
              <a:t>5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 smtClean="0"/>
              <a:t>What is the running time of the algorithm?</a:t>
            </a:r>
          </a:p>
          <a:p>
            <a:r>
              <a:rPr lang="en-US" sz="2200" dirty="0" smtClean="0"/>
              <a:t>A: bounded by the total number of vertices in levels 0,1,2,3,4,5,6</a:t>
            </a:r>
          </a:p>
          <a:p>
            <a:r>
              <a:rPr lang="en-US" sz="2200" dirty="0" smtClean="0"/>
              <a:t>(Why 6?)</a:t>
            </a:r>
          </a:p>
          <a:p>
            <a:r>
              <a:rPr lang="en-US" sz="2200" dirty="0" smtClean="0"/>
              <a:t>The number of vertices in levels 0…6 is &lt;= 1+2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+2</a:t>
            </a:r>
            <a:r>
              <a:rPr lang="en-US" sz="2200" baseline="30000" dirty="0" smtClean="0"/>
              <a:t>3</a:t>
            </a:r>
            <a:r>
              <a:rPr lang="en-US" sz="2200" dirty="0" smtClean="0"/>
              <a:t>+2</a:t>
            </a:r>
            <a:r>
              <a:rPr lang="en-US" sz="2200" baseline="30000" dirty="0" smtClean="0"/>
              <a:t>4</a:t>
            </a:r>
            <a:r>
              <a:rPr lang="en-US" sz="2200" dirty="0" smtClean="0"/>
              <a:t>+2</a:t>
            </a:r>
            <a:r>
              <a:rPr lang="en-US" sz="2200" baseline="30000" dirty="0" smtClean="0"/>
              <a:t>5</a:t>
            </a:r>
            <a:r>
              <a:rPr lang="en-US" sz="2200" dirty="0" smtClean="0"/>
              <a:t>+2</a:t>
            </a:r>
            <a:r>
              <a:rPr lang="en-US" sz="2200" baseline="30000" dirty="0" smtClean="0"/>
              <a:t>6</a:t>
            </a:r>
            <a:r>
              <a:rPr lang="en-US" sz="2200" dirty="0" smtClean="0"/>
              <a:t> = O(1).</a:t>
            </a:r>
          </a:p>
        </p:txBody>
      </p:sp>
    </p:spTree>
    <p:extLst>
      <p:ext uri="{BB962C8B-B14F-4D97-AF65-F5344CB8AC3E}">
        <p14:creationId xmlns:p14="http://schemas.microsoft.com/office/powerpoint/2010/main" val="13334957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Reminder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Assignment 3 is online, </a:t>
            </a:r>
            <a:r>
              <a:rPr lang="de-DE" altLang="en-US" sz="2400" smtClean="0"/>
              <a:t>due on </a:t>
            </a:r>
            <a:r>
              <a:rPr lang="de-DE" altLang="en-US" sz="2400" dirty="0" smtClean="0"/>
              <a:t>November 2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Midterm: Tuesday, Oct 30</a:t>
            </a:r>
          </a:p>
        </p:txBody>
      </p:sp>
    </p:spTree>
    <p:extLst>
      <p:ext uri="{BB962C8B-B14F-4D97-AF65-F5344CB8AC3E}">
        <p14:creationId xmlns:p14="http://schemas.microsoft.com/office/powerpoint/2010/main" val="1090882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Reminder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Midterm: Tuesday, Oct 30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5 problems - 20 points each.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Each problem contains 2-4 related questions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 smtClean="0"/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Some C Syntax</a:t>
            </a:r>
          </a:p>
          <a:p>
            <a:pPr marL="1216025" lvl="2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pointers, references, arrays, 2d-arrays, memory allocation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Recursion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Big-O notation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Sorting algorithms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Stack / Queues / Linked Lists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Trees / Binary Trees / Binary Search Trees</a:t>
            </a:r>
            <a:endParaRPr lang="de-DE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Practice Questions</a:t>
            </a: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 smtClean="0"/>
              <a:t>Practice Questions</a:t>
            </a:r>
            <a:endParaRPr lang="de-DE" altLang="en-US" sz="7000" dirty="0"/>
          </a:p>
        </p:txBody>
      </p:sp>
    </p:spTree>
    <p:extLst>
      <p:ext uri="{BB962C8B-B14F-4D97-AF65-F5344CB8AC3E}">
        <p14:creationId xmlns:p14="http://schemas.microsoft.com/office/powerpoint/2010/main" val="818719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Question 1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What is the running time of this </a:t>
            </a:r>
            <a:r>
              <a:rPr lang="en-US" sz="2200" dirty="0" smtClean="0"/>
              <a:t>algorithm?</a:t>
            </a:r>
            <a:endParaRPr lang="en-US" sz="2200" dirty="0"/>
          </a:p>
          <a:p>
            <a:pPr>
              <a:spcAft>
                <a:spcPts val="825"/>
              </a:spcAft>
            </a:pPr>
            <a:r>
              <a:rPr lang="en-US" sz="2200" dirty="0" smtClean="0"/>
              <a:t>	void </a:t>
            </a:r>
            <a:r>
              <a:rPr lang="en-US" sz="2200" dirty="0"/>
              <a:t>fun(</a:t>
            </a:r>
            <a:r>
              <a:rPr lang="en-US" sz="2200" dirty="0" err="1"/>
              <a:t>int</a:t>
            </a:r>
            <a:r>
              <a:rPr lang="en-US" sz="2200" dirty="0"/>
              <a:t> n) </a:t>
            </a:r>
            <a:r>
              <a:rPr lang="en-US" sz="2200" dirty="0" smtClean="0"/>
              <a:t>{</a:t>
            </a:r>
          </a:p>
          <a:p>
            <a:pPr>
              <a:spcAft>
                <a:spcPts val="825"/>
              </a:spcAft>
            </a:pPr>
            <a:r>
              <a:rPr lang="en-US" sz="2200" dirty="0"/>
              <a:t>	</a:t>
            </a:r>
            <a:r>
              <a:rPr lang="en-US" sz="2200" dirty="0" smtClean="0"/>
              <a:t>		</a:t>
            </a:r>
            <a:r>
              <a:rPr lang="en-US" sz="2200" dirty="0" err="1" smtClean="0"/>
              <a:t>int</a:t>
            </a:r>
            <a:r>
              <a:rPr lang="en-US" sz="2200" dirty="0" smtClean="0"/>
              <a:t> sum = 0;</a:t>
            </a:r>
          </a:p>
          <a:p>
            <a:pPr>
              <a:spcAft>
                <a:spcPts val="825"/>
              </a:spcAft>
            </a:pPr>
            <a:r>
              <a:rPr lang="en-US" sz="2200" dirty="0"/>
              <a:t>	</a:t>
            </a:r>
            <a:r>
              <a:rPr lang="en-US" sz="2200" dirty="0" smtClean="0"/>
              <a:t>		</a:t>
            </a:r>
            <a:r>
              <a:rPr lang="en-US" sz="2200" dirty="0" err="1" smtClean="0"/>
              <a:t>int</a:t>
            </a:r>
            <a:r>
              <a:rPr lang="en-US" sz="2200" dirty="0" smtClean="0"/>
              <a:t> cube = n*n*n;</a:t>
            </a:r>
            <a:endParaRPr lang="en-US" sz="2200" dirty="0"/>
          </a:p>
          <a:p>
            <a:pPr>
              <a:spcAft>
                <a:spcPts val="825"/>
              </a:spcAft>
            </a:pPr>
            <a:r>
              <a:rPr lang="en-US" sz="2200" dirty="0" smtClean="0"/>
              <a:t>			while </a:t>
            </a:r>
            <a:r>
              <a:rPr lang="en-US" sz="2200" dirty="0"/>
              <a:t>(sum &lt; </a:t>
            </a:r>
            <a:r>
              <a:rPr lang="en-US" sz="2200" dirty="0" smtClean="0"/>
              <a:t>cube) </a:t>
            </a:r>
            <a:r>
              <a:rPr lang="en-US" sz="2200" dirty="0"/>
              <a:t>{</a:t>
            </a:r>
          </a:p>
          <a:p>
            <a:pPr>
              <a:spcAft>
                <a:spcPts val="825"/>
              </a:spcAft>
            </a:pPr>
            <a:r>
              <a:rPr lang="en-US" sz="2200" dirty="0" smtClean="0"/>
              <a:t>				sum </a:t>
            </a:r>
            <a:r>
              <a:rPr lang="en-US" sz="2200" dirty="0"/>
              <a:t>= sum + </a:t>
            </a:r>
            <a:r>
              <a:rPr lang="en-US" sz="2200" dirty="0" smtClean="0"/>
              <a:t>n;</a:t>
            </a:r>
            <a:br>
              <a:rPr lang="en-US" sz="2200" dirty="0" smtClean="0"/>
            </a:br>
            <a:r>
              <a:rPr lang="en-US" sz="2200" dirty="0" smtClean="0"/>
              <a:t>		}</a:t>
            </a:r>
            <a:endParaRPr lang="en-US" sz="2200" dirty="0"/>
          </a:p>
          <a:p>
            <a:pPr>
              <a:spcAft>
                <a:spcPts val="825"/>
              </a:spcAft>
            </a:pPr>
            <a:r>
              <a:rPr lang="en-US" sz="2200" dirty="0" smtClean="0"/>
              <a:t>	}</a:t>
            </a:r>
          </a:p>
          <a:p>
            <a:r>
              <a:rPr lang="en-US" sz="2200" dirty="0" smtClean="0"/>
              <a:t>Answer: O(n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)</a:t>
            </a:r>
          </a:p>
          <a:p>
            <a:r>
              <a:rPr lang="en-US" sz="2200" dirty="0" smtClean="0"/>
              <a:t>Explanation: In each iterations sum increases by n.</a:t>
            </a:r>
          </a:p>
          <a:p>
            <a:r>
              <a:rPr lang="en-US" sz="2200" dirty="0" smtClean="0"/>
              <a:t>Therefore, the loop will terminate after n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iterations.</a:t>
            </a:r>
            <a:endParaRPr lang="en-US" sz="2200" dirty="0"/>
          </a:p>
          <a:p>
            <a:pPr marL="57150" indent="0">
              <a:buFont typeface="Arial" panose="020B0604020202020204" pitchFamily="34" charset="0"/>
              <a:buNone/>
              <a:defRPr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205932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Question 2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sz="2200" dirty="0"/>
              <a:t>What </a:t>
            </a:r>
            <a:r>
              <a:rPr lang="en-US" sz="2200" dirty="0" smtClean="0"/>
              <a:t>will be the output of this program?</a:t>
            </a:r>
          </a:p>
          <a:p>
            <a:endParaRPr lang="en-US" sz="2200" dirty="0"/>
          </a:p>
          <a:p>
            <a:r>
              <a:rPr lang="en-US" sz="2200" dirty="0" smtClean="0"/>
              <a:t>	</a:t>
            </a:r>
          </a:p>
          <a:p>
            <a:endParaRPr lang="en-US" altLang="he-IL" sz="2200" dirty="0"/>
          </a:p>
          <a:p>
            <a:endParaRPr lang="en-US" altLang="he-IL" sz="2200" dirty="0" smtClean="0"/>
          </a:p>
          <a:p>
            <a:endParaRPr lang="en-US" altLang="he-IL" sz="2200" dirty="0"/>
          </a:p>
          <a:p>
            <a:endParaRPr lang="en-US" altLang="he-IL" sz="2200" dirty="0" smtClean="0"/>
          </a:p>
          <a:p>
            <a:endParaRPr lang="en-US" altLang="he-IL" sz="2200" dirty="0"/>
          </a:p>
          <a:p>
            <a:r>
              <a:rPr lang="en-US" altLang="he-IL" sz="2200" dirty="0" smtClean="0"/>
              <a:t>Answer:</a:t>
            </a:r>
            <a:br>
              <a:rPr lang="en-US" altLang="he-IL" sz="2200" dirty="0" smtClean="0"/>
            </a:br>
            <a:r>
              <a:rPr lang="en-US" altLang="he-IL" sz="2200" dirty="0" smtClean="0"/>
              <a:t>s = 10 t = 7</a:t>
            </a:r>
          </a:p>
          <a:p>
            <a:r>
              <a:rPr lang="en-US" altLang="he-IL" sz="2200" dirty="0" smtClean="0"/>
              <a:t>	t = 7</a:t>
            </a:r>
          </a:p>
          <a:p>
            <a:endParaRPr lang="en-US" altLang="he-IL" sz="2200" dirty="0"/>
          </a:p>
          <a:p>
            <a:endParaRPr lang="en-US" altLang="he-IL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720725" y="2408238"/>
            <a:ext cx="4548188" cy="1638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foo(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x,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y) {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= 10;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z = &amp;w;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y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*x;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*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= *z;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40112" y="2411026"/>
            <a:ext cx="4548188" cy="3699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main() {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= 5, t = 7;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foo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(&amp;s, t);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("s = %d, t = %d \n", s, t);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bar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(&amp;t);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printf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("t = %d", t);</a:t>
            </a:r>
          </a:p>
          <a:p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0;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9003" y="3957466"/>
            <a:ext cx="4548188" cy="1638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bar(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x) {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= 10;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z = &amp;w;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x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z;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3436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Question 3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00000"/>
              </a:lnSpc>
            </a:pPr>
            <a:r>
              <a:rPr lang="en-US" sz="1800" dirty="0"/>
              <a:t>Write a function that gets a </a:t>
            </a:r>
            <a:r>
              <a:rPr lang="en-US" sz="1800" i="1" u="sng" dirty="0"/>
              <a:t>sorted</a:t>
            </a:r>
            <a:r>
              <a:rPr lang="en-US" sz="1800" u="sng" dirty="0"/>
              <a:t> Linked List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and returns the number of distinct elements.</a:t>
            </a:r>
            <a:endParaRPr lang="en-US" sz="1800" dirty="0"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sz="1800" dirty="0" smtClean="0"/>
              <a:t>You may assume that the linked list has pointers to head and tail, as well as the following operations:</a:t>
            </a:r>
          </a:p>
          <a:p>
            <a:pPr>
              <a:lnSpc>
                <a:spcPct val="100000"/>
              </a:lnSpc>
            </a:pP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720725" y="3415288"/>
            <a:ext cx="4800600" cy="3183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node {</a:t>
            </a:r>
          </a:p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void* data;</a:t>
            </a:r>
          </a:p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node* next;</a:t>
            </a:r>
          </a:p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r>
              <a:rPr lang="en-US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node 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LLnode_t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LLnode_t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head;</a:t>
            </a:r>
          </a:p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LLnode_t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tail;</a:t>
            </a:r>
          </a:p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size;</a:t>
            </a:r>
          </a:p>
          <a:p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02038" y="3476556"/>
            <a:ext cx="533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LLnode_t</a:t>
            </a: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create_LLnode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value);</a:t>
            </a: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LLcreate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LL_add_to_head</a:t>
            </a: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list, 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LLnode_t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node);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</a:t>
            </a: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LL_add_to_tail</a:t>
            </a:r>
            <a:r>
              <a:rPr lang="en-US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list , 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LLnode_t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node);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void* 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LL_remove_from_head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  <a:p>
            <a:pPr>
              <a:lnSpc>
                <a:spcPct val="100000"/>
              </a:lnSpc>
            </a:pP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LL_size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list);</a:t>
            </a:r>
          </a:p>
        </p:txBody>
      </p:sp>
    </p:spTree>
    <p:extLst>
      <p:ext uri="{BB962C8B-B14F-4D97-AF65-F5344CB8AC3E}">
        <p14:creationId xmlns:p14="http://schemas.microsoft.com/office/powerpoint/2010/main" val="2869782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smtClean="0"/>
              <a:t>Question 3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lnSpc>
                <a:spcPct val="100000"/>
              </a:lnSpc>
            </a:pPr>
            <a:r>
              <a:rPr lang="en-US" sz="1800" dirty="0"/>
              <a:t>Write a function that gets a </a:t>
            </a:r>
            <a:r>
              <a:rPr lang="en-US" sz="1800" i="1" u="sng" dirty="0"/>
              <a:t>sorted</a:t>
            </a:r>
            <a:r>
              <a:rPr lang="en-US" sz="1800" u="sng" dirty="0"/>
              <a:t> Linked </a:t>
            </a:r>
            <a:r>
              <a:rPr lang="en-US" sz="1800" u="sng" dirty="0" smtClean="0"/>
              <a:t>List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and </a:t>
            </a:r>
            <a:r>
              <a:rPr lang="en-US" sz="1800" dirty="0"/>
              <a:t>returns the number of distinct elements</a:t>
            </a:r>
            <a:r>
              <a:rPr lang="en-US" sz="1800" dirty="0" smtClean="0"/>
              <a:t>.</a:t>
            </a:r>
            <a:endParaRPr lang="en-US" sz="1800" dirty="0" smtClean="0">
              <a:latin typeface="+mj-lt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count_distinct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LL_t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list) {</a:t>
            </a:r>
          </a:p>
          <a:p>
            <a:pPr>
              <a:spcAft>
                <a:spcPts val="6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count = 0; // counter – we will update counter on the last occurrence of each value</a:t>
            </a:r>
          </a:p>
          <a:p>
            <a:pPr>
              <a:spcAft>
                <a:spcPts val="60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node_t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current = list-&gt;head;</a:t>
            </a:r>
          </a:p>
          <a:p>
            <a:pPr>
              <a:spcAft>
                <a:spcPts val="60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while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(current != NULL) {</a:t>
            </a:r>
          </a:p>
          <a:p>
            <a:pPr>
              <a:spcAft>
                <a:spcPts val="60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if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(current-&gt;next != NULL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if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(current-&gt;data != current-&gt;next-&gt;data)</a:t>
            </a:r>
          </a:p>
          <a:p>
            <a:pPr>
              <a:spcAft>
                <a:spcPts val="60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count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++;</a:t>
            </a:r>
          </a:p>
          <a:p>
            <a:pPr>
              <a:spcAft>
                <a:spcPts val="60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}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else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count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++;</a:t>
            </a:r>
          </a:p>
          <a:p>
            <a:pPr>
              <a:spcAft>
                <a:spcPts val="60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current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current-&gt;next;</a:t>
            </a:r>
          </a:p>
          <a:p>
            <a:pPr>
              <a:spcAft>
                <a:spcPts val="60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}</a:t>
            </a:r>
          </a:p>
          <a:p>
            <a:pPr>
              <a:spcAft>
                <a:spcPts val="600"/>
              </a:spcAft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return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count;</a:t>
            </a:r>
          </a:p>
          <a:p>
            <a:pPr marL="0" indent="0">
              <a:lnSpc>
                <a:spcPct val="100000"/>
              </a:lnSpc>
              <a:spcAft>
                <a:spcPts val="600"/>
              </a:spcAft>
              <a:defRPr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9672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3404</TotalTime>
  <Words>377</Words>
  <Application>Microsoft Office PowerPoint</Application>
  <PresentationFormat>Custom</PresentationFormat>
  <Paragraphs>185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 Unicode MS</vt:lpstr>
      <vt:lpstr>Arial</vt:lpstr>
      <vt:lpstr>Times New Roman</vt:lpstr>
      <vt:lpstr>Wingdings</vt:lpstr>
      <vt:lpstr>Office Theme</vt:lpstr>
      <vt:lpstr>Office Theme</vt:lpstr>
      <vt:lpstr>PowerPoint Presentation</vt:lpstr>
      <vt:lpstr>Reminder</vt:lpstr>
      <vt:lpstr>Reminder</vt:lpstr>
      <vt:lpstr>Today</vt:lpstr>
      <vt:lpstr>PowerPoint Presentation</vt:lpstr>
      <vt:lpstr>Question 1</vt:lpstr>
      <vt:lpstr>Question 2</vt:lpstr>
      <vt:lpstr>Question 3</vt:lpstr>
      <vt:lpstr>Question 3</vt:lpstr>
      <vt:lpstr>Question 4</vt:lpstr>
      <vt:lpstr>Question 5</vt:lpstr>
      <vt:lpstr>Question 5</vt:lpstr>
      <vt:lpstr>Question 5</vt:lpstr>
      <vt:lpstr>Question 5</vt:lpstr>
      <vt:lpstr>Question 5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1283</cp:revision>
  <cp:lastPrinted>1601-01-01T00:00:00Z</cp:lastPrinted>
  <dcterms:created xsi:type="dcterms:W3CDTF">2017-07-19T19:15:02Z</dcterms:created>
  <dcterms:modified xsi:type="dcterms:W3CDTF">2018-11-27T17:12:32Z</dcterms:modified>
</cp:coreProperties>
</file>