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421" r:id="rId4"/>
    <p:sldId id="465" r:id="rId5"/>
    <p:sldId id="454" r:id="rId6"/>
    <p:sldId id="455" r:id="rId7"/>
    <p:sldId id="456" r:id="rId8"/>
    <p:sldId id="457" r:id="rId9"/>
    <p:sldId id="473" r:id="rId10"/>
    <p:sldId id="458" r:id="rId11"/>
    <p:sldId id="459" r:id="rId12"/>
    <p:sldId id="460" r:id="rId13"/>
    <p:sldId id="461" r:id="rId14"/>
    <p:sldId id="462" r:id="rId15"/>
    <p:sldId id="463" r:id="rId16"/>
    <p:sldId id="464" r:id="rId17"/>
    <p:sldId id="468" r:id="rId18"/>
    <p:sldId id="467" r:id="rId19"/>
    <p:sldId id="466" r:id="rId20"/>
    <p:sldId id="469" r:id="rId21"/>
    <p:sldId id="471" r:id="rId22"/>
    <p:sldId id="470" r:id="rId23"/>
    <p:sldId id="472" r:id="rId24"/>
    <p:sldId id="291" r:id="rId25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93" d="100"/>
          <a:sy n="93" d="100"/>
        </p:scale>
        <p:origin x="1692" y="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53360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2434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90072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25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76821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4328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7648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2812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40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5390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054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6023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2930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16414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8837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2383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155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4248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5267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800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November 1,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Evaluating arithmetic expressions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What is the running time of the algorithm in the worst case?</a:t>
            </a:r>
          </a:p>
          <a:p>
            <a:endParaRPr lang="en-US" altLang="he-IL" sz="2200" dirty="0"/>
          </a:p>
          <a:p>
            <a:r>
              <a:rPr lang="en-US" altLang="he-IL" sz="2200" dirty="0"/>
              <a:t>What is the running time for the expressions below?</a:t>
            </a:r>
          </a:p>
          <a:p>
            <a:pPr lvl="1"/>
            <a:r>
              <a:rPr lang="en-US" altLang="he-IL" sz="2200" dirty="0"/>
              <a:t>(1 + ( 1 + (1 + ( … (1 + 1 </a:t>
            </a:r>
            <a:r>
              <a:rPr lang="en-US" altLang="he-IL" sz="2200" dirty="0" smtClean="0"/>
              <a:t>)…))))  </a:t>
            </a:r>
            <a:r>
              <a:rPr lang="en-US" altLang="he-IL" sz="2200" dirty="0"/>
              <a:t>// n summands</a:t>
            </a:r>
          </a:p>
          <a:p>
            <a:pPr lvl="1"/>
            <a:r>
              <a:rPr lang="en-US" altLang="he-IL" sz="2200" dirty="0" smtClean="0"/>
              <a:t>((( </a:t>
            </a:r>
            <a:r>
              <a:rPr lang="en-US" altLang="he-IL" sz="2200" dirty="0"/>
              <a:t>… </a:t>
            </a:r>
            <a:r>
              <a:rPr lang="en-US" altLang="he-IL" sz="2200" dirty="0" smtClean="0"/>
              <a:t>(1 </a:t>
            </a:r>
            <a:r>
              <a:rPr lang="en-US" altLang="he-IL" sz="2200" dirty="0"/>
              <a:t>+ 1) … + 1) + 1) + 1) // n summands</a:t>
            </a:r>
          </a:p>
          <a:p>
            <a:endParaRPr lang="en-US" altLang="he-IL" sz="2200" dirty="0"/>
          </a:p>
          <a:p>
            <a:r>
              <a:rPr lang="en-US" altLang="he-IL" sz="2200" dirty="0"/>
              <a:t>Can you suggest a more efficient algorithm?</a:t>
            </a:r>
          </a:p>
          <a:p>
            <a:r>
              <a:rPr lang="en-US" altLang="he-IL" sz="2200" dirty="0"/>
              <a:t>Ideally, we would like a linear running time for all expressions.</a:t>
            </a:r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9282109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Prefix notation (a.k.a. Polish notation)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/>
              <a:t>A notation for writing arithmetic expressions, where the operator comes before the operands</a:t>
            </a:r>
            <a:r>
              <a:rPr lang="en-US" altLang="he-IL" sz="2400" dirty="0" smtClean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/>
              <a:t>No </a:t>
            </a:r>
            <a:r>
              <a:rPr lang="en-US" altLang="he-IL" sz="2400" dirty="0" smtClean="0"/>
              <a:t>parentheses are required!</a:t>
            </a:r>
            <a:endParaRPr lang="en-US" altLang="he-IL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 smtClean="0"/>
              <a:t>Examples: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539814"/>
              </p:ext>
            </p:extLst>
          </p:nvPr>
        </p:nvGraphicFramePr>
        <p:xfrm>
          <a:off x="820854" y="4084637"/>
          <a:ext cx="8382000" cy="17561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05258">
                  <a:extLst>
                    <a:ext uri="{9D8B030D-6E8A-4147-A177-3AD203B41FA5}">
                      <a16:colId xmlns:a16="http://schemas.microsoft.com/office/drawing/2014/main" val="2917079981"/>
                    </a:ext>
                  </a:extLst>
                </a:gridCol>
                <a:gridCol w="3476742">
                  <a:extLst>
                    <a:ext uri="{9D8B030D-6E8A-4147-A177-3AD203B41FA5}">
                      <a16:colId xmlns:a16="http://schemas.microsoft.com/office/drawing/2014/main" val="987300245"/>
                    </a:ext>
                  </a:extLst>
                </a:gridCol>
              </a:tblGrid>
              <a:tr h="24288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Infix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notation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Prefix notation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457266"/>
                  </a:ext>
                </a:extLst>
              </a:tr>
              <a:tr h="2226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( 5 + 7 )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+ 5 7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115806"/>
                  </a:ext>
                </a:extLst>
              </a:tr>
              <a:tr h="2226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( 8 *(2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+ 4 ) 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* 8 + 2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490218"/>
                  </a:ext>
                </a:extLst>
              </a:tr>
              <a:tr h="2226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 (3 + 5) * 4 )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* + 3 5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1574374"/>
                  </a:ext>
                </a:extLst>
              </a:tr>
              <a:tr h="384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he-IL" sz="1600" dirty="0" smtClean="0">
                          <a:solidFill>
                            <a:srgbClr val="C00000"/>
                          </a:solidFill>
                        </a:rPr>
                        <a:t>( </a:t>
                      </a:r>
                      <a:r>
                        <a:rPr lang="en-US" altLang="he-IL" sz="1600" dirty="0" smtClean="0">
                          <a:solidFill>
                            <a:srgbClr val="008000"/>
                          </a:solidFill>
                        </a:rPr>
                        <a:t>( </a:t>
                      </a:r>
                      <a:r>
                        <a:rPr lang="en-US" altLang="he-IL" sz="1600" dirty="0" smtClean="0">
                          <a:solidFill>
                            <a:srgbClr val="FF00FF"/>
                          </a:solidFill>
                        </a:rPr>
                        <a:t>(</a:t>
                      </a:r>
                      <a:r>
                        <a:rPr lang="en-US" altLang="he-IL" sz="1600" dirty="0" smtClean="0"/>
                        <a:t> 16 / ( 8 − ( 2 + 2 ) ) </a:t>
                      </a:r>
                      <a:r>
                        <a:rPr lang="en-US" altLang="he-IL" sz="1600" dirty="0" smtClean="0">
                          <a:solidFill>
                            <a:srgbClr val="FF00FF"/>
                          </a:solidFill>
                        </a:rPr>
                        <a:t>)</a:t>
                      </a:r>
                      <a:r>
                        <a:rPr lang="en-US" altLang="he-IL" sz="1600" dirty="0" smtClean="0"/>
                        <a:t> * 3 </a:t>
                      </a:r>
                      <a:r>
                        <a:rPr lang="en-US" altLang="he-IL" sz="160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r>
                        <a:rPr lang="en-US" altLang="he-IL" sz="1600" dirty="0" smtClean="0"/>
                        <a:t> − </a:t>
                      </a:r>
                      <a:r>
                        <a:rPr lang="en-US" altLang="he-IL" sz="1600" dirty="0" smtClean="0">
                          <a:solidFill>
                            <a:srgbClr val="0000CC"/>
                          </a:solidFill>
                        </a:rPr>
                        <a:t>(</a:t>
                      </a:r>
                      <a:r>
                        <a:rPr lang="en-US" altLang="he-IL" sz="1600" dirty="0" smtClean="0"/>
                        <a:t> 2 + ( 1 – 1 ) </a:t>
                      </a:r>
                      <a:r>
                        <a:rPr lang="en-US" altLang="he-IL" sz="1600" dirty="0" smtClean="0">
                          <a:solidFill>
                            <a:srgbClr val="0000CC"/>
                          </a:solidFill>
                        </a:rPr>
                        <a:t>)</a:t>
                      </a:r>
                      <a:r>
                        <a:rPr lang="en-US" altLang="he-IL" sz="1600" dirty="0" smtClean="0"/>
                        <a:t> </a:t>
                      </a:r>
                      <a:r>
                        <a:rPr lang="en-US" altLang="he-IL" sz="160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- * / 16  - 8 + 2 2 3  + 2 – 1 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211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2256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 smtClean="0"/>
              <a:t>Postfix notation</a:t>
            </a:r>
            <a:br>
              <a:rPr lang="en-US" altLang="he-IL" sz="4000" dirty="0" smtClean="0"/>
            </a:br>
            <a:r>
              <a:rPr lang="en-US" altLang="he-IL" sz="4000" dirty="0" smtClean="0"/>
              <a:t>(a.k.a</a:t>
            </a:r>
            <a:r>
              <a:rPr lang="en-US" altLang="he-IL" sz="4000" dirty="0"/>
              <a:t>. </a:t>
            </a:r>
            <a:r>
              <a:rPr lang="en-US" altLang="he-IL" sz="4000" dirty="0" smtClean="0"/>
              <a:t>reverse Polish </a:t>
            </a:r>
            <a:r>
              <a:rPr lang="en-US" altLang="he-IL" sz="4000" dirty="0"/>
              <a:t>notation)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/>
              <a:t>A notation for writing arithmetic expressions, where the operator comes </a:t>
            </a:r>
            <a:r>
              <a:rPr lang="en-US" altLang="he-IL" sz="2400" dirty="0" smtClean="0"/>
              <a:t>after </a:t>
            </a:r>
            <a:r>
              <a:rPr lang="en-US" altLang="he-IL" sz="2400" dirty="0"/>
              <a:t>the operands</a:t>
            </a:r>
            <a:r>
              <a:rPr lang="en-US" altLang="he-IL" sz="2400" dirty="0" smtClean="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/>
              <a:t>No </a:t>
            </a:r>
            <a:r>
              <a:rPr lang="en-US" altLang="he-IL" sz="2400" dirty="0" smtClean="0"/>
              <a:t>parentheses are required!</a:t>
            </a:r>
            <a:endParaRPr lang="en-US" altLang="he-IL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 smtClean="0"/>
              <a:t>Examples: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950201"/>
              </p:ext>
            </p:extLst>
          </p:nvPr>
        </p:nvGraphicFramePr>
        <p:xfrm>
          <a:off x="820854" y="4084637"/>
          <a:ext cx="8382000" cy="175617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05258">
                  <a:extLst>
                    <a:ext uri="{9D8B030D-6E8A-4147-A177-3AD203B41FA5}">
                      <a16:colId xmlns:a16="http://schemas.microsoft.com/office/drawing/2014/main" val="2917079981"/>
                    </a:ext>
                  </a:extLst>
                </a:gridCol>
                <a:gridCol w="3476742">
                  <a:extLst>
                    <a:ext uri="{9D8B030D-6E8A-4147-A177-3AD203B41FA5}">
                      <a16:colId xmlns:a16="http://schemas.microsoft.com/office/drawing/2014/main" val="987300245"/>
                    </a:ext>
                  </a:extLst>
                </a:gridCol>
              </a:tblGrid>
              <a:tr h="24288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Infix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notation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Postfix notation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457266"/>
                  </a:ext>
                </a:extLst>
              </a:tr>
              <a:tr h="2226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( 5 + 7 )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7 +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115806"/>
                  </a:ext>
                </a:extLst>
              </a:tr>
              <a:tr h="2226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( 8 *(2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+ 4 ) 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 2 4 + 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490218"/>
                  </a:ext>
                </a:extLst>
              </a:tr>
              <a:tr h="2226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 (3 + 5) * 4 )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 5 + 4 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1574374"/>
                  </a:ext>
                </a:extLst>
              </a:tr>
              <a:tr h="384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he-IL" sz="1600" dirty="0" smtClean="0">
                          <a:solidFill>
                            <a:srgbClr val="C00000"/>
                          </a:solidFill>
                        </a:rPr>
                        <a:t>( </a:t>
                      </a:r>
                      <a:r>
                        <a:rPr lang="en-US" altLang="he-IL" sz="1600" dirty="0" smtClean="0">
                          <a:solidFill>
                            <a:srgbClr val="008000"/>
                          </a:solidFill>
                        </a:rPr>
                        <a:t>( </a:t>
                      </a:r>
                      <a:r>
                        <a:rPr lang="en-US" altLang="he-IL" sz="1600" dirty="0" smtClean="0">
                          <a:solidFill>
                            <a:srgbClr val="FF00FF"/>
                          </a:solidFill>
                        </a:rPr>
                        <a:t>(</a:t>
                      </a:r>
                      <a:r>
                        <a:rPr lang="en-US" altLang="he-IL" sz="1600" dirty="0" smtClean="0"/>
                        <a:t> 16 / ( 8 − ( 2 + 2 ) ) </a:t>
                      </a:r>
                      <a:r>
                        <a:rPr lang="en-US" altLang="he-IL" sz="1600" dirty="0" smtClean="0">
                          <a:solidFill>
                            <a:srgbClr val="FF00FF"/>
                          </a:solidFill>
                        </a:rPr>
                        <a:t>)</a:t>
                      </a:r>
                      <a:r>
                        <a:rPr lang="en-US" altLang="he-IL" sz="1600" dirty="0" smtClean="0"/>
                        <a:t> * 3 </a:t>
                      </a:r>
                      <a:r>
                        <a:rPr lang="en-US" altLang="he-IL" sz="160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r>
                        <a:rPr lang="en-US" altLang="he-IL" sz="1600" dirty="0" smtClean="0"/>
                        <a:t> − </a:t>
                      </a:r>
                      <a:r>
                        <a:rPr lang="en-US" altLang="he-IL" sz="1600" dirty="0" smtClean="0">
                          <a:solidFill>
                            <a:srgbClr val="0000CC"/>
                          </a:solidFill>
                        </a:rPr>
                        <a:t>(</a:t>
                      </a:r>
                      <a:r>
                        <a:rPr lang="en-US" altLang="he-IL" sz="1600" dirty="0" smtClean="0"/>
                        <a:t> 2 + ( 1 – 1 ) </a:t>
                      </a:r>
                      <a:r>
                        <a:rPr lang="en-US" altLang="he-IL" sz="1600" dirty="0" smtClean="0">
                          <a:solidFill>
                            <a:srgbClr val="0000CC"/>
                          </a:solidFill>
                        </a:rPr>
                        <a:t>)</a:t>
                      </a:r>
                      <a:r>
                        <a:rPr lang="en-US" altLang="he-IL" sz="1600" dirty="0" smtClean="0"/>
                        <a:t> </a:t>
                      </a:r>
                      <a:r>
                        <a:rPr lang="en-US" altLang="he-IL" sz="160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16 8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2 2 +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- / 3 *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 1 1 - +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211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4980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Evaluating arithmetic expressions in </a:t>
            </a:r>
            <a:r>
              <a:rPr lang="en-US" altLang="he-IL" sz="4000" dirty="0" smtClean="0"/>
              <a:t>Polish notation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/>
              <a:t>How should we read the </a:t>
            </a:r>
            <a:r>
              <a:rPr lang="en-US" altLang="he-IL" sz="2200" dirty="0" smtClean="0"/>
              <a:t>Polish </a:t>
            </a:r>
            <a:r>
              <a:rPr lang="en-US" altLang="he-IL" sz="2200" dirty="0"/>
              <a:t>notation?</a:t>
            </a:r>
          </a:p>
          <a:p>
            <a:endParaRPr lang="en-US" altLang="he-IL" sz="2200" dirty="0"/>
          </a:p>
          <a:p>
            <a:r>
              <a:rPr lang="en-US" altLang="he-IL" sz="2200" dirty="0"/>
              <a:t>Where is the operator?</a:t>
            </a:r>
          </a:p>
          <a:p>
            <a:r>
              <a:rPr lang="en-US" altLang="he-IL" sz="2200" dirty="0"/>
              <a:t>How can we find the first operand?</a:t>
            </a:r>
          </a:p>
          <a:p>
            <a:r>
              <a:rPr lang="en-US" altLang="he-IL" sz="2200" dirty="0"/>
              <a:t>How can we find the second operand?</a:t>
            </a:r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0724354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Evaluating arithmetic expressions in </a:t>
            </a:r>
            <a:r>
              <a:rPr lang="en-US" altLang="he-IL" sz="4000" dirty="0" smtClean="0"/>
              <a:t>Polish notation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indent="-457200">
              <a:buFont typeface="+mj-lt"/>
              <a:buAutoNum type="arabicPeriod"/>
            </a:pPr>
            <a:r>
              <a:rPr lang="en-US" altLang="he-IL" sz="2200" dirty="0"/>
              <a:t>Find operand1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/>
              <a:t>term1 = Evaluate(operand1)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/>
              <a:t>Find operand2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/>
              <a:t>term2 = Evaluate(operand2)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/>
              <a:t>Apply the operator on term1 and term2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16112" y="4694237"/>
            <a:ext cx="55626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Q: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How do we 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find the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first 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operand?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36848" y="5508199"/>
            <a:ext cx="6151463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Observation: in an arithmetic expression</a:t>
            </a:r>
            <a:b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</a:br>
            <a:r>
              <a:rPr lang="en-US" altLang="he-IL" sz="2400" i="1" smtClean="0">
                <a:solidFill>
                  <a:srgbClr val="0000CC"/>
                </a:solidFill>
                <a:latin typeface="Arial" panose="020B0604020202020204" pitchFamily="34" charset="0"/>
              </a:rPr>
              <a:t># </a:t>
            </a:r>
            <a:r>
              <a:rPr lang="en-US" altLang="he-IL" sz="2400" i="1" smtClean="0">
                <a:solidFill>
                  <a:srgbClr val="0000CC"/>
                </a:solidFill>
                <a:latin typeface="Arial" panose="020B0604020202020204" pitchFamily="34" charset="0"/>
              </a:rPr>
              <a:t>operators 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= # numbers - 1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027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Evaluating arithmetic expressions in </a:t>
            </a:r>
            <a:r>
              <a:rPr lang="en-US" altLang="he-IL" sz="4000" dirty="0" smtClean="0"/>
              <a:t>Polish notation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Find operand1:</a:t>
            </a:r>
          </a:p>
          <a:p>
            <a:pPr marL="0" indent="0"/>
            <a:r>
              <a:rPr lang="en-US" altLang="he-IL" sz="2200" dirty="0"/>
              <a:t>	</a:t>
            </a:r>
            <a:r>
              <a:rPr lang="en-US" altLang="he-IL" sz="2000" dirty="0" smtClean="0"/>
              <a:t>1 </a:t>
            </a:r>
            <a:r>
              <a:rPr lang="en-US" altLang="he-IL" sz="2000" dirty="0"/>
              <a:t>if first token is a number</a:t>
            </a:r>
          </a:p>
          <a:p>
            <a:pPr lvl="2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/>
              <a:t>1.1 return this number</a:t>
            </a:r>
          </a:p>
          <a:p>
            <a:pPr marL="457200" lvl="1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en-US" altLang="he-IL" sz="2000" dirty="0"/>
              <a:t>// Otherwise the </a:t>
            </a:r>
            <a:r>
              <a:rPr lang="en-US" altLang="he-IL" sz="2000" dirty="0" smtClean="0"/>
              <a:t>first token is an operator (+,-,*,/)</a:t>
            </a:r>
            <a:endParaRPr lang="en-US" altLang="he-IL" sz="2000" dirty="0"/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/>
              <a:t>2 skip the first </a:t>
            </a:r>
            <a:r>
              <a:rPr lang="en-US" altLang="he-IL" sz="2000" dirty="0" smtClean="0"/>
              <a:t>token</a:t>
            </a:r>
            <a:endParaRPr lang="en-US" altLang="he-IL" sz="2000" dirty="0"/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/>
              <a:t>3 </a:t>
            </a:r>
            <a:r>
              <a:rPr lang="en-US" altLang="he-IL" sz="2000" dirty="0" smtClean="0"/>
              <a:t>count=0</a:t>
            </a:r>
            <a:endParaRPr lang="en-US" altLang="he-IL" sz="2000" dirty="0"/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/>
              <a:t>4 for each token in the expression do</a:t>
            </a:r>
          </a:p>
          <a:p>
            <a:pPr lvl="2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/>
              <a:t>4.1 if token </a:t>
            </a:r>
            <a:r>
              <a:rPr lang="en-US" altLang="he-IL" sz="2000" dirty="0" smtClean="0"/>
              <a:t>is a number</a:t>
            </a:r>
            <a:endParaRPr lang="en-US" altLang="he-IL" sz="2000" dirty="0"/>
          </a:p>
          <a:p>
            <a:pPr marL="1371600" lvl="3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en-US" altLang="he-IL" dirty="0" smtClean="0"/>
              <a:t>count++</a:t>
            </a:r>
            <a:endParaRPr lang="en-US" altLang="he-IL" dirty="0"/>
          </a:p>
          <a:p>
            <a:pPr lvl="2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/>
              <a:t>4.2 if token </a:t>
            </a:r>
            <a:r>
              <a:rPr lang="en-US" altLang="he-IL" sz="2000" dirty="0" smtClean="0"/>
              <a:t>is an operator</a:t>
            </a:r>
            <a:endParaRPr lang="en-US" altLang="he-IL" sz="2000" dirty="0"/>
          </a:p>
          <a:p>
            <a:pPr marL="1371600" lvl="3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en-US" altLang="he-IL" dirty="0" smtClean="0"/>
              <a:t>count--</a:t>
            </a:r>
            <a:endParaRPr lang="en-US" altLang="he-IL" dirty="0"/>
          </a:p>
          <a:p>
            <a:pPr lvl="2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/>
              <a:t>4.3 if count</a:t>
            </a:r>
            <a:r>
              <a:rPr lang="en-US" altLang="he-IL" sz="2000" dirty="0" smtClean="0"/>
              <a:t>==1</a:t>
            </a:r>
            <a:endParaRPr lang="en-US" altLang="he-IL" sz="2000" dirty="0"/>
          </a:p>
          <a:p>
            <a:pPr marL="1371600" lvl="3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en-US" altLang="he-IL" dirty="0"/>
              <a:t>stop.</a:t>
            </a:r>
          </a:p>
          <a:p>
            <a:pPr marL="0" indent="0"/>
            <a:endParaRPr lang="en-US" altLang="he-IL" sz="2200" dirty="0" smtClean="0"/>
          </a:p>
          <a:p>
            <a:pPr marL="0" indent="0"/>
            <a:endParaRPr lang="en-US" altLang="he-IL" sz="2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290700"/>
              </p:ext>
            </p:extLst>
          </p:nvPr>
        </p:nvGraphicFramePr>
        <p:xfrm>
          <a:off x="5703771" y="4605127"/>
          <a:ext cx="3476742" cy="18452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76742">
                  <a:extLst>
                    <a:ext uri="{9D8B030D-6E8A-4147-A177-3AD203B41FA5}">
                      <a16:colId xmlns:a16="http://schemas.microsoft.com/office/drawing/2014/main" val="987300245"/>
                    </a:ext>
                  </a:extLst>
                </a:gridCol>
              </a:tblGrid>
              <a:tr h="242887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457266"/>
                  </a:ext>
                </a:extLst>
              </a:tr>
              <a:tr h="22264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+ 5 7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115806"/>
                  </a:ext>
                </a:extLst>
              </a:tr>
              <a:tr h="2226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* 8 + 2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490218"/>
                  </a:ext>
                </a:extLst>
              </a:tr>
              <a:tr h="4243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* + 3 5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1574374"/>
                  </a:ext>
                </a:extLst>
              </a:tr>
              <a:tr h="384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- * / 16  - 8 + 2 2 3  + 2 – 1 1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821192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65800" y="4467232"/>
            <a:ext cx="381000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Example on the board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7525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Evaluating arithmetic expressions in </a:t>
            </a:r>
            <a:r>
              <a:rPr lang="en-US" altLang="he-IL" sz="4000" dirty="0" smtClean="0"/>
              <a:t>Polish notation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Still, this may require quadratic time, to break the expression into operands every time.</a:t>
            </a:r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 smtClean="0"/>
              <a:t>Can we evaluate an arithmetic expression in linear time?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5467134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Evaluating arithmetic expressions in </a:t>
            </a:r>
            <a:r>
              <a:rPr lang="en-US" altLang="he-IL" sz="4000" dirty="0" smtClean="0"/>
              <a:t>Polish notation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Idea: Read right to left.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Push numbers onto the stack.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When reaching an operator:</a:t>
            </a:r>
            <a:br>
              <a:rPr lang="en-US" altLang="he-IL" sz="2000" dirty="0" smtClean="0"/>
            </a:br>
            <a:r>
              <a:rPr lang="en-US" altLang="he-IL" sz="2000" dirty="0" smtClean="0"/>
              <a:t>		remove two numbers from the stack, and apply the operator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/>
              <a:t>Example:  </a:t>
            </a:r>
            <a:r>
              <a:rPr lang="en-US" altLang="he-IL" sz="2000" dirty="0" smtClean="0"/>
              <a:t>8 / 4</a:t>
            </a:r>
            <a:endParaRPr lang="en-US" altLang="he-IL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/>
              <a:t>Polish notation: / </a:t>
            </a:r>
            <a:r>
              <a:rPr lang="en-US" altLang="he-IL" sz="2000" dirty="0" smtClean="0"/>
              <a:t>8 4</a:t>
            </a:r>
            <a:endParaRPr lang="en-US" altLang="he-IL" sz="2000" dirty="0"/>
          </a:p>
          <a:p>
            <a:pPr marL="0" indent="0"/>
            <a:endParaRPr lang="en-US" altLang="he-IL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333488"/>
              </p:ext>
            </p:extLst>
          </p:nvPr>
        </p:nvGraphicFramePr>
        <p:xfrm>
          <a:off x="847726" y="5097139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880488"/>
              </p:ext>
            </p:extLst>
          </p:nvPr>
        </p:nvGraphicFramePr>
        <p:xfrm>
          <a:off x="2354263" y="5099048"/>
          <a:ext cx="10572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860800" y="5422869"/>
            <a:ext cx="1384299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</a:t>
            </a:r>
            <a:r>
              <a:rPr lang="en-US" altLang="he-IL" sz="2000" dirty="0" smtClean="0">
                <a:latin typeface="Arial" panose="020B0604020202020204" pitchFamily="34" charset="0"/>
              </a:rPr>
              <a:t>2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44525" y="4603749"/>
            <a:ext cx="1119187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8 4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690813" y="4556124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/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0055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Evaluating arithmetic expressions in </a:t>
            </a:r>
            <a:r>
              <a:rPr lang="en-US" altLang="he-IL" sz="4000" dirty="0" smtClean="0"/>
              <a:t>Polish notation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Example:  15 / ( 7 − ( 2 + 2 ) 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Polish notation: / 15 - 7 + 2 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	</a:t>
            </a:r>
            <a:endParaRPr lang="en-US" altLang="he-IL" sz="2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9158475"/>
              </p:ext>
            </p:extLst>
          </p:nvPr>
        </p:nvGraphicFramePr>
        <p:xfrm>
          <a:off x="1077913" y="3819524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86994"/>
              </p:ext>
            </p:extLst>
          </p:nvPr>
        </p:nvGraphicFramePr>
        <p:xfrm>
          <a:off x="2373312" y="38306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739089"/>
              </p:ext>
            </p:extLst>
          </p:nvPr>
        </p:nvGraphicFramePr>
        <p:xfrm>
          <a:off x="3592512" y="38433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7</a:t>
                      </a:r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/>
                        <a:t>4</a:t>
                      </a:r>
                      <a:endParaRPr lang="en-US" sz="2400" b="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813761"/>
              </p:ext>
            </p:extLst>
          </p:nvPr>
        </p:nvGraphicFramePr>
        <p:xfrm>
          <a:off x="4811712" y="3856037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415339" y="5608638"/>
            <a:ext cx="1273174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</a:t>
            </a:r>
            <a:r>
              <a:rPr lang="en-US" altLang="he-IL" sz="2000" dirty="0" smtClean="0">
                <a:latin typeface="Arial" panose="020B0604020202020204" pitchFamily="34" charset="0"/>
              </a:rPr>
              <a:t>5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73125" y="3335338"/>
            <a:ext cx="1262063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2 </a:t>
            </a:r>
            <a:r>
              <a:rPr lang="en-US" altLang="he-IL" sz="20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636838" y="3255250"/>
            <a:ext cx="400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+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711575" y="3273426"/>
            <a:ext cx="527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7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889500" y="3335338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-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995418"/>
              </p:ext>
            </p:extLst>
          </p:nvPr>
        </p:nvGraphicFramePr>
        <p:xfrm>
          <a:off x="6030912" y="3831489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80137" y="3310790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15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76798"/>
              </p:ext>
            </p:extLst>
          </p:nvPr>
        </p:nvGraphicFramePr>
        <p:xfrm>
          <a:off x="7250112" y="3812890"/>
          <a:ext cx="1057275" cy="2743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399337" y="3292191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/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0029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  <p:bldP spid="15" grpId="0"/>
      <p:bldP spid="17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Infix </a:t>
            </a:r>
            <a:r>
              <a:rPr lang="en-US" altLang="he-IL" sz="4000" dirty="0" smtClean="0"/>
              <a:t>notation:</a:t>
            </a:r>
            <a:br>
              <a:rPr lang="en-US" altLang="he-IL" sz="4000" dirty="0" smtClean="0"/>
            </a:br>
            <a:r>
              <a:rPr lang="en-US" altLang="he-IL" sz="4000" dirty="0" smtClean="0"/>
              <a:t>Evaluating in linear time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Idea: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If </a:t>
            </a:r>
            <a:r>
              <a:rPr lang="en-US" altLang="he-IL" sz="2000" dirty="0"/>
              <a:t>we see ‘(‘, push it to the stack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If </a:t>
            </a:r>
            <a:r>
              <a:rPr lang="en-US" altLang="he-IL" sz="2000" dirty="0"/>
              <a:t>we see an </a:t>
            </a:r>
            <a:r>
              <a:rPr lang="en-US" altLang="he-IL" sz="2000" dirty="0" smtClean="0"/>
              <a:t>operator or a number, </a:t>
            </a:r>
            <a:r>
              <a:rPr lang="en-US" altLang="he-IL" sz="2000" dirty="0"/>
              <a:t>push it to the </a:t>
            </a:r>
            <a:r>
              <a:rPr lang="en-US" altLang="he-IL" sz="2000" dirty="0" smtClean="0"/>
              <a:t>stack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If we see ‘)’,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	remove the last four items from the stack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	evaluate,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	push the result to the stack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000" dirty="0" smtClean="0"/>
              <a:t>Example</a:t>
            </a:r>
            <a:r>
              <a:rPr lang="en-US" altLang="he-IL" sz="2000" dirty="0"/>
              <a:t>: </a:t>
            </a:r>
            <a:r>
              <a:rPr lang="en-US" altLang="he-IL" sz="2000" dirty="0" smtClean="0"/>
              <a:t>( 15 / 5 )</a:t>
            </a:r>
            <a:endParaRPr lang="en-US" altLang="he-IL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 smtClean="0"/>
              <a:t>	</a:t>
            </a:r>
            <a:endParaRPr lang="en-US" altLang="he-IL" sz="2000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118296"/>
              </p:ext>
            </p:extLst>
          </p:nvPr>
        </p:nvGraphicFramePr>
        <p:xfrm>
          <a:off x="819647" y="5453802"/>
          <a:ext cx="1057275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8088312" y="5913437"/>
            <a:ext cx="1384299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</a:t>
            </a:r>
            <a:r>
              <a:rPr lang="en-US" altLang="he-IL" sz="2000" dirty="0" smtClean="0">
                <a:latin typeface="Arial" panose="020B0604020202020204" pitchFamily="34" charset="0"/>
              </a:rPr>
              <a:t>3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81462" y="5065713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/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849312" y="5063804"/>
            <a:ext cx="697518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(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448905" y="5075237"/>
            <a:ext cx="697518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15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320843"/>
              </p:ext>
            </p:extLst>
          </p:nvPr>
        </p:nvGraphicFramePr>
        <p:xfrm>
          <a:off x="2306637" y="5456237"/>
          <a:ext cx="1057275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600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762957"/>
              </p:ext>
            </p:extLst>
          </p:nvPr>
        </p:nvGraphicFramePr>
        <p:xfrm>
          <a:off x="3876208" y="5453802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/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457717" y="5075237"/>
            <a:ext cx="604941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5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54764"/>
              </p:ext>
            </p:extLst>
          </p:nvPr>
        </p:nvGraphicFramePr>
        <p:xfrm>
          <a:off x="5363198" y="5456237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6808681" y="5075237"/>
            <a:ext cx="604941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)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364831"/>
              </p:ext>
            </p:extLst>
          </p:nvPr>
        </p:nvGraphicFramePr>
        <p:xfrm>
          <a:off x="6714162" y="5456237"/>
          <a:ext cx="916950" cy="18288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91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0294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6439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/>
      <p:bldP spid="27" grpId="0"/>
      <p:bldP spid="14" grpId="0"/>
      <p:bldP spid="18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Reminder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Assignment 3 is </a:t>
            </a:r>
            <a:r>
              <a:rPr lang="de-DE" altLang="en-US" sz="2400" smtClean="0"/>
              <a:t>due on </a:t>
            </a:r>
            <a:r>
              <a:rPr lang="de-DE" altLang="en-US" sz="2400" dirty="0" smtClean="0"/>
              <a:t>November 2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09088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Infix notation:</a:t>
            </a:r>
            <a:br>
              <a:rPr lang="en-US" altLang="he-IL" sz="4000" dirty="0"/>
            </a:br>
            <a:r>
              <a:rPr lang="en-US" altLang="he-IL" sz="4000" dirty="0"/>
              <a:t>Evaluating in linear time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400" dirty="0"/>
              <a:t>Idea: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400" dirty="0"/>
              <a:t>If we see ‘(‘, push it to the stack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400" dirty="0"/>
              <a:t>If we see an operator or a number, push it to the stack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400" dirty="0"/>
              <a:t>If we see ‘)’,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400" dirty="0"/>
              <a:t>	remove the last four items from the stack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400" dirty="0"/>
              <a:t>	evaluate,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altLang="he-IL" sz="2400" dirty="0"/>
              <a:t>	push the result to the stack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149316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Evaluating arithmetic expressions in </a:t>
            </a:r>
            <a:r>
              <a:rPr lang="en-US" altLang="he-IL" sz="4000" dirty="0" smtClean="0"/>
              <a:t>infix notation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Example:  ( 15 / ( 7 − 2 ) 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he-IL" sz="220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	</a:t>
            </a:r>
            <a:endParaRPr lang="en-US" altLang="he-IL" sz="2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011906"/>
              </p:ext>
            </p:extLst>
          </p:nvPr>
        </p:nvGraphicFramePr>
        <p:xfrm>
          <a:off x="1077913" y="4008437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/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856772" y="6294437"/>
            <a:ext cx="1273174" cy="3785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>
                <a:latin typeface="Arial" panose="020B0604020202020204" pitchFamily="34" charset="0"/>
              </a:rPr>
              <a:t>Return </a:t>
            </a:r>
            <a:r>
              <a:rPr lang="en-US" altLang="he-IL" sz="2000" dirty="0" smtClean="0">
                <a:latin typeface="Arial" panose="020B0604020202020204" pitchFamily="34" charset="0"/>
              </a:rPr>
              <a:t>3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73125" y="3096472"/>
            <a:ext cx="1262063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 ( 15  /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709862" y="3048847"/>
            <a:ext cx="400050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(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711574" y="3034560"/>
            <a:ext cx="963613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7 -  2 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13493" y="3034559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)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80137" y="3071924"/>
            <a:ext cx="517525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>
              <a:spcBef>
                <a:spcPct val="0"/>
              </a:spcBef>
              <a:buFontTx/>
              <a:buNone/>
            </a:pPr>
            <a:r>
              <a:rPr lang="en-US" altLang="he-IL" sz="2000" dirty="0" smtClean="0">
                <a:latin typeface="Arial" panose="020B0604020202020204" pitchFamily="34" charset="0"/>
              </a:rPr>
              <a:t>)</a:t>
            </a:r>
            <a:endParaRPr lang="en-US" altLang="he-IL" sz="2000" dirty="0">
              <a:latin typeface="Arial" panose="020B0604020202020204" pitchFamily="34" charset="0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500969"/>
              </p:ext>
            </p:extLst>
          </p:nvPr>
        </p:nvGraphicFramePr>
        <p:xfrm>
          <a:off x="2381249" y="4008437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/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(</a:t>
                      </a:r>
                      <a:endParaRPr lang="en-US" sz="2400" dirty="0"/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127036"/>
              </p:ext>
            </p:extLst>
          </p:nvPr>
        </p:nvGraphicFramePr>
        <p:xfrm>
          <a:off x="3617913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3229800"/>
              </p:ext>
            </p:extLst>
          </p:nvPr>
        </p:nvGraphicFramePr>
        <p:xfrm>
          <a:off x="4959351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696726"/>
              </p:ext>
            </p:extLst>
          </p:nvPr>
        </p:nvGraphicFramePr>
        <p:xfrm>
          <a:off x="6196655" y="4008240"/>
          <a:ext cx="1057275" cy="3200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0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 marL="91545" marR="91545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112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  <p:bldP spid="15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sz="4000" dirty="0"/>
              <a:t>Evaluating arithmetic expressions in </a:t>
            </a:r>
            <a:r>
              <a:rPr lang="en-US" altLang="he-IL" sz="4000" dirty="0" smtClean="0"/>
              <a:t>infix notation</a:t>
            </a:r>
            <a:endParaRPr lang="de-DE" altLang="en-US" sz="4000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200" dirty="0" smtClean="0"/>
              <a:t>Homework: write calculator that runs in linear time.</a:t>
            </a:r>
          </a:p>
        </p:txBody>
      </p:sp>
    </p:spTree>
    <p:extLst>
      <p:ext uri="{BB962C8B-B14F-4D97-AF65-F5344CB8AC3E}">
        <p14:creationId xmlns:p14="http://schemas.microsoft.com/office/powerpoint/2010/main" val="688315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Plan for the rest of the semester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1800" b="1" u="sng" dirty="0" smtClean="0"/>
              <a:t>Evaluating </a:t>
            </a:r>
            <a:r>
              <a:rPr lang="de-DE" altLang="en-US" sz="1800" b="1" u="sng" dirty="0"/>
              <a:t>arithmetic </a:t>
            </a:r>
            <a:r>
              <a:rPr lang="de-DE" altLang="en-US" sz="1800" b="1" u="sng" dirty="0" smtClean="0"/>
              <a:t>expressions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1800" b="1" u="sng" dirty="0" smtClean="0"/>
              <a:t>Introduction </a:t>
            </a:r>
            <a:r>
              <a:rPr lang="de-DE" altLang="en-US" sz="1800" b="1" u="sng" dirty="0"/>
              <a:t>to C++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Classes and Objects: encapsulation (</a:t>
            </a:r>
            <a:r>
              <a:rPr lang="en-US" sz="1800" dirty="0"/>
              <a:t>bundling data and </a:t>
            </a:r>
            <a:r>
              <a:rPr lang="en-US" sz="1800" dirty="0" smtClean="0"/>
              <a:t>operations)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new</a:t>
            </a:r>
            <a:r>
              <a:rPr lang="en-US" sz="1800" dirty="0"/>
              <a:t>() vs </a:t>
            </a:r>
            <a:r>
              <a:rPr lang="en-US" sz="1800" dirty="0" err="1"/>
              <a:t>malloc</a:t>
            </a:r>
            <a:r>
              <a:rPr lang="en-US" sz="1800" dirty="0" smtClean="0"/>
              <a:t>()   /   delete</a:t>
            </a:r>
            <a:r>
              <a:rPr lang="en-US" sz="1800" dirty="0"/>
              <a:t>() vs free</a:t>
            </a:r>
            <a:r>
              <a:rPr lang="en-US" sz="1800" dirty="0" smtClean="0"/>
              <a:t>()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Generic </a:t>
            </a:r>
            <a:r>
              <a:rPr lang="en-US" sz="1800" dirty="0"/>
              <a:t>data types: </a:t>
            </a:r>
            <a:r>
              <a:rPr lang="en-US" sz="1800" dirty="0" smtClean="0"/>
              <a:t>templates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copy constructors / comparing objects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b="1" u="sng" dirty="0"/>
              <a:t>Binary encoding</a:t>
            </a:r>
            <a:endParaRPr lang="en-US" sz="1800" b="1" dirty="0"/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b="1" u="sng" dirty="0" smtClean="0"/>
              <a:t>Formal languages: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Finite </a:t>
            </a:r>
            <a:r>
              <a:rPr lang="en-US" sz="1800" dirty="0"/>
              <a:t>state </a:t>
            </a:r>
            <a:r>
              <a:rPr lang="en-US" sz="1800" dirty="0" smtClean="0"/>
              <a:t>machines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Regular </a:t>
            </a:r>
            <a:r>
              <a:rPr lang="en-US" sz="1800" dirty="0"/>
              <a:t>languages, regular </a:t>
            </a:r>
            <a:r>
              <a:rPr lang="en-US" sz="1800" dirty="0" smtClean="0"/>
              <a:t>expressions</a:t>
            </a:r>
          </a:p>
          <a:p>
            <a:pPr marL="104775" indent="0">
              <a:buSzPct val="45000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b="1" u="sng" dirty="0" smtClean="0"/>
              <a:t>Computability </a:t>
            </a:r>
            <a:r>
              <a:rPr lang="en-US" sz="1800" b="1" u="sng" dirty="0"/>
              <a:t>and </a:t>
            </a:r>
            <a:r>
              <a:rPr lang="en-US" sz="1800" b="1" u="sng" dirty="0" smtClean="0"/>
              <a:t>Complexity:</a:t>
            </a:r>
            <a:endParaRPr lang="en-US" sz="1800" b="1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Decidability</a:t>
            </a:r>
            <a:r>
              <a:rPr lang="en-US" sz="1800" dirty="0"/>
              <a:t>, Halting </a:t>
            </a:r>
            <a:r>
              <a:rPr lang="en-US" sz="1800" dirty="0" smtClean="0"/>
              <a:t>problem</a:t>
            </a:r>
            <a:endParaRPr lang="en-US" sz="1800" dirty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en-US" sz="1800" dirty="0" smtClean="0"/>
              <a:t>NP-completeness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44965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en-US" altLang="he-IL" sz="65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en-US" altLang="he-IL" sz="6500" dirty="0" smtClean="0"/>
              <a:t>Arithmetic expressions</a:t>
            </a:r>
            <a:endParaRPr lang="de-DE" altLang="en-US" sz="65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Evaluating arithmetic expressions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dirty="0"/>
              <a:t>Goal: write a </a:t>
            </a:r>
            <a:r>
              <a:rPr lang="en-US" sz="2200" u="sng" dirty="0" smtClean="0"/>
              <a:t>calculator</a:t>
            </a:r>
            <a:r>
              <a:rPr lang="en-US" sz="2200" dirty="0" smtClean="0"/>
              <a:t> that evaluates </a:t>
            </a:r>
            <a:r>
              <a:rPr lang="en-US" sz="2200" dirty="0"/>
              <a:t>an arithmetic </a:t>
            </a:r>
            <a:r>
              <a:rPr lang="en-US" sz="2200" dirty="0" smtClean="0"/>
              <a:t>expression.</a:t>
            </a:r>
          </a:p>
          <a:p>
            <a:pPr>
              <a:defRPr/>
            </a:pPr>
            <a:r>
              <a:rPr lang="en-US" sz="2200" dirty="0" smtClean="0"/>
              <a:t>For </a:t>
            </a:r>
            <a:r>
              <a:rPr lang="en-US" sz="2200" dirty="0"/>
              <a:t>example</a:t>
            </a:r>
          </a:p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 ( ( ( 16 / ( 8 − ( 2 + 2 ) ) ) × 3) </a:t>
            </a:r>
            <a:r>
              <a:rPr lang="en-US" altLang="he-IL" sz="2200" dirty="0" smtClean="0"/>
              <a:t>− </a:t>
            </a:r>
            <a:r>
              <a:rPr lang="en-US" altLang="he-IL" sz="2200" dirty="0"/>
              <a:t>( 2 + ( 1 – 1 ) ) )</a:t>
            </a:r>
          </a:p>
          <a:p>
            <a:pPr>
              <a:defRPr/>
            </a:pPr>
            <a:endParaRPr lang="en-US" altLang="he-IL" sz="2200" dirty="0" smtClean="0"/>
          </a:p>
          <a:p>
            <a:pPr>
              <a:defRPr/>
            </a:pPr>
            <a:r>
              <a:rPr lang="en-US" altLang="he-IL" sz="2200" dirty="0" smtClean="0"/>
              <a:t>We </a:t>
            </a:r>
            <a:r>
              <a:rPr lang="en-US" altLang="he-IL" sz="2200" dirty="0"/>
              <a:t>need to evaluate all s</a:t>
            </a:r>
            <a:r>
              <a:rPr lang="en-US" sz="2200" dirty="0"/>
              <a:t>ubexpressions, and then apply the corresponding operator</a:t>
            </a:r>
          </a:p>
          <a:p>
            <a:pPr lvl="2">
              <a:defRPr/>
            </a:pPr>
            <a:r>
              <a:rPr lang="en-US" altLang="he-IL" sz="2200" dirty="0"/>
              <a:t>operand1 = </a:t>
            </a:r>
            <a:r>
              <a:rPr lang="en-US" altLang="he-IL" sz="2200" dirty="0" smtClean="0"/>
              <a:t>( ( </a:t>
            </a:r>
            <a:r>
              <a:rPr lang="en-US" altLang="he-IL" sz="2200" dirty="0"/>
              <a:t>16 / ( 8 − ( 2 + 2 ) ) ) × 3)</a:t>
            </a:r>
          </a:p>
          <a:p>
            <a:pPr lvl="2">
              <a:defRPr/>
            </a:pPr>
            <a:r>
              <a:rPr lang="en-US" altLang="he-IL" sz="2200" dirty="0"/>
              <a:t>operand2 = ( 2 + ( 1 – 1 ) ) </a:t>
            </a:r>
          </a:p>
          <a:p>
            <a:pPr lvl="2">
              <a:defRPr/>
            </a:pPr>
            <a:r>
              <a:rPr lang="en-US" altLang="he-IL" sz="2200" dirty="0"/>
              <a:t>result = operand1 – operand2 </a:t>
            </a:r>
          </a:p>
          <a:p>
            <a:pPr>
              <a:defRPr/>
            </a:pPr>
            <a:endParaRPr lang="en-US" altLang="he-IL" sz="2200" dirty="0" smtClean="0"/>
          </a:p>
          <a:p>
            <a:pPr>
              <a:defRPr/>
            </a:pPr>
            <a:r>
              <a:rPr lang="en-US" altLang="he-IL" sz="2200" dirty="0" smtClean="0"/>
              <a:t>Q: How </a:t>
            </a:r>
            <a:r>
              <a:rPr lang="en-US" altLang="he-IL" sz="2200" dirty="0"/>
              <a:t>do we parse the entire expression?</a:t>
            </a:r>
          </a:p>
        </p:txBody>
      </p:sp>
    </p:spTree>
    <p:extLst>
      <p:ext uri="{BB962C8B-B14F-4D97-AF65-F5344CB8AC3E}">
        <p14:creationId xmlns:p14="http://schemas.microsoft.com/office/powerpoint/2010/main" val="5176728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Evaluating arithmetic expressions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dirty="0"/>
              <a:t>Goal: write a program </a:t>
            </a:r>
            <a:r>
              <a:rPr lang="en-US" sz="2200" dirty="0" smtClean="0"/>
              <a:t>that evaluates </a:t>
            </a:r>
            <a:r>
              <a:rPr lang="en-US" sz="2200" dirty="0"/>
              <a:t>an arithmetic </a:t>
            </a:r>
            <a:r>
              <a:rPr lang="en-US" sz="2200" dirty="0" smtClean="0"/>
              <a:t>expression.</a:t>
            </a:r>
          </a:p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en-US" altLang="he-IL" sz="2200" dirty="0" smtClean="0"/>
              <a:t> </a:t>
            </a:r>
            <a:r>
              <a:rPr lang="en-US" altLang="he-IL" sz="2200" dirty="0"/>
              <a:t>( ( ( 16 / ( 8 − ( 2 + 2 ) ) ) × 3) − ( 2 + ( 1 – 1 ) ) 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he-IL" sz="2000" dirty="0" smtClean="0"/>
              <a:t>Find </a:t>
            </a:r>
            <a:r>
              <a:rPr lang="en-US" altLang="he-IL" sz="2000" dirty="0"/>
              <a:t>operand1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03763" y="5325712"/>
            <a:ext cx="40147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Q1: How do we know where the first operand ends?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40813" y="5325712"/>
            <a:ext cx="35655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>
                <a:solidFill>
                  <a:srgbClr val="0000CC"/>
                </a:solidFill>
                <a:latin typeface="Arial" panose="020B0604020202020204" pitchFamily="34" charset="0"/>
              </a:rPr>
              <a:t>Q2: How do we evaluate the first operand?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03763" y="6309962"/>
            <a:ext cx="40147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>
                <a:solidFill>
                  <a:srgbClr val="0000CC"/>
                </a:solidFill>
                <a:latin typeface="Arial" panose="020B0604020202020204" pitchFamily="34" charset="0"/>
              </a:rPr>
              <a:t>A1: count parentheses.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40813" y="6309962"/>
            <a:ext cx="33591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>
                <a:solidFill>
                  <a:srgbClr val="0000CC"/>
                </a:solidFill>
                <a:latin typeface="Arial" panose="020B0604020202020204" pitchFamily="34" charset="0"/>
              </a:rPr>
              <a:t>A2: recursion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27562" y="2842557"/>
            <a:ext cx="45529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he-IL" sz="24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en-US" altLang="he-IL" sz="2400" dirty="0">
                <a:solidFill>
                  <a:srgbClr val="002060"/>
                </a:solidFill>
                <a:latin typeface="+mj-lt"/>
              </a:rPr>
              <a:t>( ( 16 / ( 8 − ( 2 + 2 ) ) ) × </a:t>
            </a:r>
            <a:r>
              <a:rPr lang="en-US" altLang="he-IL" sz="2400" dirty="0" smtClean="0">
                <a:solidFill>
                  <a:srgbClr val="002060"/>
                </a:solidFill>
                <a:latin typeface="+mj-lt"/>
              </a:rPr>
              <a:t>3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80024" y="3232202"/>
            <a:ext cx="45529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2060"/>
                </a:solidFill>
                <a:latin typeface="+mj-lt"/>
              </a:rPr>
              <a:t>12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8550" y="3673816"/>
            <a:ext cx="45529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2060"/>
                </a:solidFill>
                <a:latin typeface="+mj-lt"/>
              </a:rPr>
              <a:t>2+(1-1)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76506" y="4138345"/>
            <a:ext cx="45529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2060"/>
                </a:solidFill>
                <a:latin typeface="+mj-lt"/>
              </a:rPr>
              <a:t>2</a:t>
            </a:r>
            <a:endParaRPr lang="en-US" altLang="he-IL" sz="2400" i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123487" y="4543211"/>
            <a:ext cx="45529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2060"/>
                </a:solidFill>
                <a:latin typeface="+mj-lt"/>
              </a:rPr>
              <a:t>12-2=10</a:t>
            </a:r>
            <a:endParaRPr lang="en-US" altLang="he-IL" sz="2400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24368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Find operand 1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1 if </a:t>
            </a:r>
            <a:r>
              <a:rPr lang="en-US" altLang="he-IL" sz="2000" dirty="0"/>
              <a:t>first token is a number</a:t>
            </a:r>
          </a:p>
          <a:p>
            <a:pPr lvl="2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1.1 return </a:t>
            </a:r>
            <a:r>
              <a:rPr lang="en-US" altLang="he-IL" sz="2000" dirty="0"/>
              <a:t>this number</a:t>
            </a:r>
          </a:p>
          <a:p>
            <a:pPr marL="457200" lvl="1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en-US" altLang="he-IL" sz="2000" dirty="0"/>
              <a:t>// Otherwise the expression is enclosed in parentheses (…)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2 skip </a:t>
            </a:r>
            <a:r>
              <a:rPr lang="en-US" altLang="he-IL" sz="2000" dirty="0"/>
              <a:t>the first  ‘(‘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3 set </a:t>
            </a:r>
            <a:r>
              <a:rPr lang="en-US" altLang="he-IL" sz="2000" dirty="0"/>
              <a:t>count=0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4 for </a:t>
            </a:r>
            <a:r>
              <a:rPr lang="en-US" altLang="he-IL" sz="2000" dirty="0"/>
              <a:t>each token in the expression do</a:t>
            </a:r>
          </a:p>
          <a:p>
            <a:pPr lvl="2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4.1 if </a:t>
            </a:r>
            <a:r>
              <a:rPr lang="en-US" altLang="he-IL" sz="2000" dirty="0"/>
              <a:t>token == ‘(‘</a:t>
            </a:r>
          </a:p>
          <a:p>
            <a:pPr marL="1371600" lvl="3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en-US" altLang="he-IL" dirty="0"/>
              <a:t>count++</a:t>
            </a:r>
          </a:p>
          <a:p>
            <a:pPr lvl="2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4.2 if </a:t>
            </a:r>
            <a:r>
              <a:rPr lang="en-US" altLang="he-IL" sz="2000" dirty="0"/>
              <a:t>token </a:t>
            </a:r>
            <a:r>
              <a:rPr lang="en-US" altLang="he-IL" sz="2000"/>
              <a:t>== </a:t>
            </a:r>
            <a:r>
              <a:rPr lang="en-US" altLang="he-IL" sz="2000" smtClean="0"/>
              <a:t>‘)‘</a:t>
            </a:r>
            <a:endParaRPr lang="en-US" altLang="he-IL" sz="2000" dirty="0"/>
          </a:p>
          <a:p>
            <a:pPr marL="1371600" lvl="3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en-US" altLang="he-IL" dirty="0"/>
              <a:t>count--</a:t>
            </a:r>
          </a:p>
          <a:p>
            <a:pPr lvl="2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4.3 if </a:t>
            </a:r>
            <a:r>
              <a:rPr lang="en-US" altLang="he-IL" sz="2000" dirty="0"/>
              <a:t>count==0</a:t>
            </a:r>
          </a:p>
          <a:p>
            <a:pPr marL="1371600" lvl="3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/>
            </a:pPr>
            <a:r>
              <a:rPr lang="en-US" altLang="he-IL" dirty="0" smtClean="0"/>
              <a:t>stop</a:t>
            </a:r>
            <a:r>
              <a:rPr lang="en-US" altLang="he-IL" dirty="0"/>
              <a:t>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491998"/>
              </p:ext>
            </p:extLst>
          </p:nvPr>
        </p:nvGraphicFramePr>
        <p:xfrm>
          <a:off x="4275255" y="5035278"/>
          <a:ext cx="4905258" cy="19069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05258">
                  <a:extLst>
                    <a:ext uri="{9D8B030D-6E8A-4147-A177-3AD203B41FA5}">
                      <a16:colId xmlns:a16="http://schemas.microsoft.com/office/drawing/2014/main" val="2072577820"/>
                    </a:ext>
                  </a:extLst>
                </a:gridCol>
              </a:tblGrid>
              <a:tr h="397153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260490"/>
                  </a:ext>
                </a:extLst>
              </a:tr>
              <a:tr h="3640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( 5 + 7 )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975362"/>
                  </a:ext>
                </a:extLst>
              </a:tr>
              <a:tr h="3640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( 8 * (2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+ 4 ) 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1500333"/>
                  </a:ext>
                </a:extLst>
              </a:tr>
              <a:tr h="3640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( ( 3 + 5 ) * 4 )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903121"/>
                  </a:ext>
                </a:extLst>
              </a:tr>
              <a:tr h="4175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he-IL" sz="1600" dirty="0" smtClean="0">
                          <a:solidFill>
                            <a:srgbClr val="C00000"/>
                          </a:solidFill>
                        </a:rPr>
                        <a:t>( </a:t>
                      </a:r>
                      <a:r>
                        <a:rPr lang="en-US" altLang="he-IL" sz="1600" dirty="0" smtClean="0">
                          <a:solidFill>
                            <a:srgbClr val="008000"/>
                          </a:solidFill>
                        </a:rPr>
                        <a:t>( </a:t>
                      </a:r>
                      <a:r>
                        <a:rPr lang="en-US" altLang="he-IL" sz="1600" dirty="0" smtClean="0">
                          <a:solidFill>
                            <a:srgbClr val="FF00FF"/>
                          </a:solidFill>
                        </a:rPr>
                        <a:t>(</a:t>
                      </a:r>
                      <a:r>
                        <a:rPr lang="en-US" altLang="he-IL" sz="1600" dirty="0" smtClean="0"/>
                        <a:t> 16 / ( 8 − ( 2 + 2 ) ) </a:t>
                      </a:r>
                      <a:r>
                        <a:rPr lang="en-US" altLang="he-IL" sz="1600" dirty="0" smtClean="0">
                          <a:solidFill>
                            <a:srgbClr val="FF00FF"/>
                          </a:solidFill>
                        </a:rPr>
                        <a:t>)</a:t>
                      </a:r>
                      <a:r>
                        <a:rPr lang="en-US" altLang="he-IL" sz="1600" dirty="0" smtClean="0"/>
                        <a:t> * 3 </a:t>
                      </a:r>
                      <a:r>
                        <a:rPr lang="en-US" altLang="he-IL" sz="1600" dirty="0" smtClean="0">
                          <a:solidFill>
                            <a:srgbClr val="008000"/>
                          </a:solidFill>
                        </a:rPr>
                        <a:t>)</a:t>
                      </a:r>
                      <a:r>
                        <a:rPr lang="en-US" altLang="he-IL" sz="1600" dirty="0" smtClean="0"/>
                        <a:t> − </a:t>
                      </a:r>
                      <a:r>
                        <a:rPr lang="en-US" altLang="he-IL" sz="1600" dirty="0" smtClean="0">
                          <a:solidFill>
                            <a:srgbClr val="0000CC"/>
                          </a:solidFill>
                        </a:rPr>
                        <a:t>(</a:t>
                      </a:r>
                      <a:r>
                        <a:rPr lang="en-US" altLang="he-IL" sz="1600" dirty="0" smtClean="0"/>
                        <a:t> 2 + ( 1 – 1 ) </a:t>
                      </a:r>
                      <a:r>
                        <a:rPr lang="en-US" altLang="he-IL" sz="1600" dirty="0" smtClean="0">
                          <a:solidFill>
                            <a:srgbClr val="0000CC"/>
                          </a:solidFill>
                        </a:rPr>
                        <a:t>)</a:t>
                      </a:r>
                      <a:r>
                        <a:rPr lang="en-US" altLang="he-IL" sz="1600" dirty="0" smtClean="0"/>
                        <a:t> </a:t>
                      </a:r>
                      <a:r>
                        <a:rPr lang="en-US" altLang="he-IL" sz="160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19309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950619" y="5035277"/>
            <a:ext cx="401478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Example on the board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280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 dirty="0" smtClean="0"/>
              <a:t>Practice question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Write a function that gets a sequence of opening and </a:t>
            </a:r>
            <a:r>
              <a:rPr lang="en-US" altLang="he-IL" sz="2000" dirty="0"/>
              <a:t>closing </a:t>
            </a:r>
            <a:r>
              <a:rPr lang="en-US" altLang="he-IL" sz="2000" dirty="0" smtClean="0"/>
              <a:t>parentheses, and check if the sequence is legal.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endParaRPr lang="en-US" altLang="he-IL" sz="2000" dirty="0"/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Examples: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() – 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/>
              <a:t>( </a:t>
            </a:r>
            <a:r>
              <a:rPr lang="en-US" altLang="he-IL" sz="2000" dirty="0">
                <a:solidFill>
                  <a:srgbClr val="0070C0"/>
                </a:solidFill>
              </a:rPr>
              <a:t>( </a:t>
            </a:r>
            <a:r>
              <a:rPr lang="en-US" altLang="he-IL" sz="2000" dirty="0" smtClean="0">
                <a:solidFill>
                  <a:srgbClr val="0070C0"/>
                </a:solidFill>
              </a:rPr>
              <a:t>)</a:t>
            </a:r>
            <a:r>
              <a:rPr lang="en-US" altLang="he-IL" sz="2000" dirty="0" smtClean="0"/>
              <a:t> </a:t>
            </a:r>
            <a:r>
              <a:rPr lang="en-US" altLang="he-IL" sz="2000" dirty="0"/>
              <a:t>) - 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 smtClean="0"/>
              <a:t>( </a:t>
            </a:r>
            <a:r>
              <a:rPr lang="en-US" altLang="he-IL" sz="2000" dirty="0">
                <a:solidFill>
                  <a:srgbClr val="0070C0"/>
                </a:solidFill>
              </a:rPr>
              <a:t>( ) </a:t>
            </a:r>
            <a:r>
              <a:rPr lang="en-US" altLang="he-IL" sz="2000" dirty="0">
                <a:solidFill>
                  <a:srgbClr val="FF0000"/>
                </a:solidFill>
              </a:rPr>
              <a:t>( </a:t>
            </a:r>
            <a:r>
              <a:rPr lang="en-US" altLang="he-IL" sz="2000" dirty="0">
                <a:solidFill>
                  <a:srgbClr val="00B050"/>
                </a:solidFill>
              </a:rPr>
              <a:t>( )</a:t>
            </a:r>
            <a:r>
              <a:rPr lang="en-US" altLang="he-IL" sz="2000" dirty="0">
                <a:solidFill>
                  <a:srgbClr val="FF0000"/>
                </a:solidFill>
              </a:rPr>
              <a:t> </a:t>
            </a:r>
            <a:r>
              <a:rPr lang="en-US" altLang="he-IL" sz="2000" dirty="0">
                <a:solidFill>
                  <a:schemeClr val="tx2"/>
                </a:solidFill>
              </a:rPr>
              <a:t>()</a:t>
            </a:r>
            <a:r>
              <a:rPr lang="en-US" altLang="he-IL" sz="2000" dirty="0">
                <a:solidFill>
                  <a:srgbClr val="FF0000"/>
                </a:solidFill>
              </a:rPr>
              <a:t> )</a:t>
            </a:r>
            <a:r>
              <a:rPr lang="en-US" altLang="he-IL" sz="2000" dirty="0"/>
              <a:t> ) - LEGAL</a:t>
            </a:r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endParaRPr lang="en-US" altLang="he-IL" sz="2000" dirty="0" smtClean="0"/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altLang="he-IL" sz="2000" dirty="0"/>
              <a:t>( </a:t>
            </a:r>
            <a:r>
              <a:rPr lang="en-US" altLang="he-IL" sz="2000" dirty="0">
                <a:solidFill>
                  <a:srgbClr val="0070C0"/>
                </a:solidFill>
              </a:rPr>
              <a:t>( </a:t>
            </a:r>
            <a:r>
              <a:rPr lang="en-US" altLang="he-IL" sz="2000" dirty="0" smtClean="0">
                <a:solidFill>
                  <a:srgbClr val="0070C0"/>
                </a:solidFill>
              </a:rPr>
              <a:t>) </a:t>
            </a:r>
            <a:r>
              <a:rPr lang="en-US" altLang="he-IL" sz="2000" dirty="0" smtClean="0"/>
              <a:t>)</a:t>
            </a:r>
            <a:r>
              <a:rPr lang="en-US" altLang="he-IL" sz="2000" dirty="0" smtClean="0">
                <a:solidFill>
                  <a:srgbClr val="FF0000"/>
                </a:solidFill>
              </a:rPr>
              <a:t> </a:t>
            </a:r>
            <a:r>
              <a:rPr lang="en-US" altLang="he-IL" sz="2000" dirty="0">
                <a:solidFill>
                  <a:srgbClr val="00B050"/>
                </a:solidFill>
              </a:rPr>
              <a:t>( )</a:t>
            </a:r>
            <a:r>
              <a:rPr lang="en-US" altLang="he-IL" sz="2000" dirty="0">
                <a:solidFill>
                  <a:srgbClr val="FF0000"/>
                </a:solidFill>
              </a:rPr>
              <a:t> </a:t>
            </a:r>
            <a:r>
              <a:rPr lang="en-US" altLang="he-IL" sz="2000" dirty="0">
                <a:solidFill>
                  <a:schemeClr val="tx2"/>
                </a:solidFill>
              </a:rPr>
              <a:t>()</a:t>
            </a:r>
            <a:r>
              <a:rPr lang="en-US" altLang="he-IL" sz="2000" dirty="0">
                <a:solidFill>
                  <a:srgbClr val="FF0000"/>
                </a:solidFill>
              </a:rPr>
              <a:t> )</a:t>
            </a:r>
            <a:r>
              <a:rPr lang="en-US" altLang="he-IL" sz="2000" dirty="0"/>
              <a:t> ) - </a:t>
            </a:r>
            <a:r>
              <a:rPr lang="en-US" altLang="he-IL" sz="2000" dirty="0" smtClean="0"/>
              <a:t>ILLEGAL</a:t>
            </a:r>
            <a:endParaRPr lang="en-US" altLang="he-IL" sz="2000" dirty="0"/>
          </a:p>
          <a:p>
            <a:pPr lvl="1">
              <a:lnSpc>
                <a:spcPct val="100000"/>
              </a:lnSpc>
              <a:spcAft>
                <a:spcPts val="800"/>
              </a:spcAft>
              <a:defRPr/>
            </a:pPr>
            <a:endParaRPr lang="en-US" altLang="he-IL" sz="2000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2373312" y="5456237"/>
            <a:ext cx="152400" cy="130175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367468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Evaluating arithmetic expressions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857250" lvl="1" indent="-457200">
              <a:buFont typeface="+mj-lt"/>
              <a:buAutoNum type="arabicPeriod"/>
            </a:pPr>
            <a:r>
              <a:rPr lang="en-US" altLang="he-IL" sz="2000" dirty="0" smtClean="0"/>
              <a:t>Find </a:t>
            </a:r>
            <a:r>
              <a:rPr lang="en-US" altLang="he-IL" sz="2000" dirty="0"/>
              <a:t>operand1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he-IL" sz="2000" dirty="0"/>
              <a:t>term1 = Evaluate(operand1)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he-IL" sz="2000" dirty="0"/>
              <a:t>Find operand2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he-IL" sz="2000" dirty="0"/>
              <a:t>term2 = Evaluate(operand2)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altLang="he-IL" sz="2000" dirty="0"/>
              <a:t>Apply the operator on term1 and term2</a:t>
            </a:r>
          </a:p>
        </p:txBody>
      </p:sp>
    </p:spTree>
    <p:extLst>
      <p:ext uri="{BB962C8B-B14F-4D97-AF65-F5344CB8AC3E}">
        <p14:creationId xmlns:p14="http://schemas.microsoft.com/office/powerpoint/2010/main" val="23815464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4791</TotalTime>
  <Words>1180</Words>
  <Application>Microsoft Office PowerPoint</Application>
  <PresentationFormat>Custom</PresentationFormat>
  <Paragraphs>259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Reminder</vt:lpstr>
      <vt:lpstr>Plan for the rest of the semester</vt:lpstr>
      <vt:lpstr>PowerPoint Presentation</vt:lpstr>
      <vt:lpstr>Evaluating arithmetic expressions</vt:lpstr>
      <vt:lpstr>Evaluating arithmetic expressions</vt:lpstr>
      <vt:lpstr>Find operand 1</vt:lpstr>
      <vt:lpstr>Practice question</vt:lpstr>
      <vt:lpstr>Evaluating arithmetic expressions</vt:lpstr>
      <vt:lpstr>Evaluating arithmetic expressions</vt:lpstr>
      <vt:lpstr>Prefix notation (a.k.a. Polish notation)</vt:lpstr>
      <vt:lpstr>Postfix notation (a.k.a. reverse Polish notation)</vt:lpstr>
      <vt:lpstr>Evaluating arithmetic expressions in Polish notation</vt:lpstr>
      <vt:lpstr>Evaluating arithmetic expressions in Polish notation</vt:lpstr>
      <vt:lpstr>Evaluating arithmetic expressions in Polish notation</vt:lpstr>
      <vt:lpstr>Evaluating arithmetic expressions in Polish notation</vt:lpstr>
      <vt:lpstr>Evaluating arithmetic expressions in Polish notation</vt:lpstr>
      <vt:lpstr>Evaluating arithmetic expressions in Polish notation</vt:lpstr>
      <vt:lpstr>Infix notation: Evaluating in linear time</vt:lpstr>
      <vt:lpstr>Infix notation: Evaluating in linear time</vt:lpstr>
      <vt:lpstr>Evaluating arithmetic expressions in infix notation</vt:lpstr>
      <vt:lpstr>Evaluating arithmetic expressions in infix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1354</cp:revision>
  <cp:lastPrinted>1601-01-01T00:00:00Z</cp:lastPrinted>
  <dcterms:created xsi:type="dcterms:W3CDTF">2017-07-19T19:15:02Z</dcterms:created>
  <dcterms:modified xsi:type="dcterms:W3CDTF">2018-12-03T19:48:22Z</dcterms:modified>
</cp:coreProperties>
</file>