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0"/>
  </p:notesMasterIdLst>
  <p:sldIdLst>
    <p:sldId id="256" r:id="rId3"/>
    <p:sldId id="474" r:id="rId4"/>
    <p:sldId id="454" r:id="rId5"/>
    <p:sldId id="472" r:id="rId6"/>
    <p:sldId id="477" r:id="rId7"/>
    <p:sldId id="476" r:id="rId8"/>
    <p:sldId id="475" r:id="rId9"/>
    <p:sldId id="478" r:id="rId10"/>
    <p:sldId id="479" r:id="rId11"/>
    <p:sldId id="480" r:id="rId12"/>
    <p:sldId id="484" r:id="rId13"/>
    <p:sldId id="481" r:id="rId14"/>
    <p:sldId id="482" r:id="rId15"/>
    <p:sldId id="485" r:id="rId16"/>
    <p:sldId id="486" r:id="rId17"/>
    <p:sldId id="487" r:id="rId18"/>
    <p:sldId id="291" r:id="rId1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79465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814416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0327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650394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930024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87034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381078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81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414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64422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65441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5073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53109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083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6,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private vs public members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public 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members/methods</a:t>
            </a:r>
            <a:b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can be accessed by anyone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Use the keyword </a:t>
            </a:r>
            <a:r>
              <a:rPr lang="en-US" sz="22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 to</a:t>
            </a:r>
            <a:b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protect your data from external access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Operations </a:t>
            </a:r>
            <a:r>
              <a:rPr lang="en-US" sz="2200" dirty="0"/>
              <a:t>on them should be possible </a:t>
            </a:r>
            <a:r>
              <a:rPr lang="en-US" sz="2200" i="1" u="sng" dirty="0"/>
              <a:t>only via </a:t>
            </a:r>
            <a:r>
              <a:rPr lang="en-US" sz="2200" i="1" u="sng" dirty="0" smtClean="0"/>
              <a:t>methods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This </a:t>
            </a:r>
            <a:r>
              <a:rPr lang="en-US" sz="2200" dirty="0"/>
              <a:t>is not merely a matter of style.  It’s a matter </a:t>
            </a:r>
            <a:r>
              <a:rPr lang="en-US" sz="2200" dirty="0" smtClean="0"/>
              <a:t>of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information hiding</a:t>
            </a:r>
          </a:p>
          <a:p>
            <a:pPr lvl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code </a:t>
            </a:r>
            <a:r>
              <a:rPr lang="en-US" sz="2200" dirty="0"/>
              <a:t>independence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i="1" u="sng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59512" y="1417637"/>
            <a:ext cx="3468688" cy="323525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~stack(); // destructor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/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hidden from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user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875358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Invoking methods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Method implementations </a:t>
            </a:r>
            <a:r>
              <a:rPr lang="en-US" sz="2400" dirty="0" smtClean="0"/>
              <a:t>use the syntax </a:t>
            </a:r>
            <a:r>
              <a:rPr lang="en-US" sz="2400" dirty="0"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2400" dirty="0" smtClean="0">
                <a:latin typeface="Courier New"/>
                <a:ea typeface="Courier New"/>
                <a:cs typeface="Courier New"/>
                <a:sym typeface="Courier New"/>
              </a:rPr>
              <a:t>::</a:t>
            </a:r>
            <a:r>
              <a:rPr lang="en-US" sz="2400" dirty="0" err="1" smtClean="0">
                <a:latin typeface="Courier New"/>
                <a:ea typeface="Courier New"/>
                <a:cs typeface="Courier New"/>
                <a:sym typeface="Courier New"/>
              </a:rPr>
              <a:t>methodName</a:t>
            </a:r>
            <a:r>
              <a:rPr lang="en-US" sz="2400" dirty="0" smtClean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Methods </a:t>
            </a:r>
            <a:r>
              <a:rPr lang="en-US" sz="2400" dirty="0"/>
              <a:t>are called by the </a:t>
            </a:r>
            <a:r>
              <a:rPr lang="en-US" sz="2400" dirty="0" err="1">
                <a:latin typeface="Courier New"/>
                <a:ea typeface="Courier New"/>
                <a:cs typeface="Courier New"/>
                <a:sym typeface="Courier New"/>
              </a:rPr>
              <a:t>object.method</a:t>
            </a:r>
            <a:r>
              <a:rPr lang="en-US" sz="2400" dirty="0" smtClean="0"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 lang="en-US" sz="2400" dirty="0" smtClean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Or by </a:t>
            </a:r>
            <a:r>
              <a:rPr lang="en-US" sz="2400" dirty="0"/>
              <a:t> </a:t>
            </a:r>
            <a:r>
              <a:rPr lang="en-US" sz="2400" smtClean="0">
                <a:latin typeface="Courier New"/>
                <a:ea typeface="Courier New"/>
                <a:cs typeface="Courier New"/>
                <a:sym typeface="Courier New"/>
              </a:rPr>
              <a:t>ptrToObject</a:t>
            </a:r>
            <a:r>
              <a:rPr lang="en-US" sz="2400" dirty="0" smtClean="0">
                <a:latin typeface="Courier New"/>
                <a:ea typeface="Courier New"/>
                <a:cs typeface="Courier New"/>
                <a:sym typeface="Courier New"/>
              </a:rPr>
              <a:t>-&gt;method()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88200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Add a constructor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 constructor is a special method used</a:t>
            </a:r>
            <a:b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to initialize all the data in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Has the same name as the 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It is invoked upon instantiation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/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		Either as a local variable </a:t>
            </a:r>
            <a:b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		or using </a:t>
            </a:r>
            <a:r>
              <a:rPr lang="en-US" sz="2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Courier New"/>
                <a:cs typeface="Courier New"/>
                <a:sym typeface="Courier New"/>
              </a:rPr>
              <a:t>When using </a:t>
            </a:r>
            <a:r>
              <a:rPr lang="en-US" sz="28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2400" dirty="0" smtClean="0">
                <a:ea typeface="Courier New"/>
                <a:cs typeface="Courier New"/>
                <a:sym typeface="Courier New"/>
              </a:rPr>
              <a:t>no need to use </a:t>
            </a:r>
            <a:r>
              <a:rPr lang="en-US" sz="2400" dirty="0" err="1" smtClean="0">
                <a:ea typeface="Courier New"/>
                <a:cs typeface="Courier New"/>
                <a:sym typeface="Courier New"/>
              </a:rPr>
              <a:t>malloc</a:t>
            </a:r>
            <a:r>
              <a:rPr lang="en-US" sz="2400" dirty="0" smtClean="0">
                <a:ea typeface="Courier New"/>
                <a:cs typeface="Courier New"/>
                <a:sym typeface="Courier New"/>
              </a:rPr>
              <a:t>()!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Courier New"/>
                <a:cs typeface="Courier New"/>
                <a:sym typeface="Courier New"/>
              </a:rPr>
              <a:t>A constructor can take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Courier New"/>
                <a:cs typeface="Courier New"/>
                <a:sym typeface="Courier New"/>
              </a:rPr>
              <a:t>A class can have several constructors</a:t>
            </a:r>
            <a:r>
              <a:rPr lang="en-US" sz="2400" dirty="0">
                <a:ea typeface="Courier New"/>
                <a:cs typeface="Courier New"/>
                <a:sym typeface="Courier New"/>
              </a:rPr>
              <a:t/>
            </a:r>
            <a:br>
              <a:rPr lang="en-US" sz="2400" dirty="0">
                <a:ea typeface="Courier New"/>
                <a:cs typeface="Courier New"/>
                <a:sym typeface="Courier New"/>
              </a:rPr>
            </a:br>
            <a:endParaRPr lang="en-US" sz="2400" dirty="0" smtClean="0"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ea typeface="Courier New"/>
                <a:cs typeface="Courier New"/>
                <a:sym typeface="Courier New"/>
              </a:rPr>
              <a:t>See example1.cpp</a:t>
            </a: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411912" y="1795837"/>
            <a:ext cx="2362200" cy="13716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	list =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LL();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6411912" y="4008437"/>
            <a:ext cx="2859088" cy="533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stack* s =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stack();</a:t>
            </a:r>
          </a:p>
        </p:txBody>
      </p:sp>
    </p:spTree>
    <p:extLst>
      <p:ext uri="{BB962C8B-B14F-4D97-AF65-F5344CB8AC3E}">
        <p14:creationId xmlns:p14="http://schemas.microsoft.com/office/powerpoint/2010/main" val="21757137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Add a destructor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 destructor is a special method used</a:t>
            </a:r>
            <a:b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to clean-up all resources used by the object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Implement it if your class creates variables on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Has the name ~class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It is invoked: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/>
            </a:r>
            <a:b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		For local variable - when the scope terminates</a:t>
            </a:r>
            <a:b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</a:b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		Using </a:t>
            </a:r>
            <a:r>
              <a:rPr lang="en-US" sz="2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2400" dirty="0" smtClean="0">
                <a:ea typeface="Courier New"/>
                <a:cs typeface="Courier New"/>
                <a:sym typeface="Courier New"/>
              </a:rPr>
              <a:t> invokes ~class() and then releases the memory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a typeface="Courier New"/>
                <a:cs typeface="Courier New"/>
                <a:sym typeface="Courier New"/>
              </a:rPr>
              <a:t>A</a:t>
            </a:r>
            <a:r>
              <a:rPr lang="en-US" sz="2400" dirty="0" smtClean="0">
                <a:ea typeface="Courier New"/>
                <a:cs typeface="Courier New"/>
                <a:sym typeface="Courier New"/>
              </a:rPr>
              <a:t> destructor takes no parameters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  <a:ea typeface="Courier New"/>
                <a:cs typeface="Courier New"/>
                <a:sym typeface="Courier New"/>
              </a:rPr>
              <a:t>See example2.cpp</a:t>
            </a: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7097712" y="1722437"/>
            <a:ext cx="2304274" cy="1054975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stack::~stack()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56378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 smtClean="0"/>
              <a:t>malloc</a:t>
            </a:r>
            <a:r>
              <a:rPr lang="en-US" altLang="he-IL" sz="4000" dirty="0" smtClean="0"/>
              <a:t> (review)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 smtClean="0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1143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= 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= 10;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01712" y="54562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[1]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20;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395496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 smtClean="0"/>
              <a:t>malloc</a:t>
            </a:r>
            <a:r>
              <a:rPr lang="en-US" altLang="he-IL" sz="4000" dirty="0" smtClean="0"/>
              <a:t>() vs new()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We used </a:t>
            </a:r>
            <a:r>
              <a:rPr lang="en-US" sz="2200" dirty="0" err="1" smtClean="0">
                <a:latin typeface="+mj-lt"/>
                <a:ea typeface="Courier New"/>
                <a:cs typeface="Courier New"/>
                <a:sym typeface="Courier New"/>
              </a:rPr>
              <a:t>malloc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() in 2 scenarios: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Allocate memory for a variable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Allocate an array of variables</a:t>
            </a: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In C++ we can use the</a:t>
            </a: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01712" y="2865437"/>
            <a:ext cx="5486400" cy="8382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= 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*)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= 10;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154112" y="4237037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*)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malloc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(10 *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sizeof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));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num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[1]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20;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1122415" y="6059390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[10];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[0] = 10;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smtClean="0">
                <a:latin typeface="Courier New"/>
                <a:ea typeface="Courier New"/>
                <a:cs typeface="Courier New"/>
                <a:sym typeface="Courier New"/>
              </a:rPr>
              <a:t>arr[1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]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20;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...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35664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free() vs delete()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Both release the allocated space to the heap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runs a destructor before releasing the memory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</p:txBody>
      </p:sp>
      <p:sp>
        <p:nvSpPr>
          <p:cNvPr id="20" name="Google Shape;51;p11"/>
          <p:cNvSpPr txBox="1">
            <a:spLocks/>
          </p:cNvSpPr>
          <p:nvPr/>
        </p:nvSpPr>
        <p:spPr bwMode="auto">
          <a:xfrm>
            <a:off x="1077912" y="3234531"/>
            <a:ext cx="5486400" cy="15240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n =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LLnode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(5);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n;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1" name="Google Shape;51;p11"/>
          <p:cNvSpPr txBox="1">
            <a:spLocks/>
          </p:cNvSpPr>
          <p:nvPr/>
        </p:nvSpPr>
        <p:spPr bwMode="auto">
          <a:xfrm>
            <a:off x="1077912" y="4906613"/>
            <a:ext cx="5486400" cy="1301751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= 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[10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];</a:t>
            </a: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...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delete[]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arr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148037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Introduction 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/>
              <a:t>encapsulation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structs vs classes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new() vs malloc()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200" dirty="0" smtClean="0"/>
              <a:t>delete vs free()</a:t>
            </a:r>
            <a:endParaRPr lang="de-DE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C++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81871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Encapsulation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B</a:t>
            </a:r>
            <a:r>
              <a:rPr lang="en-US" sz="2200" dirty="0" smtClean="0"/>
              <a:t>undle </a:t>
            </a:r>
            <a:r>
              <a:rPr lang="en-US" sz="2200" dirty="0"/>
              <a:t>related data and operations together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200" dirty="0" smtClean="0"/>
              <a:t>We want a feature in a language that allows us </a:t>
            </a:r>
            <a:r>
              <a:rPr lang="en-US" sz="2200" smtClean="0"/>
              <a:t>to bind</a:t>
            </a:r>
            <a:br>
              <a:rPr lang="en-US" sz="2200" smtClean="0"/>
            </a:br>
            <a:r>
              <a:rPr lang="en-US" sz="2200" smtClean="0"/>
              <a:t>data </a:t>
            </a:r>
            <a:r>
              <a:rPr lang="en-US" sz="2200" dirty="0"/>
              <a:t>and operations together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688315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Encapsulation</a:t>
            </a:r>
            <a:endParaRPr lang="de-DE" altLang="en-US" dirty="0"/>
          </a:p>
        </p:txBody>
      </p:sp>
      <p:sp>
        <p:nvSpPr>
          <p:cNvPr id="6" name="Google Shape;51;p11"/>
          <p:cNvSpPr txBox="1">
            <a:spLocks/>
          </p:cNvSpPr>
          <p:nvPr/>
        </p:nvSpPr>
        <p:spPr bwMode="auto">
          <a:xfrm>
            <a:off x="739524" y="2408237"/>
            <a:ext cx="4834188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queue_create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(void);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queue_destroy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queue_isEmpty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queue_enqueue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q,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data);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queue_dequeue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queue_t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q);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735262" y="1842308"/>
            <a:ext cx="2362200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So far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9312" y="5837237"/>
            <a:ext cx="5867400" cy="103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The information is not hidden.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A user can access q-&gt;list and modify it.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Potential misuse</a:t>
            </a:r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5024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Upgrade to C++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Motivated by these interface issues, </a:t>
            </a:r>
            <a:r>
              <a:rPr lang="en-US" sz="2200" dirty="0" smtClean="0">
                <a:latin typeface="+mj-lt"/>
              </a:rPr>
              <a:t>C</a:t>
            </a:r>
            <a:r>
              <a:rPr lang="en-US" sz="2200" dirty="0">
                <a:latin typeface="+mj-lt"/>
              </a:rPr>
              <a:t>++ evolved out of </a:t>
            </a:r>
            <a:r>
              <a:rPr lang="en-US" sz="2200" dirty="0" smtClean="0">
                <a:latin typeface="+mj-lt"/>
              </a:rPr>
              <a:t>C.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Formulated </a:t>
            </a:r>
            <a:r>
              <a:rPr lang="en-US" sz="2200" dirty="0">
                <a:latin typeface="+mj-lt"/>
              </a:rPr>
              <a:t>by Bjarne </a:t>
            </a:r>
            <a:r>
              <a:rPr lang="en-US" sz="2200" dirty="0" err="1" smtClean="0">
                <a:latin typeface="+mj-lt"/>
              </a:rPr>
              <a:t>Stroustrup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in 1978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Provides the syntactic sugar </a:t>
            </a:r>
            <a:r>
              <a:rPr lang="en-US" sz="2200" dirty="0" smtClean="0">
                <a:latin typeface="+mj-lt"/>
              </a:rPr>
              <a:t>for: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information hiding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encapsulation </a:t>
            </a:r>
            <a:r>
              <a:rPr lang="en-US" sz="2200" dirty="0">
                <a:latin typeface="+mj-lt"/>
              </a:rPr>
              <a:t>of data and </a:t>
            </a:r>
            <a:r>
              <a:rPr lang="en-US" sz="2200" dirty="0" smtClean="0">
                <a:latin typeface="+mj-lt"/>
              </a:rPr>
              <a:t>methods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common </a:t>
            </a:r>
            <a:r>
              <a:rPr lang="en-US" sz="2200" dirty="0">
                <a:latin typeface="+mj-lt"/>
              </a:rPr>
              <a:t>code re-use situations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>
                <a:latin typeface="+mj-lt"/>
              </a:rPr>
              <a:t>Today:  Migrate from </a:t>
            </a:r>
            <a:r>
              <a:rPr lang="en-US" sz="2200" dirty="0" err="1">
                <a:latin typeface="+mj-lt"/>
                <a:ea typeface="Courier New"/>
                <a:cs typeface="Courier New"/>
                <a:sym typeface="Courier New"/>
              </a:rPr>
              <a:t>struct</a:t>
            </a:r>
            <a:r>
              <a:rPr lang="en-US" sz="2200" dirty="0">
                <a:latin typeface="+mj-lt"/>
              </a:rPr>
              <a:t> → </a:t>
            </a:r>
            <a:r>
              <a:rPr lang="en-US" sz="2200" dirty="0">
                <a:latin typeface="+mj-lt"/>
                <a:ea typeface="Courier New"/>
                <a:cs typeface="Courier New"/>
                <a:sym typeface="Courier New"/>
              </a:rPr>
              <a:t>class</a:t>
            </a:r>
            <a:endParaRPr lang="en-US" sz="2200" dirty="0">
              <a:latin typeface="+mj-lt"/>
            </a:endParaRPr>
          </a:p>
          <a:p>
            <a:pPr marL="0" indent="0"/>
            <a:endParaRPr lang="en-US" altLang="he-IL" sz="2200" dirty="0" smtClean="0">
              <a:latin typeface="+mj-lt"/>
            </a:endParaRPr>
          </a:p>
        </p:txBody>
      </p:sp>
      <p:pic>
        <p:nvPicPr>
          <p:cNvPr id="4" name="Google Shape;65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1112" y="2560637"/>
            <a:ext cx="1744375" cy="22416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67;p12"/>
          <p:cNvSpPr txBox="1"/>
          <p:nvPr/>
        </p:nvSpPr>
        <p:spPr>
          <a:xfrm>
            <a:off x="7357299" y="4846935"/>
            <a:ext cx="2292000" cy="6112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</a:rPr>
              <a:t>Bjarne </a:t>
            </a:r>
            <a:r>
              <a:rPr lang="en-US" smtClean="0">
                <a:solidFill>
                  <a:schemeClr val="tx1"/>
                </a:solidFill>
              </a:rPr>
              <a:t>Stroustrup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3175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 smtClean="0"/>
              <a:t>Structs</a:t>
            </a:r>
            <a:r>
              <a:rPr lang="en-US" altLang="he-IL" sz="4000" dirty="0" smtClean="0"/>
              <a:t> </a:t>
            </a:r>
            <a:r>
              <a:rPr lang="en-US" altLang="he-IL" sz="4000" dirty="0" smtClean="0">
                <a:sym typeface="Wingdings" panose="05000000000000000000" pitchFamily="2" charset="2"/>
              </a:rPr>
              <a:t></a:t>
            </a:r>
            <a:r>
              <a:rPr lang="en-US" altLang="he-IL" sz="4000" dirty="0" smtClean="0"/>
              <a:t>Objects: .h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Instead of:		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 dirty="0" err="1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 { … } </a:t>
            </a:r>
            <a:r>
              <a:rPr lang="en-US" sz="20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/>
              <a:t>Use:			</a:t>
            </a:r>
            <a:r>
              <a:rPr lang="en-US" sz="2000" dirty="0" smtClean="0">
                <a:latin typeface="Courier New"/>
                <a:ea typeface="Courier New"/>
                <a:cs typeface="Courier New"/>
                <a:sym typeface="Courier New"/>
              </a:rPr>
              <a:t>class stack </a:t>
            </a:r>
            <a:r>
              <a:rPr lang="en-US" sz="2000" dirty="0">
                <a:latin typeface="Courier New"/>
                <a:ea typeface="Courier New"/>
                <a:cs typeface="Courier New"/>
                <a:sym typeface="Courier New"/>
              </a:rPr>
              <a:t>{ … </a:t>
            </a:r>
            <a:r>
              <a:rPr lang="en-US" sz="2000" dirty="0" smtClean="0">
                <a:latin typeface="Courier New"/>
                <a:ea typeface="Courier New"/>
                <a:cs typeface="Courier New"/>
                <a:sym typeface="Courier New"/>
              </a:rPr>
              <a:t>};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fr-FR" sz="2000" dirty="0" err="1"/>
              <a:t>Adjust</a:t>
            </a:r>
            <a:r>
              <a:rPr lang="fr-FR" sz="2000" dirty="0"/>
              <a:t> </a:t>
            </a:r>
            <a:r>
              <a:rPr lang="fr-FR" sz="2000" dirty="0" smtClean="0"/>
              <a:t>type </a:t>
            </a:r>
            <a:r>
              <a:rPr lang="fr-FR" sz="2000" dirty="0" err="1" smtClean="0"/>
              <a:t>names</a:t>
            </a:r>
            <a:r>
              <a:rPr lang="fr-FR" sz="2000" dirty="0" smtClean="0"/>
              <a:t>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fr-FR" sz="20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 smtClean="0"/>
              <a:t>to</a:t>
            </a:r>
            <a:r>
              <a:rPr lang="fr-FR" sz="20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fr-FR" sz="2000" dirty="0" err="1" smtClean="0">
                <a:latin typeface="Courier New"/>
                <a:ea typeface="Courier New"/>
                <a:cs typeface="Courier New"/>
                <a:sym typeface="Courier New"/>
              </a:rPr>
              <a:t>stack</a:t>
            </a:r>
            <a:endParaRPr lang="fr-FR" sz="20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000" dirty="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20725" y="38369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52085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Google Shape;51;p11"/>
          <p:cNvSpPr txBox="1">
            <a:spLocks/>
          </p:cNvSpPr>
          <p:nvPr/>
        </p:nvSpPr>
        <p:spPr bwMode="auto">
          <a:xfrm>
            <a:off x="6248971" y="3467028"/>
            <a:ext cx="3581400" cy="3482974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~stack(); // destructor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/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hidden from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user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299976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.h 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All functions in class definition 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are called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will call its own methods.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 smtClean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62688" y="1493837"/>
            <a:ext cx="3581400" cy="3562278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class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stack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public:</a:t>
            </a: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 stack(); // constructor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pop();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isEmpty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 ~stack(); // destructor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private: /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/ 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hidden from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user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/>
            </a:r>
            <a:b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LL*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 lang="en-US" sz="1400" dirty="0"/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243387" cy="3200400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typedef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struct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LL_t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list;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400" dirty="0" smtClean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item);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stack_pop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stack_destroy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s);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50361" y="3227315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76498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err="1"/>
              <a:t>Structs</a:t>
            </a:r>
            <a:r>
              <a:rPr lang="en-US" altLang="he-IL" sz="4000" dirty="0"/>
              <a:t> </a:t>
            </a:r>
            <a:r>
              <a:rPr lang="en-US" altLang="he-IL" sz="4000" dirty="0">
                <a:sym typeface="Wingdings" panose="05000000000000000000" pitchFamily="2" charset="2"/>
              </a:rPr>
              <a:t></a:t>
            </a:r>
            <a:r>
              <a:rPr lang="en-US" altLang="he-IL" sz="4000" dirty="0"/>
              <a:t>Objects: </a:t>
            </a:r>
            <a:r>
              <a:rPr lang="en-US" altLang="he-IL" sz="4000" dirty="0" smtClean="0"/>
              <a:t>.c </a:t>
            </a:r>
            <a:r>
              <a:rPr lang="en-US" altLang="he-IL" sz="4000" dirty="0"/>
              <a:t>file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 smtClean="0">
              <a:latin typeface="+mj-lt"/>
              <a:ea typeface="Courier New"/>
              <a:cs typeface="Courier New"/>
              <a:sym typeface="Courier New"/>
            </a:endParaRP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All functions are in class definition 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 methods 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Remove parameter stack* from the signature.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An object can call its methods.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Can use </a:t>
            </a:r>
            <a:r>
              <a:rPr lang="en-US" sz="2200" dirty="0" smtClean="0">
                <a:latin typeface="Courier New" panose="02070309020205020404" pitchFamily="49" charset="0"/>
                <a:ea typeface="Courier New"/>
                <a:cs typeface="Courier New" panose="02070309020205020404" pitchFamily="49" charset="0"/>
                <a:sym typeface="Wingdings" panose="05000000000000000000" pitchFamily="2" charset="2"/>
              </a:rPr>
              <a:t>this</a:t>
            </a:r>
            <a:r>
              <a:rPr lang="en-US" sz="2200" dirty="0" smtClean="0">
                <a:latin typeface="+mj-lt"/>
                <a:ea typeface="Courier New"/>
                <a:cs typeface="Courier New"/>
                <a:sym typeface="Wingdings" panose="05000000000000000000" pitchFamily="2" charset="2"/>
              </a:rPr>
              <a:t> to get pointer to itself.</a:t>
            </a:r>
          </a:p>
        </p:txBody>
      </p:sp>
      <p:sp>
        <p:nvSpPr>
          <p:cNvPr id="4" name="Google Shape;51;p11"/>
          <p:cNvSpPr txBox="1">
            <a:spLocks/>
          </p:cNvSpPr>
          <p:nvPr/>
        </p:nvSpPr>
        <p:spPr bwMode="auto">
          <a:xfrm>
            <a:off x="6273819" y="1855715"/>
            <a:ext cx="3581400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stack::stack()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	// initialize data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lang="en-US" sz="1400" dirty="0"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stack::push(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item)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// do something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</p:txBody>
      </p:sp>
      <p:sp>
        <p:nvSpPr>
          <p:cNvPr id="5" name="Google Shape;51;p11"/>
          <p:cNvSpPr txBox="1">
            <a:spLocks/>
          </p:cNvSpPr>
          <p:nvPr/>
        </p:nvSpPr>
        <p:spPr bwMode="auto">
          <a:xfrm>
            <a:off x="738686" y="1855715"/>
            <a:ext cx="4377826" cy="2000322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stack_create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(){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	 // initialize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b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}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void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stack_push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1400" dirty="0" err="1" smtClean="0">
                <a:latin typeface="Courier New"/>
                <a:ea typeface="Courier New"/>
                <a:cs typeface="Courier New"/>
                <a:sym typeface="Courier New"/>
              </a:rPr>
              <a:t>stack_t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* s,</a:t>
            </a:r>
            <a:r>
              <a:rPr lang="en-US" sz="1400" dirty="0" smtClean="0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err="1">
                <a:solidFill>
                  <a:schemeClr val="accent2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1400" dirty="0"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ea typeface="Courier New"/>
                <a:cs typeface="Courier New"/>
                <a:sym typeface="Courier New"/>
              </a:rPr>
              <a:t>item) {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 </a:t>
            </a:r>
            <a:r>
              <a:rPr lang="en-US" sz="1400" dirty="0" smtClean="0">
                <a:latin typeface="Courier New"/>
                <a:cs typeface="Courier New"/>
                <a:sym typeface="Courier New"/>
              </a:rPr>
              <a:t>// do something…</a:t>
            </a:r>
          </a:p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latin typeface="Courier New"/>
                <a:cs typeface="Courier New"/>
                <a:sym typeface="Courier New"/>
              </a:rPr>
              <a:t>}</a:t>
            </a:r>
            <a:endParaRPr lang="en-US" sz="1400" dirty="0"/>
          </a:p>
        </p:txBody>
      </p:sp>
      <p:sp>
        <p:nvSpPr>
          <p:cNvPr id="2" name="Right Arrow 1"/>
          <p:cNvSpPr/>
          <p:nvPr/>
        </p:nvSpPr>
        <p:spPr bwMode="auto">
          <a:xfrm>
            <a:off x="5232400" y="2608539"/>
            <a:ext cx="762000" cy="4572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80012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4985</TotalTime>
  <Words>584</Words>
  <Application>Microsoft Office PowerPoint</Application>
  <PresentationFormat>Custom</PresentationFormat>
  <Paragraphs>195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 Unicode MS</vt:lpstr>
      <vt:lpstr>Arial</vt:lpstr>
      <vt:lpstr>Courier New</vt:lpstr>
      <vt:lpstr>Times New Roman</vt:lpstr>
      <vt:lpstr>Wingdings</vt:lpstr>
      <vt:lpstr>Office Theme</vt:lpstr>
      <vt:lpstr>Office Theme</vt:lpstr>
      <vt:lpstr>PowerPoint Presentation</vt:lpstr>
      <vt:lpstr>Today</vt:lpstr>
      <vt:lpstr>PowerPoint Presentation</vt:lpstr>
      <vt:lpstr>Encapsulation</vt:lpstr>
      <vt:lpstr>Encapsulation</vt:lpstr>
      <vt:lpstr>Upgrade to C++</vt:lpstr>
      <vt:lpstr>Structs Objects: .h file</vt:lpstr>
      <vt:lpstr>Structs Objects: .h file</vt:lpstr>
      <vt:lpstr>Structs Objects: .c file</vt:lpstr>
      <vt:lpstr>private vs public members</vt:lpstr>
      <vt:lpstr>Invoking methods</vt:lpstr>
      <vt:lpstr>Add a constructor</vt:lpstr>
      <vt:lpstr>Add a destructor</vt:lpstr>
      <vt:lpstr>malloc (review)</vt:lpstr>
      <vt:lpstr>malloc() vs new()</vt:lpstr>
      <vt:lpstr>free() vs delete()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1399</cp:revision>
  <cp:lastPrinted>1601-01-01T00:00:00Z</cp:lastPrinted>
  <dcterms:created xsi:type="dcterms:W3CDTF">2017-07-19T19:15:02Z</dcterms:created>
  <dcterms:modified xsi:type="dcterms:W3CDTF">2018-12-05T23:03:16Z</dcterms:modified>
</cp:coreProperties>
</file>