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3"/>
  </p:notesMasterIdLst>
  <p:sldIdLst>
    <p:sldId id="256" r:id="rId3"/>
    <p:sldId id="474" r:id="rId4"/>
    <p:sldId id="454" r:id="rId5"/>
    <p:sldId id="480" r:id="rId6"/>
    <p:sldId id="479" r:id="rId7"/>
    <p:sldId id="472" r:id="rId8"/>
    <p:sldId id="478" r:id="rId9"/>
    <p:sldId id="476" r:id="rId10"/>
    <p:sldId id="477" r:id="rId11"/>
    <p:sldId id="291" r:id="rId12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88721" autoAdjust="0"/>
  </p:normalViewPr>
  <p:slideViewPr>
    <p:cSldViewPr>
      <p:cViewPr varScale="1">
        <p:scale>
          <a:sx n="93" d="100"/>
          <a:sy n="93" d="100"/>
        </p:scale>
        <p:origin x="1692" y="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32696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10810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383694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82440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164142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28223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962017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64569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 smtClean="0">
                <a:solidFill>
                  <a:srgbClr val="000080"/>
                </a:solidFill>
              </a:rPr>
              <a:t>November 8, </a:t>
            </a:r>
            <a:r>
              <a:rPr lang="de-DE" altLang="en-US" sz="3600" b="1" dirty="0">
                <a:solidFill>
                  <a:srgbClr val="000080"/>
                </a:solidFill>
              </a:rPr>
              <a:t>2018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 smtClean="0"/>
              <a:t>Introduction to C++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 smtClean="0"/>
              <a:t>inheritance</a:t>
            </a:r>
            <a:endParaRPr lang="de-DE" altLang="en-US" sz="2200" dirty="0"/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 smtClean="0"/>
              <a:t>Working with </a:t>
            </a:r>
            <a:r>
              <a:rPr lang="de-DE" altLang="en-US" sz="2200" smtClean="0"/>
              <a:t>generic types</a:t>
            </a:r>
            <a:endParaRPr lang="de-DE" alt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680061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 smtClean="0"/>
              <a:t>Classes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8187192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mtClean="0"/>
              <a:t>Classes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In C++ we define types of variables as classes.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An object is an instance of a class.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An object can be created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either as a local variable (on the stack)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Or on the heap using </a:t>
            </a:r>
            <a:r>
              <a:rPr lang="en-US" altLang="he-IL" sz="22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If an object is created using </a:t>
            </a:r>
            <a:r>
              <a:rPr lang="en-US" altLang="he-IL" sz="22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lang="en-US" altLang="he-IL" sz="2200" dirty="0" smtClean="0"/>
              <a:t>, it must be deleted in the end.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Student* s = </a:t>
            </a:r>
            <a:r>
              <a:rPr lang="en-US" altLang="he-IL" sz="22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 </a:t>
            </a:r>
            <a:r>
              <a:rPr lang="en-US" altLang="he-IL" sz="22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Student();</a:t>
            </a:r>
            <a:r>
              <a:rPr lang="en-US" altLang="he-IL" sz="2200" dirty="0"/>
              <a:t/>
            </a:r>
            <a:br>
              <a:rPr lang="en-US" altLang="he-IL" sz="2200" dirty="0"/>
            </a:br>
            <a:r>
              <a:rPr lang="en-US" altLang="he-IL" sz="2200" dirty="0" smtClean="0"/>
              <a:t>		- allocates memory and calls a constructor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delete </a:t>
            </a:r>
            <a:r>
              <a:rPr lang="en-US" altLang="he-IL" sz="22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s;</a:t>
            </a:r>
            <a:br>
              <a:rPr lang="en-US" altLang="he-IL" sz="22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he-IL" sz="22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-</a:t>
            </a:r>
            <a:r>
              <a:rPr lang="en-US" altLang="he-IL" sz="2200" dirty="0" smtClean="0"/>
              <a:t> calls the destructor and then releases the memory.</a:t>
            </a: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6875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 smtClean="0"/>
              <a:t>Inheritance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10133876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Inheritance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In object oriented programming (OOP) inheritance is a mechanism that allows to </a:t>
            </a:r>
            <a:r>
              <a:rPr lang="en-US" sz="2200" dirty="0" smtClean="0"/>
              <a:t>derive </a:t>
            </a:r>
            <a:r>
              <a:rPr lang="en-US" sz="2200" dirty="0"/>
              <a:t>a class from another </a:t>
            </a:r>
            <a:r>
              <a:rPr lang="en-US" sz="2200" dirty="0" smtClean="0"/>
              <a:t>class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Child class inherits the attributes </a:t>
            </a:r>
            <a:r>
              <a:rPr lang="en-US" sz="2200" dirty="0"/>
              <a:t>and </a:t>
            </a:r>
            <a:r>
              <a:rPr lang="en-US" sz="2200" dirty="0" smtClean="0"/>
              <a:t>methods of the parent.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Example:</a:t>
            </a:r>
            <a:r>
              <a:rPr lang="en-US" sz="2200" dirty="0"/>
              <a:t/>
            </a:r>
            <a:br>
              <a:rPr lang="en-US" sz="2200" dirty="0"/>
            </a:br>
            <a:endParaRPr lang="en-US" altLang="he-IL" sz="2200" dirty="0" smtClean="0"/>
          </a:p>
        </p:txBody>
      </p:sp>
      <p:sp>
        <p:nvSpPr>
          <p:cNvPr id="2" name="Rectangle 1"/>
          <p:cNvSpPr/>
          <p:nvPr/>
        </p:nvSpPr>
        <p:spPr bwMode="auto">
          <a:xfrm>
            <a:off x="3516312" y="3551237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GeometricShape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err="1" smtClean="0">
                <a:solidFill>
                  <a:schemeClr val="tx1"/>
                </a:solidFill>
              </a:rPr>
              <a:t>x,y</a:t>
            </a:r>
            <a:r>
              <a:rPr lang="en-US" dirty="0" smtClean="0">
                <a:solidFill>
                  <a:schemeClr val="tx1"/>
                </a:solidFill>
              </a:rPr>
              <a:t> coordinates</a:t>
            </a:r>
          </a:p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area</a:t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perimeter	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5421312" y="5164849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Circle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</a:rPr>
              <a:t>radius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839912" y="5164849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Rectangle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</a:rPr>
              <a:t>length width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6" name="Straight Arrow Connector 15"/>
          <p:cNvCxnSpPr>
            <a:endCxn id="2" idx="2"/>
          </p:cNvCxnSpPr>
          <p:nvPr/>
        </p:nvCxnSpPr>
        <p:spPr bwMode="auto">
          <a:xfrm flipV="1">
            <a:off x="3059112" y="4618037"/>
            <a:ext cx="1905000" cy="54681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Arrow Connector 17"/>
          <p:cNvCxnSpPr>
            <a:stCxn id="5" idx="0"/>
            <a:endCxn id="2" idx="2"/>
          </p:cNvCxnSpPr>
          <p:nvPr/>
        </p:nvCxnSpPr>
        <p:spPr bwMode="auto">
          <a:xfrm flipH="1" flipV="1">
            <a:off x="4964112" y="4618037"/>
            <a:ext cx="1905000" cy="54681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6883152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Is-a vs has-a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200" dirty="0" err="1" smtClean="0"/>
              <a:t>GeometricShape</a:t>
            </a:r>
            <a:r>
              <a:rPr lang="en-US" sz="2200" dirty="0" smtClean="0"/>
              <a:t> </a:t>
            </a:r>
            <a:r>
              <a:rPr lang="en-US" sz="2200" dirty="0" smtClean="0"/>
              <a:t>has a Point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Rectangle is </a:t>
            </a:r>
            <a:r>
              <a:rPr lang="en-US" sz="2200" smtClean="0"/>
              <a:t>a </a:t>
            </a:r>
            <a:r>
              <a:rPr lang="en-US" sz="2200" smtClean="0"/>
              <a:t>Geometric </a:t>
            </a:r>
            <a:r>
              <a:rPr lang="en-US" sz="2200" dirty="0" smtClean="0"/>
              <a:t>Shape</a:t>
            </a:r>
            <a:r>
              <a:rPr lang="en-US" sz="2200" dirty="0"/>
              <a:t/>
            </a:r>
            <a:br>
              <a:rPr lang="en-US" sz="2200" dirty="0"/>
            </a:br>
            <a:endParaRPr lang="en-US" altLang="he-IL" sz="2200" dirty="0" smtClean="0"/>
          </a:p>
        </p:txBody>
      </p:sp>
      <p:sp>
        <p:nvSpPr>
          <p:cNvPr id="2" name="Rectangle 1"/>
          <p:cNvSpPr/>
          <p:nvPr/>
        </p:nvSpPr>
        <p:spPr bwMode="auto">
          <a:xfrm>
            <a:off x="3516312" y="3551237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GeometricShape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</a:rPr>
              <a:t>Point p</a:t>
            </a:r>
          </a:p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area</a:t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perimeter	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5421312" y="5164849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Circle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</a:rPr>
              <a:t>radius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839912" y="5164849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Rectangle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</a:rPr>
              <a:t>length width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6" name="Straight Arrow Connector 15"/>
          <p:cNvCxnSpPr>
            <a:endCxn id="2" idx="2"/>
          </p:cNvCxnSpPr>
          <p:nvPr/>
        </p:nvCxnSpPr>
        <p:spPr bwMode="auto">
          <a:xfrm flipV="1">
            <a:off x="3059112" y="4618037"/>
            <a:ext cx="1905000" cy="54681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Arrow Connector 17"/>
          <p:cNvCxnSpPr>
            <a:stCxn id="5" idx="0"/>
            <a:endCxn id="2" idx="2"/>
          </p:cNvCxnSpPr>
          <p:nvPr/>
        </p:nvCxnSpPr>
        <p:spPr bwMode="auto">
          <a:xfrm flipH="1" flipV="1">
            <a:off x="4964112" y="4618037"/>
            <a:ext cx="1905000" cy="54681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Rectangle 8"/>
          <p:cNvSpPr/>
          <p:nvPr/>
        </p:nvSpPr>
        <p:spPr bwMode="auto">
          <a:xfrm>
            <a:off x="6488112" y="2354263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Point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err="1" smtClean="0">
                <a:solidFill>
                  <a:schemeClr val="tx1"/>
                </a:solidFill>
              </a:rPr>
              <a:t>int</a:t>
            </a:r>
            <a:r>
              <a:rPr lang="en-US" dirty="0" smtClean="0">
                <a:solidFill>
                  <a:schemeClr val="tx1"/>
                </a:solidFill>
              </a:rPr>
              <a:t> x</a:t>
            </a:r>
          </a:p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int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y</a:t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970914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uiExpand="1" build="p"/>
      <p:bldP spid="2" grpId="0" animBg="1"/>
      <p:bldP spid="5" grpId="0" animBg="1"/>
      <p:bldP spid="6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Code re-use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If a piece of code can be employed for multiple purposes, then you </a:t>
            </a:r>
            <a:r>
              <a:rPr lang="en-US" sz="2200" i="1" dirty="0">
                <a:latin typeface="+mj-lt"/>
              </a:rPr>
              <a:t>factor</a:t>
            </a:r>
            <a:r>
              <a:rPr lang="en-US" sz="2200" dirty="0">
                <a:latin typeface="+mj-lt"/>
              </a:rPr>
              <a:t> the code</a:t>
            </a:r>
          </a:p>
          <a:p>
            <a:pPr marL="914400" lvl="0" indent="-3810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-US" sz="2200" dirty="0">
                <a:latin typeface="+mj-lt"/>
              </a:rPr>
              <a:t>Principle:  Write it once, and then re-use it.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We built a Queue ADT for integers.  Can we easily re-use the code for:</a:t>
            </a:r>
          </a:p>
          <a:p>
            <a:pPr marL="914400" lvl="0" indent="-3810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-US" sz="2200" dirty="0">
                <a:latin typeface="+mj-lt"/>
              </a:rPr>
              <a:t>doubles?</a:t>
            </a:r>
          </a:p>
          <a:p>
            <a:pPr marL="914400" lvl="0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 sz="2200" dirty="0">
                <a:latin typeface="+mj-lt"/>
              </a:rPr>
              <a:t>strings?</a:t>
            </a:r>
          </a:p>
          <a:p>
            <a:pPr marL="914400" lvl="0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 sz="2200" dirty="0">
                <a:latin typeface="+mj-lt"/>
              </a:rPr>
              <a:t>ordered pairs?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Use C++ 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template</a:t>
            </a:r>
          </a:p>
        </p:txBody>
      </p:sp>
    </p:spTree>
    <p:extLst>
      <p:ext uri="{BB962C8B-B14F-4D97-AF65-F5344CB8AC3E}">
        <p14:creationId xmlns:p14="http://schemas.microsoft.com/office/powerpoint/2010/main" val="7667982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Generics in C++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/>
              <a:t>Express the algorithms so that they work on </a:t>
            </a:r>
            <a:r>
              <a:rPr lang="en-US" sz="2400" i="1" dirty="0"/>
              <a:t>any</a:t>
            </a:r>
            <a:r>
              <a:rPr lang="en-US" sz="2400" dirty="0"/>
              <a:t> type, to be specified [later] as a parameter.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/>
              <a:t>C++ uses the </a:t>
            </a:r>
            <a:r>
              <a:rPr lang="en-US" sz="2400" dirty="0">
                <a:latin typeface="Courier New"/>
                <a:ea typeface="Courier New"/>
                <a:cs typeface="Courier New"/>
                <a:sym typeface="Courier New"/>
              </a:rPr>
              <a:t>template</a:t>
            </a:r>
            <a:r>
              <a:rPr lang="en-US" sz="2400" dirty="0"/>
              <a:t> construct to do this.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 smtClean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See example Linked List</a:t>
            </a: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9957916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5005</TotalTime>
  <Words>239</Words>
  <Application>Microsoft Office PowerPoint</Application>
  <PresentationFormat>Custom</PresentationFormat>
  <Paragraphs>57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 Unicode MS</vt:lpstr>
      <vt:lpstr>Arial</vt:lpstr>
      <vt:lpstr>Courier New</vt:lpstr>
      <vt:lpstr>Times New Roman</vt:lpstr>
      <vt:lpstr>Wingdings</vt:lpstr>
      <vt:lpstr>Office Theme</vt:lpstr>
      <vt:lpstr>Office Theme</vt:lpstr>
      <vt:lpstr>PowerPoint Presentation</vt:lpstr>
      <vt:lpstr>Today</vt:lpstr>
      <vt:lpstr>PowerPoint Presentation</vt:lpstr>
      <vt:lpstr>Classes</vt:lpstr>
      <vt:lpstr>PowerPoint Presentation</vt:lpstr>
      <vt:lpstr>Inheritance</vt:lpstr>
      <vt:lpstr>Is-a vs has-a</vt:lpstr>
      <vt:lpstr>Code re-use</vt:lpstr>
      <vt:lpstr>Generics in C++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1394</cp:revision>
  <cp:lastPrinted>1601-01-01T00:00:00Z</cp:lastPrinted>
  <dcterms:created xsi:type="dcterms:W3CDTF">2017-07-19T19:15:02Z</dcterms:created>
  <dcterms:modified xsi:type="dcterms:W3CDTF">2018-11-19T18:04:00Z</dcterms:modified>
</cp:coreProperties>
</file>