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0"/>
  </p:notesMasterIdLst>
  <p:sldIdLst>
    <p:sldId id="256" r:id="rId3"/>
    <p:sldId id="474" r:id="rId4"/>
    <p:sldId id="454" r:id="rId5"/>
    <p:sldId id="481" r:id="rId6"/>
    <p:sldId id="482" r:id="rId7"/>
    <p:sldId id="492" r:id="rId8"/>
    <p:sldId id="479" r:id="rId9"/>
    <p:sldId id="472" r:id="rId10"/>
    <p:sldId id="484" r:id="rId11"/>
    <p:sldId id="485" r:id="rId12"/>
    <p:sldId id="486" r:id="rId13"/>
    <p:sldId id="487" r:id="rId14"/>
    <p:sldId id="488" r:id="rId15"/>
    <p:sldId id="489" r:id="rId16"/>
    <p:sldId id="491" r:id="rId17"/>
    <p:sldId id="490" r:id="rId18"/>
    <p:sldId id="291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082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3696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0087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6078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1743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3187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38941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8123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68075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4074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2511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emica.com/%E2%85%9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emica.com/%E2%85%9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13,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Convert 29 from decimal to binary: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Algorithm:</a:t>
            </a:r>
          </a:p>
          <a:p>
            <a:pPr marL="914400" lvl="1" indent="-457200">
              <a:buAutoNum type="arabicPeriod"/>
            </a:pPr>
            <a:r>
              <a:rPr lang="en-US" altLang="he-IL" sz="2200" dirty="0" err="1" smtClean="0"/>
              <a:t>i</a:t>
            </a:r>
            <a:r>
              <a:rPr lang="en-US" altLang="he-IL" sz="2200" dirty="0" smtClean="0"/>
              <a:t> = 0</a:t>
            </a:r>
          </a:p>
          <a:p>
            <a:pPr marL="914400" lvl="1" indent="-457200">
              <a:buAutoNum type="arabicPeriod"/>
            </a:pPr>
            <a:r>
              <a:rPr lang="en-US" altLang="he-IL" sz="2200" dirty="0" smtClean="0"/>
              <a:t>while (N &gt; 0)</a:t>
            </a:r>
          </a:p>
          <a:p>
            <a:pPr marL="857250" lvl="2" indent="0"/>
            <a:r>
              <a:rPr lang="en-US" altLang="he-IL" sz="2200" dirty="0" smtClean="0"/>
              <a:t>2.1 if N is even</a:t>
            </a:r>
          </a:p>
          <a:p>
            <a:pPr marL="857250" lvl="2" indent="0"/>
            <a:r>
              <a:rPr lang="en-US" altLang="he-IL" sz="2200" dirty="0"/>
              <a:t>	</a:t>
            </a:r>
            <a:r>
              <a:rPr lang="en-US" altLang="he-IL" sz="2200" dirty="0" smtClean="0"/>
              <a:t>	2.1.1 set the 2</a:t>
            </a:r>
            <a:r>
              <a:rPr lang="en-US" altLang="he-IL" sz="2200" baseline="30000" dirty="0" smtClean="0"/>
              <a:t>i</a:t>
            </a:r>
            <a:r>
              <a:rPr lang="en-US" altLang="he-IL" sz="2200" dirty="0" smtClean="0"/>
              <a:t>-th digit = 0</a:t>
            </a:r>
            <a:br>
              <a:rPr lang="en-US" altLang="he-IL" sz="2200" dirty="0" smtClean="0"/>
            </a:br>
            <a:r>
              <a:rPr lang="en-US" altLang="he-IL" sz="2200" dirty="0" smtClean="0"/>
              <a:t>		2.1.2 set N = N/2</a:t>
            </a:r>
          </a:p>
          <a:p>
            <a:pPr marL="857250" lvl="2" indent="0"/>
            <a:r>
              <a:rPr lang="en-US" altLang="he-IL" sz="2200" dirty="0" smtClean="0"/>
              <a:t>2.2 else</a:t>
            </a:r>
          </a:p>
          <a:p>
            <a:pPr marL="857250" lvl="2" indent="0"/>
            <a:r>
              <a:rPr lang="en-US" altLang="he-IL" sz="2200" dirty="0" smtClean="0"/>
              <a:t>		2.2.1 </a:t>
            </a:r>
            <a:r>
              <a:rPr lang="en-US" altLang="he-IL" sz="2200" dirty="0"/>
              <a:t>set the 2</a:t>
            </a:r>
            <a:r>
              <a:rPr lang="en-US" altLang="he-IL" sz="2200" baseline="30000" dirty="0"/>
              <a:t>i</a:t>
            </a:r>
            <a:r>
              <a:rPr lang="en-US" altLang="he-IL" sz="2200" dirty="0"/>
              <a:t>-th digit = </a:t>
            </a:r>
            <a:r>
              <a:rPr lang="en-US" altLang="he-IL" sz="2200" dirty="0" smtClean="0"/>
              <a:t>1</a:t>
            </a:r>
          </a:p>
          <a:p>
            <a:pPr marL="857250" lvl="2" indent="0"/>
            <a:r>
              <a:rPr lang="en-US" altLang="he-IL" sz="2200" dirty="0"/>
              <a:t>	</a:t>
            </a:r>
            <a:r>
              <a:rPr lang="en-US" altLang="he-IL" sz="2200" dirty="0" smtClean="0"/>
              <a:t>	2.2.2 N = (N-1)/2</a:t>
            </a:r>
          </a:p>
          <a:p>
            <a:pPr marL="857250" lvl="2" indent="0"/>
            <a:r>
              <a:rPr lang="en-US" altLang="he-IL" sz="2200" dirty="0" smtClean="0"/>
              <a:t>2.3 </a:t>
            </a:r>
            <a:r>
              <a:rPr lang="en-US" altLang="he-IL" sz="2200" dirty="0" err="1" smtClean="0"/>
              <a:t>i</a:t>
            </a:r>
            <a:r>
              <a:rPr lang="en-US" altLang="he-IL" sz="2200" dirty="0" smtClean="0"/>
              <a:t>++</a:t>
            </a:r>
          </a:p>
        </p:txBody>
      </p:sp>
      <p:sp>
        <p:nvSpPr>
          <p:cNvPr id="3" name="Rectangle 2"/>
          <p:cNvSpPr/>
          <p:nvPr/>
        </p:nvSpPr>
        <p:spPr>
          <a:xfrm>
            <a:off x="5573712" y="1646237"/>
            <a:ext cx="5038725" cy="62842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he-IL" sz="2200" dirty="0" err="1" smtClean="0">
                <a:solidFill>
                  <a:schemeClr val="accent6"/>
                </a:solidFill>
              </a:rPr>
              <a:t>i</a:t>
            </a:r>
            <a:r>
              <a:rPr lang="en-US" altLang="he-IL" sz="2200" dirty="0" smtClean="0">
                <a:solidFill>
                  <a:schemeClr val="accent6"/>
                </a:solidFill>
              </a:rPr>
              <a:t> = 0:	N = 29 is odd</a:t>
            </a:r>
          </a:p>
          <a:p>
            <a:r>
              <a:rPr lang="en-US" sz="2200" dirty="0" smtClean="0">
                <a:solidFill>
                  <a:schemeClr val="accent6"/>
                </a:solidFill>
              </a:rPr>
              <a:t>		</a:t>
            </a:r>
            <a:r>
              <a:rPr lang="en-US" sz="2200" u="sng" dirty="0" smtClean="0">
                <a:solidFill>
                  <a:schemeClr val="accent6"/>
                </a:solidFill>
              </a:rPr>
              <a:t>set 1*2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0</a:t>
            </a:r>
            <a:r>
              <a:rPr lang="en-US" sz="2200" dirty="0" smtClean="0">
                <a:solidFill>
                  <a:schemeClr val="accent6"/>
                </a:solidFill>
              </a:rPr>
              <a:t/>
            </a:r>
            <a:br>
              <a:rPr lang="en-US" sz="2200" dirty="0" smtClean="0">
                <a:solidFill>
                  <a:schemeClr val="accent6"/>
                </a:solidFill>
              </a:rPr>
            </a:br>
            <a:r>
              <a:rPr lang="en-US" sz="2200" dirty="0" smtClean="0">
                <a:solidFill>
                  <a:schemeClr val="accent6"/>
                </a:solidFill>
              </a:rPr>
              <a:t>		set 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(29-1)/2 </a:t>
            </a:r>
            <a:r>
              <a:rPr lang="en-US" altLang="he-IL" sz="2200" dirty="0">
                <a:solidFill>
                  <a:schemeClr val="accent6"/>
                </a:solidFill>
              </a:rPr>
              <a:t>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14</a:t>
            </a:r>
            <a:r>
              <a:rPr lang="en-US" sz="2200" baseline="30000" dirty="0" smtClean="0">
                <a:solidFill>
                  <a:schemeClr val="accent6"/>
                </a:solidFill>
              </a:rPr>
              <a:t/>
            </a:r>
            <a:br>
              <a:rPr lang="en-US" sz="2200" baseline="30000" dirty="0" smtClean="0">
                <a:solidFill>
                  <a:schemeClr val="accent6"/>
                </a:solidFill>
              </a:rPr>
            </a:br>
            <a:endParaRPr lang="en-US" sz="2200" baseline="30000" dirty="0" smtClean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1:</a:t>
            </a:r>
            <a:r>
              <a:rPr lang="en-US" altLang="he-IL" sz="2200" dirty="0">
                <a:solidFill>
                  <a:schemeClr val="accent6"/>
                </a:solidFill>
              </a:rPr>
              <a:t>	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14 </a:t>
            </a:r>
            <a:r>
              <a:rPr lang="en-US" altLang="he-IL" sz="2200" dirty="0">
                <a:solidFill>
                  <a:schemeClr val="accent6"/>
                </a:solidFill>
              </a:rPr>
              <a:t>is </a:t>
            </a:r>
            <a:r>
              <a:rPr lang="en-US" altLang="he-IL" sz="2200" dirty="0" smtClean="0">
                <a:solidFill>
                  <a:schemeClr val="accent6"/>
                </a:solidFill>
              </a:rPr>
              <a:t>even</a:t>
            </a:r>
            <a:endParaRPr lang="en-US" altLang="he-IL" sz="2200" dirty="0">
              <a:solidFill>
                <a:schemeClr val="accent6"/>
              </a:solidFill>
            </a:endParaRP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0</a:t>
            </a:r>
            <a:r>
              <a:rPr lang="en-US" sz="2200" u="sng" dirty="0" smtClean="0">
                <a:solidFill>
                  <a:schemeClr val="accent6"/>
                </a:solidFill>
              </a:rPr>
              <a:t>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1</a:t>
            </a:r>
          </a:p>
          <a:p>
            <a:r>
              <a:rPr lang="en-US" altLang="he-IL" sz="2200" dirty="0" smtClean="0">
                <a:solidFill>
                  <a:schemeClr val="accent6"/>
                </a:solidFill>
              </a:rPr>
              <a:t>		set N </a:t>
            </a:r>
            <a:r>
              <a:rPr lang="en-US" altLang="he-IL" sz="2200" dirty="0">
                <a:solidFill>
                  <a:schemeClr val="accent6"/>
                </a:solidFill>
              </a:rPr>
              <a:t>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14/2 </a:t>
            </a:r>
            <a:r>
              <a:rPr lang="en-US" altLang="he-IL" sz="2200" dirty="0">
                <a:solidFill>
                  <a:schemeClr val="accent6"/>
                </a:solidFill>
              </a:rPr>
              <a:t>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7</a:t>
            </a:r>
            <a:endParaRPr lang="en-US" sz="2200" baseline="30000" dirty="0">
              <a:solidFill>
                <a:schemeClr val="accent6"/>
              </a:solidFill>
            </a:endParaRPr>
          </a:p>
          <a:p>
            <a:endParaRPr lang="en-US" sz="2200" baseline="30000" dirty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2:	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7 </a:t>
            </a:r>
            <a:r>
              <a:rPr lang="en-US" altLang="he-IL" sz="2200" dirty="0">
                <a:solidFill>
                  <a:schemeClr val="accent6"/>
                </a:solidFill>
              </a:rPr>
              <a:t>is odd</a:t>
            </a: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</a:t>
            </a:r>
            <a:r>
              <a:rPr lang="en-US" sz="2200" u="sng" dirty="0" smtClean="0">
                <a:solidFill>
                  <a:schemeClr val="accent6"/>
                </a:solidFill>
              </a:rPr>
              <a:t>1*2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2</a:t>
            </a:r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		set N = </a:t>
            </a:r>
            <a:r>
              <a:rPr lang="en-US" sz="2200" dirty="0" smtClean="0">
                <a:solidFill>
                  <a:schemeClr val="accent6"/>
                </a:solidFill>
              </a:rPr>
              <a:t>(7-1</a:t>
            </a:r>
            <a:r>
              <a:rPr lang="en-US" sz="2200" dirty="0">
                <a:solidFill>
                  <a:schemeClr val="accent6"/>
                </a:solidFill>
              </a:rPr>
              <a:t>)/2 = </a:t>
            </a:r>
            <a:r>
              <a:rPr lang="en-US" sz="2200" dirty="0" smtClean="0">
                <a:solidFill>
                  <a:schemeClr val="accent6"/>
                </a:solidFill>
              </a:rPr>
              <a:t>3</a:t>
            </a:r>
            <a:endParaRPr lang="en-US" sz="2200" dirty="0">
              <a:solidFill>
                <a:schemeClr val="accent6"/>
              </a:solidFill>
            </a:endParaRPr>
          </a:p>
          <a:p>
            <a:endParaRPr lang="en-US" sz="2200" baseline="30000" dirty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3:	N = 3 is odd</a:t>
            </a: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1*2</a:t>
            </a:r>
            <a:r>
              <a:rPr lang="en-US" sz="2200" u="sng" baseline="30000" dirty="0">
                <a:solidFill>
                  <a:schemeClr val="accent6"/>
                </a:solidFill>
              </a:rPr>
              <a:t>3</a:t>
            </a:r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		set N = (3-1)/2 = 1</a:t>
            </a:r>
          </a:p>
          <a:p>
            <a:endParaRPr lang="en-US" sz="2200" baseline="30000" dirty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4:</a:t>
            </a:r>
            <a:r>
              <a:rPr lang="en-US" altLang="he-IL" sz="2200" dirty="0">
                <a:solidFill>
                  <a:schemeClr val="accent6"/>
                </a:solidFill>
              </a:rPr>
              <a:t>	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 </a:t>
            </a:r>
            <a:r>
              <a:rPr lang="en-US" altLang="he-IL" sz="2200" dirty="0">
                <a:solidFill>
                  <a:schemeClr val="accent6"/>
                </a:solidFill>
              </a:rPr>
              <a:t>is odd</a:t>
            </a: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</a:t>
            </a:r>
            <a:r>
              <a:rPr lang="en-US" sz="2200" u="sng" dirty="0" smtClean="0">
                <a:solidFill>
                  <a:schemeClr val="accent6"/>
                </a:solidFill>
              </a:rPr>
              <a:t>1*2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4</a:t>
            </a:r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		set N = </a:t>
            </a:r>
            <a:r>
              <a:rPr lang="en-US" sz="2200" dirty="0" smtClean="0">
                <a:solidFill>
                  <a:schemeClr val="accent6"/>
                </a:solidFill>
              </a:rPr>
              <a:t>(1-1</a:t>
            </a:r>
            <a:r>
              <a:rPr lang="en-US" sz="2200" dirty="0">
                <a:solidFill>
                  <a:schemeClr val="accent6"/>
                </a:solidFill>
              </a:rPr>
              <a:t>)/2 = </a:t>
            </a:r>
            <a:r>
              <a:rPr lang="en-US" sz="2200" dirty="0" smtClean="0">
                <a:solidFill>
                  <a:schemeClr val="accent6"/>
                </a:solidFill>
              </a:rPr>
              <a:t>0</a:t>
            </a:r>
            <a:endParaRPr lang="en-US" sz="2200" dirty="0">
              <a:solidFill>
                <a:schemeClr val="accent6"/>
              </a:solidFill>
            </a:endParaRPr>
          </a:p>
          <a:p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endParaRPr lang="en-US" sz="2200" baseline="30000" dirty="0">
              <a:solidFill>
                <a:schemeClr val="accent6"/>
              </a:solidFill>
            </a:endParaRPr>
          </a:p>
          <a:p>
            <a:endParaRPr lang="en-US" sz="2200" baseline="30000" dirty="0">
              <a:solidFill>
                <a:schemeClr val="accent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5513" y="2332037"/>
            <a:ext cx="4495800" cy="40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accent6"/>
                </a:solidFill>
              </a:rPr>
              <a:t>ANSWER: 29 in decimal = 11101</a:t>
            </a:r>
            <a:endParaRPr lang="en-US" sz="2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8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Fixed width encoding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Simple data types are usually fixed in </a:t>
            </a:r>
            <a:r>
              <a:rPr lang="en-US" sz="2200" dirty="0" smtClean="0"/>
              <a:t>width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dirty="0" smtClean="0"/>
              <a:t> is usually 4 byte = 32 bits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Range of </a:t>
            </a:r>
            <a:r>
              <a:rPr lang="en-US" sz="2200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dirty="0"/>
              <a:t> </a:t>
            </a:r>
            <a:r>
              <a:rPr lang="en-US" sz="2200" dirty="0" smtClean="0"/>
              <a:t> is [-2</a:t>
            </a:r>
            <a:r>
              <a:rPr lang="en-US" sz="2200" baseline="30000" dirty="0" smtClean="0"/>
              <a:t>31</a:t>
            </a:r>
            <a:r>
              <a:rPr lang="en-US" sz="2200" dirty="0" smtClean="0"/>
              <a:t>, 2</a:t>
            </a:r>
            <a:r>
              <a:rPr lang="en-US" sz="2200" baseline="30000" dirty="0" smtClean="0"/>
              <a:t>31</a:t>
            </a:r>
            <a:r>
              <a:rPr lang="en-US" sz="2200" dirty="0" smtClean="0"/>
              <a:t>-1] (one of the digits is for the sign)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That is between -2,147,483,648 and 2,147,483,647</a:t>
            </a: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Larger numbers will result in an </a:t>
            </a:r>
            <a:r>
              <a:rPr lang="en-US" sz="2200" i="1" dirty="0" smtClean="0"/>
              <a:t>overflow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Try it in C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41144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Non </a:t>
            </a:r>
            <a:r>
              <a:rPr lang="en-US" altLang="he-IL" smtClean="0"/>
              <a:t>integer arithmetic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tx1"/>
                </a:solidFill>
              </a:rPr>
              <a:t>Two common decimal </a:t>
            </a:r>
            <a:r>
              <a:rPr lang="en" sz="2200" dirty="0" smtClean="0">
                <a:solidFill>
                  <a:schemeClr val="tx1"/>
                </a:solidFill>
              </a:rPr>
              <a:t>numbers: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⅓ = 0.33333333333</a:t>
            </a:r>
            <a:endParaRPr lang="en-US" sz="2200" u="sng" dirty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⅔ = 0.6666666666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Cannot write the decimal with finite number of digits.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So we round them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85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Scientific </a:t>
            </a:r>
            <a:r>
              <a:rPr lang="en-US" altLang="he-IL" dirty="0" smtClean="0"/>
              <a:t>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 convention to express numbers by their magnitude: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Speed of light = </a:t>
            </a:r>
            <a:r>
              <a:rPr lang="en-US" sz="2200" dirty="0" smtClean="0"/>
              <a:t>2.99792458</a:t>
            </a:r>
            <a:r>
              <a:rPr lang="en-US" sz="2200" dirty="0"/>
              <a:t> </a:t>
            </a:r>
            <a:r>
              <a:rPr lang="en-US" sz="2200" dirty="0" smtClean="0"/>
              <a:t>x 10</a:t>
            </a:r>
            <a:r>
              <a:rPr lang="en-US" sz="2200" baseline="30000" dirty="0" smtClean="0"/>
              <a:t>8</a:t>
            </a:r>
            <a:r>
              <a:rPr lang="en-US" sz="2200" dirty="0" smtClean="0"/>
              <a:t> m/s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One gigabyte =  1.073741824</a:t>
            </a:r>
            <a:r>
              <a:rPr lang="en-US" sz="2200" dirty="0"/>
              <a:t> x </a:t>
            </a:r>
            <a:r>
              <a:rPr lang="en-US" sz="2200" dirty="0" smtClean="0"/>
              <a:t>10</a:t>
            </a:r>
            <a:r>
              <a:rPr lang="en-US" sz="2200" baseline="30000" dirty="0" smtClean="0"/>
              <a:t>9</a:t>
            </a:r>
            <a:r>
              <a:rPr lang="en-US" sz="2200" dirty="0" smtClean="0"/>
              <a:t> bytes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⅓ = </a:t>
            </a:r>
            <a:r>
              <a:rPr lang="en-US" sz="2200" dirty="0" smtClean="0"/>
              <a:t>3.33333333333 x 10</a:t>
            </a:r>
            <a:r>
              <a:rPr lang="en-US" sz="2200" baseline="30000" dirty="0" smtClean="0"/>
              <a:t>-1</a:t>
            </a:r>
            <a:endParaRPr lang="en-US" sz="2200" u="sng" baseline="30000" dirty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Same conventions are used for binary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217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Floating point encoding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 float is composed of 32 bits: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1 bit for sign ( 0 – positive, 1 – negative)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23 bits for the significand (</a:t>
            </a:r>
            <a:r>
              <a:rPr lang="en" sz="2200" i="1" dirty="0">
                <a:solidFill>
                  <a:schemeClr val="dk1"/>
                </a:solidFill>
              </a:rPr>
              <a:t>significant digits</a:t>
            </a:r>
            <a:r>
              <a:rPr lang="en" sz="2200" dirty="0">
                <a:solidFill>
                  <a:schemeClr val="dk1"/>
                </a:solidFill>
              </a:rPr>
              <a:t> of the number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1.b</a:t>
            </a:r>
            <a:r>
              <a:rPr lang="en-US" sz="2200" baseline="-25000" dirty="0" smtClean="0">
                <a:solidFill>
                  <a:schemeClr val="tx1"/>
                </a:solidFill>
              </a:rPr>
              <a:t>22</a:t>
            </a:r>
            <a:r>
              <a:rPr lang="en-US" sz="2200" dirty="0" smtClean="0">
                <a:solidFill>
                  <a:schemeClr val="tx1"/>
                </a:solidFill>
              </a:rPr>
              <a:t>b</a:t>
            </a:r>
            <a:r>
              <a:rPr lang="en-US" sz="2200" baseline="-25000" dirty="0" smtClean="0">
                <a:solidFill>
                  <a:schemeClr val="tx1"/>
                </a:solidFill>
              </a:rPr>
              <a:t>21</a:t>
            </a:r>
            <a:r>
              <a:rPr lang="en-US" sz="2200" dirty="0" smtClean="0">
                <a:solidFill>
                  <a:schemeClr val="tx1"/>
                </a:solidFill>
              </a:rPr>
              <a:t>…b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</a:t>
            </a:r>
            <a:r>
              <a:rPr lang="en-US" sz="2200" baseline="-25000" dirty="0">
                <a:solidFill>
                  <a:schemeClr val="tx1"/>
                </a:solidFill>
              </a:rPr>
              <a:t>22 </a:t>
            </a:r>
            <a:r>
              <a:rPr lang="en-US" sz="2200" dirty="0">
                <a:solidFill>
                  <a:schemeClr val="tx1"/>
                </a:solidFill>
              </a:rPr>
              <a:t>represents the digit of ½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b</a:t>
            </a:r>
            <a:r>
              <a:rPr lang="en-US" sz="2200" baseline="-25000" dirty="0" smtClean="0">
                <a:solidFill>
                  <a:schemeClr val="tx1"/>
                </a:solidFill>
              </a:rPr>
              <a:t>21 </a:t>
            </a:r>
            <a:r>
              <a:rPr lang="en-US" sz="2200" dirty="0">
                <a:solidFill>
                  <a:schemeClr val="tx1"/>
                </a:solidFill>
              </a:rPr>
              <a:t>represents the digit of </a:t>
            </a:r>
            <a:r>
              <a:rPr lang="en-US" sz="2200" dirty="0" smtClean="0">
                <a:solidFill>
                  <a:schemeClr val="tx1"/>
                </a:solidFill>
              </a:rPr>
              <a:t>¼  …</a:t>
            </a:r>
            <a:endParaRPr lang="en-US" sz="2200" baseline="-250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8 bits for the exponent – ranges from </a:t>
            </a:r>
            <a:r>
              <a:rPr lang="en-US" sz="2200" smtClean="0">
                <a:solidFill>
                  <a:schemeClr val="tx1"/>
                </a:solidFill>
              </a:rPr>
              <a:t>-127 to 128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Range of the representation: </a:t>
            </a:r>
            <a:r>
              <a:rPr lang="en" sz="2200" dirty="0"/>
              <a:t>  </a:t>
            </a:r>
            <a:r>
              <a:rPr lang="en-US" sz="2200" dirty="0" smtClean="0">
                <a:solidFill>
                  <a:schemeClr val="tx1"/>
                </a:solidFill>
              </a:rPr>
              <a:t>1.b</a:t>
            </a:r>
            <a:r>
              <a:rPr lang="en-US" sz="2200" baseline="-25000" dirty="0" smtClean="0">
                <a:solidFill>
                  <a:schemeClr val="tx1"/>
                </a:solidFill>
              </a:rPr>
              <a:t>22</a:t>
            </a:r>
            <a:r>
              <a:rPr lang="en-US" sz="2200" dirty="0" smtClean="0">
                <a:solidFill>
                  <a:schemeClr val="tx1"/>
                </a:solidFill>
              </a:rPr>
              <a:t>b</a:t>
            </a:r>
            <a:r>
              <a:rPr lang="en-US" sz="2200" baseline="-25000" dirty="0" smtClean="0">
                <a:solidFill>
                  <a:schemeClr val="tx1"/>
                </a:solidFill>
              </a:rPr>
              <a:t>21</a:t>
            </a:r>
            <a:r>
              <a:rPr lang="en-US" sz="2200" dirty="0" smtClean="0">
                <a:solidFill>
                  <a:schemeClr val="tx1"/>
                </a:solidFill>
              </a:rPr>
              <a:t>…b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" sz="2200" dirty="0" smtClean="0"/>
              <a:t>x 2</a:t>
            </a:r>
            <a:r>
              <a:rPr lang="en" sz="2200" baseline="30000" dirty="0" smtClean="0"/>
              <a:t>(exp-127)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between </a:t>
            </a:r>
            <a:r>
              <a:rPr lang="en" sz="2200" dirty="0"/>
              <a:t>≈ </a:t>
            </a:r>
            <a:r>
              <a:rPr lang="en-US" sz="2200" dirty="0" smtClean="0">
                <a:solidFill>
                  <a:schemeClr val="tx1"/>
                </a:solidFill>
              </a:rPr>
              <a:t>2</a:t>
            </a:r>
            <a:r>
              <a:rPr lang="en-US" sz="2200" baseline="30000" dirty="0" smtClean="0">
                <a:solidFill>
                  <a:schemeClr val="tx1"/>
                </a:solidFill>
              </a:rPr>
              <a:t>128</a:t>
            </a:r>
            <a:r>
              <a:rPr lang="en" sz="2200" dirty="0"/>
              <a:t> ≈ 3.40 x </a:t>
            </a:r>
            <a:r>
              <a:rPr lang="en" sz="2200" dirty="0" smtClean="0"/>
              <a:t>10</a:t>
            </a:r>
            <a:r>
              <a:rPr lang="en" sz="2200" baseline="30000" dirty="0" smtClean="0"/>
              <a:t>38</a:t>
            </a:r>
            <a:r>
              <a:rPr lang="en" sz="2200" dirty="0" smtClean="0"/>
              <a:t> and  </a:t>
            </a:r>
            <a:r>
              <a:rPr lang="en-US" sz="2200" dirty="0"/>
              <a:t>≈ </a:t>
            </a:r>
            <a:r>
              <a:rPr lang="en-US" sz="2200" dirty="0" smtClean="0"/>
              <a:t>2</a:t>
            </a:r>
            <a:r>
              <a:rPr lang="en-US" sz="2200" baseline="30000" dirty="0" smtClean="0"/>
              <a:t>-127</a:t>
            </a:r>
            <a:r>
              <a:rPr lang="en-US" sz="2200" dirty="0" smtClean="0"/>
              <a:t> </a:t>
            </a:r>
            <a:r>
              <a:rPr lang="en-US" sz="2200" dirty="0"/>
              <a:t>≈ 1.17 x 10</a:t>
            </a:r>
            <a:r>
              <a:rPr lang="en-US" sz="2200" baseline="30000" dirty="0"/>
              <a:t>-38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793" y="2484437"/>
            <a:ext cx="779272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743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The number is (-1)</a:t>
            </a:r>
            <a:r>
              <a:rPr lang="en-US" sz="2200" baseline="30000" dirty="0" smtClean="0">
                <a:solidFill>
                  <a:schemeClr val="tx1"/>
                </a:solidFill>
              </a:rPr>
              <a:t>sign</a:t>
            </a:r>
            <a:r>
              <a:rPr lang="en-US" sz="2200" dirty="0" smtClean="0">
                <a:solidFill>
                  <a:schemeClr val="tx1"/>
                </a:solidFill>
              </a:rPr>
              <a:t> x (1+ fraction) x 2</a:t>
            </a:r>
            <a:r>
              <a:rPr lang="en-US" sz="2200" baseline="30000" dirty="0" smtClean="0">
                <a:solidFill>
                  <a:schemeClr val="tx1"/>
                </a:solidFill>
              </a:rPr>
              <a:t>exp-127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300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In this example: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solidFill>
                  <a:schemeClr val="tx1"/>
                </a:solidFill>
              </a:rPr>
              <a:t>	1 x (1 + 1/4) x 2</a:t>
            </a:r>
            <a:r>
              <a:rPr lang="en-US" sz="2200" baseline="30000" dirty="0" smtClean="0">
                <a:solidFill>
                  <a:schemeClr val="tx1"/>
                </a:solidFill>
              </a:rPr>
              <a:t>124-127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solidFill>
                  <a:schemeClr val="tx1"/>
                </a:solidFill>
              </a:rPr>
              <a:t>	= 1.25 x 2</a:t>
            </a:r>
            <a:r>
              <a:rPr lang="en-US" sz="2200" baseline="30000" dirty="0" smtClean="0">
                <a:solidFill>
                  <a:schemeClr val="tx1"/>
                </a:solidFill>
              </a:rPr>
              <a:t>-3</a:t>
            </a:r>
            <a:endParaRPr lang="en-US" sz="2200" dirty="0">
              <a:solidFill>
                <a:schemeClr val="tx1"/>
              </a:solidFill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smtClean="0">
                <a:solidFill>
                  <a:schemeClr val="tx1"/>
                </a:solidFill>
              </a:rPr>
              <a:t>	= </a:t>
            </a:r>
            <a:r>
              <a:rPr lang="en-US" sz="2200" dirty="0" smtClean="0">
                <a:solidFill>
                  <a:schemeClr val="tx1"/>
                </a:solidFill>
              </a:rPr>
              <a:t>1.25/8 = 0.15625</a:t>
            </a: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02" y="2103437"/>
            <a:ext cx="779272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79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-1.625 = -(1 + 5/8</a:t>
            </a:r>
            <a:r>
              <a:rPr lang="en-US" sz="2200" dirty="0">
                <a:solidFill>
                  <a:schemeClr val="tx1"/>
                </a:solidFill>
              </a:rPr>
              <a:t>) x 2</a:t>
            </a:r>
            <a:r>
              <a:rPr lang="en-US" sz="2200" baseline="30000" dirty="0">
                <a:solidFill>
                  <a:schemeClr val="tx1"/>
                </a:solidFill>
              </a:rPr>
              <a:t>0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5/8 = 1/2 + 1/8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Set 1 for the minus sign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Set b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r>
              <a:rPr lang="en-US" sz="2200" dirty="0" smtClean="0">
                <a:solidFill>
                  <a:schemeClr val="tx1"/>
                </a:solidFill>
              </a:rPr>
              <a:t> = 1 (for ½)  and b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sz="2200" dirty="0" smtClean="0">
                <a:solidFill>
                  <a:schemeClr val="tx1"/>
                </a:solidFill>
              </a:rPr>
              <a:t> = 1 </a:t>
            </a:r>
            <a:r>
              <a:rPr lang="en-US" sz="2200" dirty="0">
                <a:solidFill>
                  <a:schemeClr val="tx1"/>
                </a:solidFill>
              </a:rPr>
              <a:t>(for </a:t>
            </a:r>
            <a:r>
              <a:rPr lang="en-US" sz="2200" dirty="0" smtClean="0">
                <a:solidFill>
                  <a:schemeClr val="tx1"/>
                </a:solidFill>
              </a:rPr>
              <a:t>1/8) 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The 8 bits of exponent are 127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smtClean="0">
                <a:solidFill>
                  <a:schemeClr val="tx1"/>
                </a:solidFill>
              </a:rPr>
              <a:t>1.625 = - (1+1/2 + 1/8) x 2</a:t>
            </a:r>
            <a:r>
              <a:rPr lang="en-US" sz="2200" baseline="30000" dirty="0" smtClean="0">
                <a:solidFill>
                  <a:schemeClr val="tx1"/>
                </a:solidFill>
              </a:rPr>
              <a:t>0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2" y="2560637"/>
            <a:ext cx="8833613" cy="124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18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Singletons in C++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Binary Encodings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Singletons 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Goal: write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class that allows to have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one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object of this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en-US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same</a:t>
            </a: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 object as everyone else.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 database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an operating system</a:t>
            </a:r>
            <a:endParaRPr lang="en-US" altLang="he-IL" sz="2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Same object will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be shared by all users of our application.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5553732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Singleton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restricts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instantiation of a class to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one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object.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Useful </a:t>
            </a:r>
            <a:r>
              <a:rPr lang="en-US" sz="2200" dirty="0"/>
              <a:t>when exactly one object is needed to coordinate actions across the system. </a:t>
            </a:r>
            <a:endParaRPr lang="en-US" sz="2200" dirty="0" smtClean="0"/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28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class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{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Ingredients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public: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static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instance;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the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unique instance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static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 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getInstance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()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{…} // returns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the unique 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instance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Singleton() {…} //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 constructor!</a:t>
            </a:r>
            <a:endParaRPr lang="en-US" dirty="0"/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}</a:t>
            </a: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06712" y="5532437"/>
            <a:ext cx="5802313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i="1" dirty="0">
                <a:cs typeface="Times New Roman" pitchFamily="18" charset="0"/>
              </a:rPr>
              <a:t>static </a:t>
            </a:r>
            <a:r>
              <a:rPr lang="en-US" altLang="he-IL" sz="2200" i="1" dirty="0" smtClean="0">
                <a:cs typeface="Times New Roman" pitchFamily="18" charset="0"/>
              </a:rPr>
              <a:t>member</a:t>
            </a:r>
            <a:r>
              <a:rPr lang="en-US" altLang="he-IL" sz="2200" dirty="0" smtClean="0">
                <a:cs typeface="Times New Roman" pitchFamily="18" charset="0"/>
              </a:rPr>
              <a:t> </a:t>
            </a:r>
            <a:br>
              <a:rPr lang="en-US" altLang="he-IL" sz="2200" dirty="0" smtClean="0">
                <a:cs typeface="Times New Roman" pitchFamily="18" charset="0"/>
              </a:rPr>
            </a:br>
            <a:r>
              <a:rPr lang="en-US" altLang="he-IL" sz="2200" dirty="0" smtClean="0">
                <a:cs typeface="Times New Roman" pitchFamily="18" charset="0"/>
              </a:rPr>
              <a:t>- belongs to the class -- Singleton::instance</a:t>
            </a:r>
            <a:br>
              <a:rPr lang="en-US" altLang="he-IL" sz="2200" dirty="0" smtClean="0">
                <a:cs typeface="Times New Roman" pitchFamily="18" charset="0"/>
              </a:rPr>
            </a:br>
            <a:r>
              <a:rPr lang="en-US" altLang="he-IL" sz="2200" dirty="0" smtClean="0">
                <a:cs typeface="Times New Roman" pitchFamily="18" charset="0"/>
              </a:rPr>
              <a:t>- and not to a particular object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28757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Binary Encodings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 </a:t>
            </a:r>
            <a:r>
              <a:rPr lang="en-US" sz="2200" dirty="0" smtClean="0"/>
              <a:t>values </a:t>
            </a:r>
            <a:r>
              <a:rPr lang="en-US" sz="2200" dirty="0"/>
              <a:t>of </a:t>
            </a:r>
            <a:r>
              <a:rPr lang="en-US" sz="2200" dirty="0" smtClean="0"/>
              <a:t>digits in a </a:t>
            </a:r>
            <a:r>
              <a:rPr lang="en-US" sz="2200" smtClean="0"/>
              <a:t>number are positional</a:t>
            </a:r>
            <a:r>
              <a:rPr lang="en-US" sz="2200" dirty="0" smtClean="0"/>
              <a:t>: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Decimal numbers: 582 = 500 + 80 + 2  = 5*10</a:t>
            </a:r>
            <a:r>
              <a:rPr lang="en-US" altLang="he-IL" sz="2200" baseline="30000" dirty="0" smtClean="0"/>
              <a:t>2 </a:t>
            </a:r>
            <a:r>
              <a:rPr lang="en-US" altLang="he-IL" sz="2200" dirty="0" smtClean="0"/>
              <a:t>+ 8*10</a:t>
            </a:r>
            <a:r>
              <a:rPr lang="en-US" altLang="he-IL" sz="2200" baseline="30000" dirty="0" smtClean="0"/>
              <a:t>1 </a:t>
            </a:r>
            <a:r>
              <a:rPr lang="en-US" altLang="he-IL" sz="2200" dirty="0" smtClean="0"/>
              <a:t>+ 2*10</a:t>
            </a:r>
            <a:r>
              <a:rPr lang="en-US" altLang="he-IL" sz="2200" baseline="30000" dirty="0" smtClean="0"/>
              <a:t>0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baseline="30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Binary numbers</a:t>
            </a:r>
            <a:r>
              <a:rPr lang="en-US" altLang="he-IL" sz="2200" dirty="0"/>
              <a:t>: </a:t>
            </a:r>
            <a:r>
              <a:rPr lang="en-US" altLang="he-IL" sz="2200" dirty="0" smtClean="0"/>
              <a:t>10110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1*2</a:t>
            </a:r>
            <a:r>
              <a:rPr lang="en-US" altLang="he-IL" sz="2200" baseline="30000" dirty="0" smtClean="0"/>
              <a:t>4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+ </a:t>
            </a:r>
            <a:r>
              <a:rPr lang="en-US" altLang="he-IL" sz="2200" dirty="0" smtClean="0"/>
              <a:t>0*2</a:t>
            </a:r>
            <a:r>
              <a:rPr lang="en-US" altLang="he-IL" sz="2200" baseline="30000" dirty="0" smtClean="0"/>
              <a:t>3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1*2</a:t>
            </a:r>
            <a:r>
              <a:rPr lang="en-US" altLang="he-IL" sz="2200" baseline="30000" dirty="0" smtClean="0"/>
              <a:t>2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1*2</a:t>
            </a:r>
            <a:r>
              <a:rPr lang="en-US" altLang="he-IL" sz="2200" baseline="30000" dirty="0" smtClean="0"/>
              <a:t>1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0*2</a:t>
            </a:r>
            <a:r>
              <a:rPr lang="en-US" altLang="he-IL" sz="2200" baseline="30000" dirty="0" smtClean="0"/>
              <a:t>0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baseline="-25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Exercises: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Convert 10011011 from binary to decimal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Convert 29 </a:t>
            </a:r>
            <a:r>
              <a:rPr lang="en-US" altLang="he-IL" sz="2200" dirty="0"/>
              <a:t>from decimal to binary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Convert 10011011 from binary to </a:t>
            </a:r>
            <a:r>
              <a:rPr lang="en-US" altLang="he-IL" sz="2200" dirty="0" smtClean="0"/>
              <a:t>decimal: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2</a:t>
            </a:r>
            <a:r>
              <a:rPr lang="en-US" altLang="he-IL" sz="2200" baseline="30000" dirty="0"/>
              <a:t>7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4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3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1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+</a:t>
            </a:r>
            <a:r>
              <a:rPr lang="en-US" altLang="he-IL" sz="2200" baseline="30000" dirty="0" smtClean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0</a:t>
            </a:r>
            <a:r>
              <a:rPr lang="en-US" altLang="he-IL" sz="2200" dirty="0" smtClean="0"/>
              <a:t> = 128 + 16 + 8 + 2 + 1 = 155</a:t>
            </a:r>
          </a:p>
        </p:txBody>
      </p:sp>
    </p:spTree>
    <p:extLst>
      <p:ext uri="{BB962C8B-B14F-4D97-AF65-F5344CB8AC3E}">
        <p14:creationId xmlns:p14="http://schemas.microsoft.com/office/powerpoint/2010/main" val="1677200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5133</TotalTime>
  <Words>505</Words>
  <Application>Microsoft Office PowerPoint</Application>
  <PresentationFormat>Custom</PresentationFormat>
  <Paragraphs>138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Singleton</vt:lpstr>
      <vt:lpstr>Singleton</vt:lpstr>
      <vt:lpstr>Singleton</vt:lpstr>
      <vt:lpstr>PowerPoint Presentation</vt:lpstr>
      <vt:lpstr>Binary encodings of integers</vt:lpstr>
      <vt:lpstr>Binary encodings of integers</vt:lpstr>
      <vt:lpstr>Binary encodings of integers</vt:lpstr>
      <vt:lpstr>Fixed width encoding</vt:lpstr>
      <vt:lpstr>Non integer arithmetic</vt:lpstr>
      <vt:lpstr>Scientific Notation</vt:lpstr>
      <vt:lpstr>Floating point encoding</vt:lpstr>
      <vt:lpstr>Example</vt:lpstr>
      <vt:lpstr>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1468</cp:revision>
  <cp:lastPrinted>1601-01-01T00:00:00Z</cp:lastPrinted>
  <dcterms:created xsi:type="dcterms:W3CDTF">2017-07-19T19:15:02Z</dcterms:created>
  <dcterms:modified xsi:type="dcterms:W3CDTF">2018-11-27T20:34:01Z</dcterms:modified>
</cp:coreProperties>
</file>