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491" r:id="rId4"/>
    <p:sldId id="507" r:id="rId5"/>
    <p:sldId id="474" r:id="rId6"/>
    <p:sldId id="481" r:id="rId7"/>
    <p:sldId id="493" r:id="rId8"/>
    <p:sldId id="494" r:id="rId9"/>
    <p:sldId id="495" r:id="rId10"/>
    <p:sldId id="496" r:id="rId11"/>
    <p:sldId id="497" r:id="rId12"/>
    <p:sldId id="499" r:id="rId13"/>
    <p:sldId id="500" r:id="rId14"/>
    <p:sldId id="502" r:id="rId15"/>
    <p:sldId id="503" r:id="rId16"/>
    <p:sldId id="504" r:id="rId17"/>
    <p:sldId id="505" r:id="rId18"/>
    <p:sldId id="506" r:id="rId19"/>
    <p:sldId id="291" r:id="rId2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2611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092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4761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501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920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0256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3683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4347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628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111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8123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4599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7992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8508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1250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15,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i="1" dirty="0" smtClean="0">
                <a:latin typeface="+mj-lt"/>
              </a:rPr>
              <a:t>A regular language</a:t>
            </a:r>
            <a:r>
              <a:rPr lang="en-US" sz="2200" dirty="0" smtClean="0">
                <a:latin typeface="+mj-lt"/>
              </a:rPr>
              <a:t> is specified using a </a:t>
            </a:r>
            <a:r>
              <a:rPr lang="en-US" sz="2200" i="1" dirty="0" smtClean="0">
                <a:latin typeface="+mj-lt"/>
              </a:rPr>
              <a:t>Finite State Automaton</a:t>
            </a: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Finite </a:t>
            </a:r>
            <a:r>
              <a:rPr lang="en-US" sz="2200" i="1" dirty="0">
                <a:latin typeface="+mj-lt"/>
              </a:rPr>
              <a:t>State </a:t>
            </a:r>
            <a:r>
              <a:rPr lang="en-US" sz="2200" i="1" dirty="0" smtClean="0">
                <a:latin typeface="+mj-lt"/>
              </a:rPr>
              <a:t>Automaton</a:t>
            </a:r>
            <a:r>
              <a:rPr lang="en-US" sz="2200" dirty="0" smtClean="0">
                <a:latin typeface="+mj-lt"/>
              </a:rPr>
              <a:t> (FSA) is a 5-tuple (</a:t>
            </a:r>
            <a:r>
              <a:rPr lang="el-GR" sz="2200" dirty="0" smtClean="0">
                <a:latin typeface="+mj-lt"/>
              </a:rPr>
              <a:t>Σ</a:t>
            </a:r>
            <a:r>
              <a:rPr lang="en-US" sz="2200" dirty="0" smtClean="0">
                <a:latin typeface="+mj-lt"/>
              </a:rPr>
              <a:t>, S, 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, </a:t>
            </a: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, F), where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latin typeface="+mj-lt"/>
              </a:rPr>
              <a:t>Σ </a:t>
            </a:r>
            <a:r>
              <a:rPr lang="en-US" sz="2200" dirty="0" smtClean="0">
                <a:latin typeface="+mj-lt"/>
              </a:rPr>
              <a:t>is </a:t>
            </a:r>
            <a:r>
              <a:rPr lang="en-US" sz="2200" dirty="0">
                <a:latin typeface="+mj-lt"/>
              </a:rPr>
              <a:t>the </a:t>
            </a:r>
            <a:r>
              <a:rPr lang="en-US" sz="2200" dirty="0" smtClean="0">
                <a:latin typeface="+mj-lt"/>
              </a:rPr>
              <a:t>input alphabet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 is the set of states of a machine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 is the initial state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 is the </a:t>
            </a:r>
            <a:r>
              <a:rPr lang="en-US" sz="2200" dirty="0">
                <a:latin typeface="+mj-lt"/>
              </a:rPr>
              <a:t>state-transition </a:t>
            </a:r>
            <a:r>
              <a:rPr lang="en-US" sz="2200" dirty="0" smtClean="0">
                <a:latin typeface="+mj-lt"/>
              </a:rPr>
              <a:t>function </a:t>
            </a:r>
            <a:r>
              <a:rPr lang="el-GR" sz="2200" dirty="0" smtClean="0"/>
              <a:t>δ</a:t>
            </a:r>
            <a:r>
              <a:rPr lang="en-US" sz="2200" dirty="0" smtClean="0"/>
              <a:t> : S x </a:t>
            </a:r>
            <a:r>
              <a:rPr lang="el-GR" sz="2200" dirty="0" smtClean="0"/>
              <a:t>Σ</a:t>
            </a:r>
            <a:r>
              <a:rPr lang="en-US" sz="2200" dirty="0" smtClean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S</a:t>
            </a:r>
            <a:r>
              <a:rPr lang="en-US" sz="2200" dirty="0" smtClean="0"/>
              <a:t> 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F is the accepting state</a:t>
            </a:r>
            <a:endParaRPr lang="en-US" sz="2200" dirty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sp>
        <p:nvSpPr>
          <p:cNvPr id="22" name="Google Shape;320;p20"/>
          <p:cNvSpPr txBox="1"/>
          <p:nvPr/>
        </p:nvSpPr>
        <p:spPr>
          <a:xfrm>
            <a:off x="7309731" y="432197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7066127" y="3300863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6166732" y="3559970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8117627" y="3804263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8071732" y="340757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594598" y="3298119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9148007" y="4350624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7064827" y="3298120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8149313" y="326664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4967327" y="4842712"/>
            <a:ext cx="2997200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endParaRPr lang="en" sz="2200" dirty="0" smtClean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8325691" y="499079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234;p16"/>
          <p:cNvSpPr txBox="1"/>
          <p:nvPr/>
        </p:nvSpPr>
        <p:spPr>
          <a:xfrm>
            <a:off x="6787356" y="6014814"/>
            <a:ext cx="2997200" cy="147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a) =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a) = 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>
                <a:solidFill>
                  <a:schemeClr val="tx1"/>
                </a:solidFill>
              </a:rPr>
              <a:t>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</a:t>
            </a:r>
            <a:r>
              <a:rPr lang="en" sz="2200" dirty="0" smtClean="0">
                <a:solidFill>
                  <a:schemeClr val="tx1"/>
                </a:solidFill>
              </a:rPr>
              <a:t>b) </a:t>
            </a:r>
            <a:r>
              <a:rPr lang="en" sz="2200" dirty="0">
                <a:solidFill>
                  <a:schemeClr val="tx1"/>
                </a:solidFill>
              </a:rPr>
              <a:t>= 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b) =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" sz="2200"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391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26;p20"/>
          <p:cNvSpPr/>
          <p:nvPr/>
        </p:nvSpPr>
        <p:spPr>
          <a:xfrm>
            <a:off x="4325184" y="3459866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4410582" y="3505897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33;p20"/>
          <p:cNvSpPr txBox="1"/>
          <p:nvPr/>
        </p:nvSpPr>
        <p:spPr>
          <a:xfrm>
            <a:off x="4323885" y="3459245"/>
            <a:ext cx="817210" cy="742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aaabb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 </a:t>
            </a:r>
            <a:r>
              <a:rPr lang="en-US" sz="2200" i="1" dirty="0" err="1" smtClean="0">
                <a:solidFill>
                  <a:schemeClr val="accent6"/>
                </a:solidFill>
                <a:latin typeface="+mj-lt"/>
              </a:rPr>
              <a:t>aaabb</a:t>
            </a:r>
            <a:r>
              <a:rPr lang="en-US" sz="2200" dirty="0" smtClean="0">
                <a:latin typeface="+mj-lt"/>
              </a:rPr>
              <a:t> is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3294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308319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56742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2811719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4150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24859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3944154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036229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305575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358080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3055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3941393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27409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179669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468462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03584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3998247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234;p16"/>
          <p:cNvSpPr txBox="1"/>
          <p:nvPr/>
        </p:nvSpPr>
        <p:spPr>
          <a:xfrm>
            <a:off x="6061960" y="4347755"/>
            <a:ext cx="2344814" cy="127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endParaRPr lang="en" sz="2200" dirty="0" smtClean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33" name="Google Shape;234;p16"/>
          <p:cNvSpPr txBox="1"/>
          <p:nvPr/>
        </p:nvSpPr>
        <p:spPr>
          <a:xfrm>
            <a:off x="6210065" y="5764630"/>
            <a:ext cx="2997200" cy="147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a) =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a) = 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>
                <a:solidFill>
                  <a:schemeClr val="tx1"/>
                </a:solidFill>
              </a:rPr>
              <a:t>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</a:t>
            </a:r>
            <a:r>
              <a:rPr lang="en" sz="2200" dirty="0" smtClean="0">
                <a:solidFill>
                  <a:schemeClr val="tx1"/>
                </a:solidFill>
              </a:rPr>
              <a:t>b) </a:t>
            </a:r>
            <a:r>
              <a:rPr lang="en" sz="2200" dirty="0">
                <a:solidFill>
                  <a:schemeClr val="tx1"/>
                </a:solidFill>
              </a:rPr>
              <a:t>= 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b) =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" sz="2200"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" sz="22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4186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75999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23799" y="3236942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09586" y="3269053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56947" y="3235426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6327" y="3593859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7475" y="358058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44276" y="358058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40831" y="358304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09555" y="3592858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44187" y="3592857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84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/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0" grpId="0"/>
      <p:bldP spid="33" grpId="0"/>
      <p:bldP spid="2" grpId="0"/>
      <p:bldP spid="36" grpId="0"/>
      <p:bldP spid="41" grpId="0"/>
      <p:bldP spid="42" grpId="0"/>
      <p:bldP spid="45" grpId="0"/>
      <p:bldP spid="49" grpId="0"/>
      <p:bldP spid="53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57204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9017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5289" y="3849611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52650" y="3815984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80493" y="418046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7294" y="4180462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05258" y="4173416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9890" y="4173415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9358" y="3779077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96598" y="4136508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09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2" grpId="0"/>
      <p:bldP spid="36" grpId="0"/>
      <p:bldP spid="42" grpId="0"/>
      <p:bldP spid="45" grpId="0"/>
      <p:bldP spid="49" grpId="0"/>
      <p:bldP spid="53" grpId="0"/>
      <p:bldP spid="54" grpId="0"/>
      <p:bldP spid="56" grpId="0"/>
      <p:bldP spid="57" grpId="0"/>
      <p:bldP spid="48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8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6" grpId="0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9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6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language defined by the FSA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is the collection of all strings leading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to the accepting state.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/>
              <a:t>Claim:</a:t>
            </a:r>
            <a:r>
              <a:rPr lang="en-US" sz="2200" dirty="0" smtClean="0"/>
              <a:t> The language defined by this FSA </a:t>
            </a:r>
            <a:r>
              <a:rPr lang="en-US" sz="2200" dirty="0" smtClean="0">
                <a:latin typeface="+mj-lt"/>
              </a:rPr>
              <a:t>is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L = </a:t>
            </a:r>
            <a:r>
              <a:rPr lang="en-US" sz="2200" dirty="0"/>
              <a:t>{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dirty="0"/>
              <a:t> : n, m &gt; 0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Proof: We need to prove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</a:rPr>
              <a:t>All words of the form 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baseline="30000" dirty="0"/>
              <a:t> </a:t>
            </a:r>
            <a:r>
              <a:rPr lang="en-US" sz="2200" dirty="0" smtClean="0"/>
              <a:t>are accepted by the automaton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/>
              <a:t>Only the </a:t>
            </a:r>
            <a:r>
              <a:rPr lang="en-US" sz="2200" dirty="0"/>
              <a:t>words of the form 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baseline="30000" dirty="0"/>
              <a:t> </a:t>
            </a:r>
            <a:r>
              <a:rPr lang="en-US" sz="2200" dirty="0"/>
              <a:t>are accepted by the </a:t>
            </a:r>
            <a:r>
              <a:rPr lang="en-US" sz="2200" dirty="0" smtClean="0"/>
              <a:t>automaton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3294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308319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56742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2811719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4150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24859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3944154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036229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305575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358080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3055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3941393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27409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179669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468462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644153" y="414350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3998247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896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language is defined by this FSA?</a:t>
            </a:r>
            <a:endParaRPr lang="en-US" sz="2200" dirty="0" smtClean="0"/>
          </a:p>
        </p:txBody>
      </p:sp>
      <p:sp>
        <p:nvSpPr>
          <p:cNvPr id="22" name="Google Shape;320;p20"/>
          <p:cNvSpPr txBox="1"/>
          <p:nvPr/>
        </p:nvSpPr>
        <p:spPr>
          <a:xfrm>
            <a:off x="3897311" y="4846637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2754312" y="4084637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7" name="Google Shape;325;p20"/>
          <p:cNvSpPr/>
          <p:nvPr/>
        </p:nvSpPr>
        <p:spPr>
          <a:xfrm rot="7527113">
            <a:off x="4411394" y="2995436"/>
            <a:ext cx="1103560" cy="1418482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3643566" y="3763893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3728963" y="3862673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5182178" y="3822786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4736893" y="267210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0" name="Google Shape;325;p20"/>
          <p:cNvSpPr/>
          <p:nvPr/>
        </p:nvSpPr>
        <p:spPr>
          <a:xfrm rot="18480613">
            <a:off x="4538165" y="4221416"/>
            <a:ext cx="993187" cy="1398974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34;p16"/>
          <p:cNvSpPr txBox="1"/>
          <p:nvPr/>
        </p:nvSpPr>
        <p:spPr>
          <a:xfrm>
            <a:off x="4950619" y="551068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58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Draw an FSA that accepts the language 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abc</a:t>
            </a:r>
            <a:r>
              <a:rPr lang="en-US" sz="2200" dirty="0" smtClean="0">
                <a:latin typeface="+mj-lt"/>
              </a:rPr>
              <a:t>, </a:t>
            </a:r>
            <a:r>
              <a:rPr lang="en-US" sz="2200" dirty="0" err="1" smtClean="0">
                <a:latin typeface="+mj-lt"/>
              </a:rPr>
              <a:t>bc</a:t>
            </a:r>
            <a:r>
              <a:rPr lang="en-US" sz="2200" dirty="0" smtClean="0">
                <a:latin typeface="+mj-lt"/>
              </a:rPr>
              <a:t>, ccc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an FSA that accepts the language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		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dirty="0"/>
              <a:t>= {a</a:t>
            </a:r>
            <a:r>
              <a:rPr lang="en-US" sz="2200" baseline="30000" dirty="0"/>
              <a:t>m</a:t>
            </a:r>
            <a:r>
              <a:rPr lang="en-US" sz="2200" dirty="0"/>
              <a:t> (</a:t>
            </a:r>
            <a:r>
              <a:rPr lang="en-US" sz="2200" dirty="0" err="1"/>
              <a:t>bc</a:t>
            </a:r>
            <a:r>
              <a:rPr lang="en-US" sz="2200" dirty="0"/>
              <a:t>)</a:t>
            </a:r>
            <a:r>
              <a:rPr lang="en-US" sz="2200" baseline="30000" dirty="0"/>
              <a:t>n</a:t>
            </a:r>
            <a:r>
              <a:rPr lang="en-US" sz="2200" dirty="0"/>
              <a:t> : m ≥ 0, n  ≥ 0 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Prove that every finite language has an </a:t>
            </a:r>
            <a:r>
              <a:rPr lang="en-US" sz="2200" smtClean="0">
                <a:latin typeface="+mj-lt"/>
              </a:rPr>
              <a:t>FSA accepting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Can you write an FSA that accepts the language?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{a</a:t>
            </a:r>
            <a:r>
              <a:rPr lang="en-US" sz="2200" baseline="30000" dirty="0"/>
              <a:t>m</a:t>
            </a:r>
            <a:r>
              <a:rPr lang="en-US" sz="2200" dirty="0"/>
              <a:t> </a:t>
            </a:r>
            <a:r>
              <a:rPr lang="en-US" sz="2200" dirty="0" err="1" smtClean="0"/>
              <a:t>b</a:t>
            </a:r>
            <a:r>
              <a:rPr lang="en-US" sz="2200" baseline="30000" dirty="0" err="1" smtClean="0"/>
              <a:t>m</a:t>
            </a:r>
            <a:r>
              <a:rPr lang="en-US" sz="2200" dirty="0" smtClean="0"/>
              <a:t> </a:t>
            </a:r>
            <a:r>
              <a:rPr lang="en-US" sz="2200" dirty="0"/>
              <a:t>: m ≥ </a:t>
            </a:r>
            <a:r>
              <a:rPr lang="en-US" sz="2200" dirty="0" smtClean="0"/>
              <a:t>0}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804096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Bugs in the slides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800" i="1" dirty="0" smtClean="0"/>
              <a:t>For every bug you find in the slides you get +1 point to the final grade.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800" i="1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800" i="1" dirty="0" smtClean="0"/>
              <a:t>Only the first person emailing me will get the 1 point for each bug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800" i="1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800" i="1" dirty="0" smtClean="0"/>
              <a:t>Max 5 points per person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5584951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Plan for the rest of the semester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b="1" u="sng" dirty="0" smtClean="0"/>
              <a:t>Formal languages: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Finite </a:t>
            </a:r>
            <a:r>
              <a:rPr lang="en-US" sz="1800" dirty="0"/>
              <a:t>state </a:t>
            </a:r>
            <a:r>
              <a:rPr lang="en-US" sz="1800" dirty="0" smtClean="0"/>
              <a:t>machines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Regular </a:t>
            </a:r>
            <a:r>
              <a:rPr lang="en-US" sz="1800" dirty="0"/>
              <a:t>languages, regular </a:t>
            </a:r>
            <a:r>
              <a:rPr lang="en-US" sz="1800" dirty="0" smtClean="0"/>
              <a:t>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b="1" u="sng" dirty="0" smtClean="0"/>
              <a:t>Computability </a:t>
            </a:r>
            <a:r>
              <a:rPr lang="en-US" sz="1800" b="1" u="sng" dirty="0"/>
              <a:t>and </a:t>
            </a:r>
            <a:r>
              <a:rPr lang="en-US" sz="1800" b="1" u="sng" dirty="0" smtClean="0"/>
              <a:t>Complexity:</a:t>
            </a:r>
            <a:endParaRPr lang="en-US" sz="1800" b="1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Decidability</a:t>
            </a:r>
            <a:r>
              <a:rPr lang="en-US" sz="1800" dirty="0"/>
              <a:t>, Halting </a:t>
            </a:r>
            <a:r>
              <a:rPr lang="en-US" sz="1800" dirty="0" smtClean="0"/>
              <a:t>problem</a:t>
            </a:r>
            <a:endParaRPr lang="en-US" sz="18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NP-completeness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39685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Finite </a:t>
            </a:r>
            <a:r>
              <a:rPr lang="en-US" sz="2600" dirty="0"/>
              <a:t>state </a:t>
            </a:r>
            <a:r>
              <a:rPr lang="en-US" sz="2600" dirty="0" smtClean="0"/>
              <a:t>machines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Natural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Arial (Body)"/>
              </a:rPr>
              <a:t>A </a:t>
            </a:r>
            <a:r>
              <a:rPr lang="en-US" sz="2200" i="1" dirty="0">
                <a:latin typeface="Arial (Body)"/>
              </a:rPr>
              <a:t>natural language</a:t>
            </a:r>
            <a:r>
              <a:rPr lang="en-US" sz="2200" dirty="0">
                <a:latin typeface="Arial (Body)"/>
              </a:rPr>
              <a:t> is used for the purposes of human </a:t>
            </a:r>
            <a:r>
              <a:rPr lang="en-US" sz="2200" dirty="0" smtClean="0">
                <a:latin typeface="Arial (Body)"/>
              </a:rPr>
              <a:t>communication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	</a:t>
            </a:r>
            <a:r>
              <a:rPr lang="en-US" sz="2200" dirty="0" smtClean="0">
                <a:latin typeface="Arial (Body)"/>
              </a:rPr>
              <a:t>spoken</a:t>
            </a:r>
            <a:r>
              <a:rPr lang="en-US" sz="2200" dirty="0">
                <a:latin typeface="Arial (Body)"/>
              </a:rPr>
              <a:t>, written, or </a:t>
            </a:r>
            <a:r>
              <a:rPr lang="en-US" sz="2200" dirty="0" smtClean="0">
                <a:latin typeface="Arial (Body)"/>
              </a:rPr>
              <a:t>gestured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	e</a:t>
            </a:r>
            <a:r>
              <a:rPr lang="en-US" sz="2200" dirty="0" smtClean="0">
                <a:latin typeface="Arial (Body)"/>
              </a:rPr>
              <a:t>.g</a:t>
            </a:r>
            <a:r>
              <a:rPr lang="en-US" sz="2200" dirty="0">
                <a:latin typeface="Arial (Body)"/>
              </a:rPr>
              <a:t>.,  English, French, </a:t>
            </a:r>
            <a:r>
              <a:rPr lang="en-US" sz="2200" dirty="0" smtClean="0">
                <a:latin typeface="Arial (Body)"/>
              </a:rPr>
              <a:t>Spanish</a:t>
            </a:r>
            <a:endParaRPr lang="en-US" sz="2200" dirty="0">
              <a:latin typeface="Arial (Body)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Arial (Body)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Arial (Body)"/>
              </a:rPr>
              <a:t>There are some rules: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characters (alphabet)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words (spelling)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sentences, punctuation (grammar)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acceptable idioms</a:t>
            </a:r>
          </a:p>
        </p:txBody>
      </p:sp>
    </p:spTree>
    <p:extLst>
      <p:ext uri="{BB962C8B-B14F-4D97-AF65-F5344CB8AC3E}">
        <p14:creationId xmlns:p14="http://schemas.microsoft.com/office/powerpoint/2010/main" val="5553732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Natural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Natural languages are usually fault </a:t>
            </a:r>
            <a:r>
              <a:rPr lang="en-US" sz="2200" dirty="0" err="1" smtClean="0">
                <a:latin typeface="Arial (Body)"/>
              </a:rPr>
              <a:t>tolenrat</a:t>
            </a:r>
            <a:r>
              <a:rPr lang="en-US" sz="2200" dirty="0" smtClean="0">
                <a:latin typeface="Arial (Body)"/>
              </a:rPr>
              <a:t>: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There is an “error correction” mechanism </a:t>
            </a:r>
            <a:r>
              <a:rPr lang="en-US" sz="2200" smtClean="0"/>
              <a:t>in words/sentences.</a:t>
            </a:r>
            <a:endParaRPr lang="en-US" sz="2200" dirty="0" smtClean="0"/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/>
          </a:p>
          <a:p>
            <a:pPr marL="857250" lvl="2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i="1" dirty="0" err="1" smtClean="0">
                <a:latin typeface="+mj-lt"/>
              </a:rPr>
              <a:t>Aoccdrnig</a:t>
            </a:r>
            <a:r>
              <a:rPr lang="en-US" sz="1800" i="1" dirty="0" smtClean="0">
                <a:latin typeface="+mj-lt"/>
              </a:rPr>
              <a:t> </a:t>
            </a:r>
            <a:r>
              <a:rPr lang="en-US" sz="1800" i="1" dirty="0">
                <a:latin typeface="+mj-lt"/>
              </a:rPr>
              <a:t>to a </a:t>
            </a:r>
            <a:r>
              <a:rPr lang="en-US" sz="1800" i="1" dirty="0" err="1">
                <a:latin typeface="+mj-lt"/>
              </a:rPr>
              <a:t>rscheearch</a:t>
            </a:r>
            <a:r>
              <a:rPr lang="en-US" sz="1800" i="1" dirty="0">
                <a:latin typeface="+mj-lt"/>
              </a:rPr>
              <a:t> at </a:t>
            </a:r>
            <a:r>
              <a:rPr lang="en-US" sz="1800" i="1" dirty="0" err="1">
                <a:latin typeface="+mj-lt"/>
              </a:rPr>
              <a:t>Cmabrigde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Uinervtisy</a:t>
            </a:r>
            <a:r>
              <a:rPr lang="en-US" sz="1800" i="1" dirty="0">
                <a:latin typeface="+mj-lt"/>
              </a:rPr>
              <a:t>, it </a:t>
            </a:r>
            <a:r>
              <a:rPr lang="en-US" sz="1800" i="1" dirty="0" err="1">
                <a:latin typeface="+mj-lt"/>
              </a:rPr>
              <a:t>deosn't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mttaer</a:t>
            </a:r>
            <a:r>
              <a:rPr lang="en-US" sz="1800" i="1" dirty="0">
                <a:latin typeface="+mj-lt"/>
              </a:rPr>
              <a:t> in </a:t>
            </a:r>
            <a:r>
              <a:rPr lang="en-US" sz="1800" i="1" dirty="0" err="1">
                <a:latin typeface="+mj-lt"/>
              </a:rPr>
              <a:t>waht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oredr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ltteers</a:t>
            </a:r>
            <a:r>
              <a:rPr lang="en-US" sz="1800" i="1" dirty="0">
                <a:latin typeface="+mj-lt"/>
              </a:rPr>
              <a:t> in a </a:t>
            </a:r>
            <a:r>
              <a:rPr lang="en-US" sz="1800" i="1" dirty="0" err="1">
                <a:latin typeface="+mj-lt"/>
              </a:rPr>
              <a:t>wrod</a:t>
            </a:r>
            <a:r>
              <a:rPr lang="en-US" sz="1800" i="1" dirty="0">
                <a:latin typeface="+mj-lt"/>
              </a:rPr>
              <a:t> are, the </a:t>
            </a:r>
            <a:r>
              <a:rPr lang="en-US" sz="1800" i="1" dirty="0" err="1">
                <a:latin typeface="+mj-lt"/>
              </a:rPr>
              <a:t>olny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iprmoetnt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tihng</a:t>
            </a:r>
            <a:r>
              <a:rPr lang="en-US" sz="1800" i="1" dirty="0">
                <a:latin typeface="+mj-lt"/>
              </a:rPr>
              <a:t> is </a:t>
            </a:r>
            <a:r>
              <a:rPr lang="en-US" sz="1800" i="1" dirty="0" err="1">
                <a:latin typeface="+mj-lt"/>
              </a:rPr>
              <a:t>taht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frist</a:t>
            </a:r>
            <a:r>
              <a:rPr lang="en-US" sz="1800" i="1" dirty="0">
                <a:latin typeface="+mj-lt"/>
              </a:rPr>
              <a:t> and </a:t>
            </a:r>
            <a:r>
              <a:rPr lang="en-US" sz="1800" i="1" dirty="0" err="1">
                <a:latin typeface="+mj-lt"/>
              </a:rPr>
              <a:t>lsat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ltteer</a:t>
            </a:r>
            <a:r>
              <a:rPr lang="en-US" sz="1800" i="1" dirty="0">
                <a:latin typeface="+mj-lt"/>
              </a:rPr>
              <a:t> be at the </a:t>
            </a:r>
            <a:r>
              <a:rPr lang="en-US" sz="1800" i="1" dirty="0" err="1">
                <a:latin typeface="+mj-lt"/>
              </a:rPr>
              <a:t>rghit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pclae</a:t>
            </a:r>
            <a:r>
              <a:rPr lang="en-US" sz="1800" i="1" dirty="0">
                <a:latin typeface="+mj-lt"/>
              </a:rPr>
              <a:t>. The </a:t>
            </a:r>
            <a:r>
              <a:rPr lang="en-US" sz="1800" i="1" dirty="0" err="1">
                <a:latin typeface="+mj-lt"/>
              </a:rPr>
              <a:t>rset</a:t>
            </a:r>
            <a:r>
              <a:rPr lang="en-US" sz="1800" i="1" dirty="0">
                <a:latin typeface="+mj-lt"/>
              </a:rPr>
              <a:t> can be a </a:t>
            </a:r>
            <a:r>
              <a:rPr lang="en-US" sz="1800" i="1" dirty="0" err="1">
                <a:latin typeface="+mj-lt"/>
              </a:rPr>
              <a:t>toatl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mses</a:t>
            </a:r>
            <a:r>
              <a:rPr lang="en-US" sz="1800" i="1" dirty="0">
                <a:latin typeface="+mj-lt"/>
              </a:rPr>
              <a:t> and you can </a:t>
            </a:r>
            <a:r>
              <a:rPr lang="en-US" sz="1800" i="1" dirty="0" err="1">
                <a:latin typeface="+mj-lt"/>
              </a:rPr>
              <a:t>sitll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raed</a:t>
            </a:r>
            <a:r>
              <a:rPr lang="en-US" sz="1800" i="1" dirty="0">
                <a:latin typeface="+mj-lt"/>
              </a:rPr>
              <a:t> it </a:t>
            </a:r>
            <a:r>
              <a:rPr lang="en-US" sz="1800" i="1" dirty="0" err="1">
                <a:latin typeface="+mj-lt"/>
              </a:rPr>
              <a:t>wouthit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porbelm</a:t>
            </a:r>
            <a:r>
              <a:rPr lang="en-US" sz="1800" i="1" dirty="0">
                <a:latin typeface="+mj-lt"/>
              </a:rPr>
              <a:t>. </a:t>
            </a:r>
            <a:r>
              <a:rPr lang="en-US" sz="1800" i="1" dirty="0" err="1">
                <a:latin typeface="+mj-lt"/>
              </a:rPr>
              <a:t>Tihs</a:t>
            </a:r>
            <a:r>
              <a:rPr lang="en-US" sz="1800" i="1" dirty="0">
                <a:latin typeface="+mj-lt"/>
              </a:rPr>
              <a:t> is </a:t>
            </a:r>
            <a:r>
              <a:rPr lang="en-US" sz="1800" i="1" dirty="0" err="1">
                <a:latin typeface="+mj-lt"/>
              </a:rPr>
              <a:t>bcuseae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huamn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mnid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deos</a:t>
            </a:r>
            <a:r>
              <a:rPr lang="en-US" sz="1800" i="1" dirty="0">
                <a:latin typeface="+mj-lt"/>
              </a:rPr>
              <a:t> not </a:t>
            </a:r>
            <a:r>
              <a:rPr lang="en-US" sz="1800" i="1" dirty="0" err="1">
                <a:latin typeface="+mj-lt"/>
              </a:rPr>
              <a:t>raed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ervey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lteter</a:t>
            </a:r>
            <a:r>
              <a:rPr lang="en-US" sz="1800" i="1" dirty="0">
                <a:latin typeface="+mj-lt"/>
              </a:rPr>
              <a:t> by </a:t>
            </a:r>
            <a:r>
              <a:rPr lang="en-US" sz="1800" i="1" dirty="0" err="1">
                <a:latin typeface="+mj-lt"/>
              </a:rPr>
              <a:t>istlef</a:t>
            </a:r>
            <a:r>
              <a:rPr lang="en-US" sz="1800" i="1" dirty="0">
                <a:latin typeface="+mj-lt"/>
              </a:rPr>
              <a:t>, but the </a:t>
            </a:r>
            <a:r>
              <a:rPr lang="en-US" sz="1800" i="1" dirty="0" err="1">
                <a:latin typeface="+mj-lt"/>
              </a:rPr>
              <a:t>wrod</a:t>
            </a:r>
            <a:r>
              <a:rPr lang="en-US" sz="1800" i="1" dirty="0">
                <a:latin typeface="+mj-lt"/>
              </a:rPr>
              <a:t> as a </a:t>
            </a:r>
            <a:r>
              <a:rPr lang="en-US" sz="1800" i="1" dirty="0" err="1">
                <a:latin typeface="+mj-lt"/>
              </a:rPr>
              <a:t>wlohe</a:t>
            </a:r>
            <a:r>
              <a:rPr lang="en-US" sz="1800" i="1" dirty="0">
                <a:latin typeface="+mj-lt"/>
              </a:rPr>
              <a:t>.</a:t>
            </a:r>
            <a:endParaRPr lang="en-US" sz="18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Programming languages require </a:t>
            </a:r>
            <a:r>
              <a:rPr lang="en-US" sz="2200" i="1" dirty="0" smtClean="0">
                <a:latin typeface="Arial (Body)"/>
              </a:rPr>
              <a:t>precise </a:t>
            </a:r>
            <a:r>
              <a:rPr lang="en-US" sz="2200" dirty="0" smtClean="0">
                <a:latin typeface="Arial (Body)"/>
              </a:rPr>
              <a:t>instructions.</a:t>
            </a:r>
            <a:endParaRPr lang="en-US" sz="2200" dirty="0">
              <a:latin typeface="Arial (Body)"/>
            </a:endParaRPr>
          </a:p>
          <a:p>
            <a:endParaRPr lang="en-US" sz="2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823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</a:rPr>
              <a:t>Formal </a:t>
            </a:r>
            <a:r>
              <a:rPr lang="en-US" sz="2200" u="sng" smtClean="0">
                <a:latin typeface="Arial (Body)"/>
              </a:rPr>
              <a:t>languages</a:t>
            </a:r>
            <a:r>
              <a:rPr lang="en-US" sz="2200" smtClean="0">
                <a:latin typeface="Arial (Body)"/>
              </a:rPr>
              <a:t> </a:t>
            </a:r>
            <a:r>
              <a:rPr lang="en-US" sz="2200" smtClean="0">
                <a:latin typeface="Arial (Body)"/>
              </a:rPr>
              <a:t>specify </a:t>
            </a:r>
            <a:r>
              <a:rPr lang="en-US" sz="2200" dirty="0" smtClean="0">
                <a:latin typeface="Arial (Body)"/>
              </a:rPr>
              <a:t>what is allowed and </a:t>
            </a:r>
            <a:r>
              <a:rPr lang="en-US" sz="2200" dirty="0" smtClean="0">
                <a:latin typeface="Arial (Body)"/>
              </a:rPr>
              <a:t>what is </a:t>
            </a:r>
            <a:r>
              <a:rPr lang="en-US" sz="2200" dirty="0" smtClean="0">
                <a:latin typeface="Arial (Body)"/>
              </a:rPr>
              <a:t>not.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Examples: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</a:rPr>
              <a:t>M</a:t>
            </a:r>
            <a:r>
              <a:rPr lang="en-US" sz="2200" dirty="0" smtClean="0">
                <a:latin typeface="Arial (Body)"/>
              </a:rPr>
              <a:t>athematical expressions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Valid sequences of parentheses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Valid codes in C++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2018647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An </a:t>
            </a:r>
            <a:r>
              <a:rPr lang="en-US" sz="2200" i="1" dirty="0">
                <a:latin typeface="+mj-lt"/>
              </a:rPr>
              <a:t>alphabet</a:t>
            </a:r>
            <a:r>
              <a:rPr lang="en-US" sz="2200" dirty="0">
                <a:latin typeface="+mj-lt"/>
              </a:rPr>
              <a:t> is a finite collection of </a:t>
            </a:r>
            <a:r>
              <a:rPr lang="en-US" sz="2200" dirty="0" smtClean="0">
                <a:latin typeface="+mj-lt"/>
              </a:rPr>
              <a:t>symbols. Usually denoted by</a:t>
            </a:r>
            <a:r>
              <a:rPr lang="en-US" sz="2200" dirty="0"/>
              <a:t> </a:t>
            </a:r>
            <a:r>
              <a:rPr lang="el-GR" sz="2200" b="1" i="1" dirty="0" smtClean="0">
                <a:solidFill>
                  <a:srgbClr val="FF0000"/>
                </a:solidFill>
                <a:ea typeface="PT Serif"/>
                <a:cs typeface="PT Serif"/>
                <a:sym typeface="PT Serif"/>
              </a:rPr>
              <a:t>Σ</a:t>
            </a:r>
            <a:r>
              <a:rPr lang="en-US" sz="2200" dirty="0">
                <a:sym typeface="PT Serif"/>
              </a:rPr>
              <a:t>.</a:t>
            </a:r>
            <a:endParaRPr lang="en-US" sz="2200" dirty="0">
              <a:latin typeface="+mj-lt"/>
            </a:endParaRP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</a:t>
            </a:r>
            <a:r>
              <a:rPr lang="en-US" sz="2200" dirty="0">
                <a:latin typeface="+mj-lt"/>
              </a:rPr>
              <a:t>a, b, c, …, z} — letters of the alphabet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1, 2, …, 9} — </a:t>
            </a:r>
            <a:r>
              <a:rPr lang="en-US" sz="2200" dirty="0">
                <a:latin typeface="+mj-lt"/>
              </a:rPr>
              <a:t>base ten digits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1} — </a:t>
            </a:r>
            <a:r>
              <a:rPr lang="en-US" sz="2200" dirty="0">
                <a:latin typeface="+mj-lt"/>
              </a:rPr>
              <a:t>binary digits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word</a:t>
            </a:r>
            <a:r>
              <a:rPr lang="en-US" sz="2200" dirty="0">
                <a:latin typeface="+mj-lt"/>
              </a:rPr>
              <a:t> is a finite sequence of alphabet symbols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symbols may be repeated, e.g., </a:t>
            </a:r>
            <a:r>
              <a:rPr lang="en-US" sz="2200" i="1" dirty="0">
                <a:latin typeface="+mj-lt"/>
              </a:rPr>
              <a:t>baa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100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sheep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order matters, e.g., </a:t>
            </a:r>
            <a:r>
              <a:rPr lang="en-US" sz="2200" i="1" dirty="0">
                <a:latin typeface="+mj-lt"/>
              </a:rPr>
              <a:t>stressed</a:t>
            </a:r>
            <a:r>
              <a:rPr lang="en-US" sz="2200" dirty="0">
                <a:latin typeface="+mj-lt"/>
              </a:rPr>
              <a:t> vs </a:t>
            </a:r>
            <a:r>
              <a:rPr lang="en-US" sz="2200" i="1" dirty="0">
                <a:latin typeface="+mj-lt"/>
              </a:rPr>
              <a:t>desserts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word of length 0 is special, i.e., the </a:t>
            </a:r>
            <a:r>
              <a:rPr lang="en-US" sz="2200" i="1" dirty="0">
                <a:latin typeface="+mj-lt"/>
              </a:rPr>
              <a:t>empty </a:t>
            </a:r>
            <a:r>
              <a:rPr lang="en-US" sz="2200" i="1" dirty="0" smtClean="0">
                <a:latin typeface="+mj-lt"/>
              </a:rPr>
              <a:t>string</a:t>
            </a:r>
            <a:r>
              <a:rPr lang="en-US" sz="2200" dirty="0" smtClean="0">
                <a:latin typeface="+mj-lt"/>
              </a:rPr>
              <a:t> (usually </a:t>
            </a:r>
            <a:r>
              <a:rPr lang="el-GR" sz="2200" b="1" dirty="0" smtClean="0">
                <a:solidFill>
                  <a:srgbClr val="FF0000"/>
                </a:solidFill>
                <a:latin typeface="+mj-lt"/>
              </a:rPr>
              <a:t>λ</a:t>
            </a:r>
            <a:r>
              <a:rPr lang="en-US" sz="2200" dirty="0" smtClean="0">
                <a:latin typeface="+mj-lt"/>
              </a:rPr>
              <a:t> or</a:t>
            </a:r>
            <a:r>
              <a:rPr lang="el-GR" sz="2200" dirty="0" smtClean="0">
                <a:latin typeface="+mj-lt"/>
              </a:rPr>
              <a:t> </a:t>
            </a:r>
            <a:r>
              <a:rPr lang="el-GR" sz="2200" b="1" dirty="0">
                <a:solidFill>
                  <a:srgbClr val="FF0000"/>
                </a:solidFill>
                <a:latin typeface="+mj-lt"/>
              </a:rPr>
              <a:t>ε</a:t>
            </a:r>
            <a:r>
              <a:rPr lang="el-GR" sz="2200" dirty="0">
                <a:latin typeface="+mj-lt"/>
              </a:rPr>
              <a:t>)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l-GR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language</a:t>
            </a:r>
            <a:r>
              <a:rPr lang="en-US" sz="2200" dirty="0" smtClean="0">
                <a:latin typeface="+mj-lt"/>
              </a:rPr>
              <a:t> distinguishes </a:t>
            </a:r>
            <a:r>
              <a:rPr lang="en-US" sz="2200" dirty="0">
                <a:latin typeface="+mj-lt"/>
              </a:rPr>
              <a:t>which words are valid vs invalid.</a:t>
            </a:r>
          </a:p>
        </p:txBody>
      </p:sp>
    </p:spTree>
    <p:extLst>
      <p:ext uri="{BB962C8B-B14F-4D97-AF65-F5344CB8AC3E}">
        <p14:creationId xmlns:p14="http://schemas.microsoft.com/office/powerpoint/2010/main" val="3419790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A formal language over an </a:t>
            </a:r>
            <a:r>
              <a:rPr lang="en-US" sz="2200" i="1" dirty="0" smtClean="0">
                <a:latin typeface="+mj-lt"/>
              </a:rPr>
              <a:t>alphabet</a:t>
            </a:r>
            <a:r>
              <a:rPr lang="en-US" sz="2200" dirty="0" smtClean="0">
                <a:latin typeface="+mj-lt"/>
              </a:rPr>
              <a:t>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 </a:t>
            </a:r>
            <a:r>
              <a:rPr lang="en-US" sz="2200" dirty="0" smtClean="0">
                <a:latin typeface="+mj-lt"/>
              </a:rPr>
              <a:t>is </a:t>
            </a:r>
            <a:r>
              <a:rPr lang="en-US" sz="2200" dirty="0">
                <a:latin typeface="+mj-lt"/>
              </a:rPr>
              <a:t>a </a:t>
            </a:r>
            <a:r>
              <a:rPr lang="en-US" sz="2200" dirty="0" smtClean="0">
                <a:latin typeface="+mj-lt"/>
              </a:rPr>
              <a:t>collection of words.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Can be finite (all English words)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Can </a:t>
            </a:r>
            <a:r>
              <a:rPr lang="en-US" sz="2200" dirty="0" smtClean="0"/>
              <a:t>be </a:t>
            </a:r>
            <a:r>
              <a:rPr lang="en-US" sz="2200" dirty="0" smtClean="0">
                <a:latin typeface="+mj-lt"/>
              </a:rPr>
              <a:t>infinite (all words/strings starting with ab)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Examples: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</a:t>
            </a:r>
            <a:r>
              <a:rPr lang="en-US" sz="2200" dirty="0"/>
              <a:t>= {all valid </a:t>
            </a:r>
            <a:r>
              <a:rPr lang="en-US" sz="2200" dirty="0" smtClean="0"/>
              <a:t>decimal numbers}</a:t>
            </a:r>
            <a:endParaRPr lang="en-US" sz="2200" dirty="0"/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</a:t>
            </a:r>
            <a:r>
              <a:rPr lang="en-US" sz="2200" baseline="-25000" dirty="0"/>
              <a:t>2</a:t>
            </a:r>
            <a:r>
              <a:rPr lang="en-US" sz="2200" dirty="0"/>
              <a:t> = {all valid functions </a:t>
            </a:r>
            <a:r>
              <a:rPr lang="en-US" sz="2200" dirty="0" smtClean="0"/>
              <a:t>in </a:t>
            </a:r>
            <a:r>
              <a:rPr lang="en-US" sz="2200" dirty="0"/>
              <a:t>C}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{</a:t>
            </a:r>
            <a:r>
              <a:rPr lang="en-US" sz="2200" dirty="0" err="1" smtClean="0"/>
              <a:t>a</a:t>
            </a:r>
            <a:r>
              <a:rPr lang="en-US" sz="2200" baseline="30000" dirty="0" err="1" smtClean="0"/>
              <a:t>n</a:t>
            </a:r>
            <a:r>
              <a:rPr lang="en-US" sz="2200" dirty="0" err="1" smtClean="0"/>
              <a:t>b</a:t>
            </a:r>
            <a:r>
              <a:rPr lang="en-US" sz="2200" baseline="30000" dirty="0" err="1" smtClean="0"/>
              <a:t>m</a:t>
            </a:r>
            <a:r>
              <a:rPr lang="en-US" sz="2200" dirty="0" smtClean="0"/>
              <a:t> : n, m &gt; 0}</a:t>
            </a: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Q1: what are the words in </a:t>
            </a:r>
            <a:r>
              <a:rPr lang="en-US" sz="2200" dirty="0"/>
              <a:t>L</a:t>
            </a:r>
            <a:r>
              <a:rPr lang="en-US" sz="2200" baseline="-25000" dirty="0"/>
              <a:t>1 </a:t>
            </a:r>
            <a:r>
              <a:rPr lang="en-US" sz="2200" dirty="0"/>
              <a:t>/ L</a:t>
            </a:r>
            <a:r>
              <a:rPr lang="en-US" sz="2200" baseline="-25000" dirty="0"/>
              <a:t>2 </a:t>
            </a:r>
            <a:r>
              <a:rPr lang="en-US" sz="2200" dirty="0"/>
              <a:t>/L</a:t>
            </a:r>
            <a:r>
              <a:rPr lang="en-US" sz="2200" baseline="-25000" dirty="0"/>
              <a:t>3</a:t>
            </a:r>
            <a:r>
              <a:rPr lang="en-US" sz="2200" dirty="0" smtClean="0">
                <a:latin typeface="+mj-lt"/>
              </a:rPr>
              <a:t>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Q2: Is 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1 </a:t>
            </a:r>
            <a:r>
              <a:rPr lang="en-US" sz="2200" dirty="0" smtClean="0">
                <a:latin typeface="+mj-lt"/>
              </a:rPr>
              <a:t>/</a:t>
            </a:r>
            <a:r>
              <a:rPr lang="en-US" sz="2200" dirty="0"/>
              <a:t> L</a:t>
            </a:r>
            <a:r>
              <a:rPr lang="en-US" sz="2200" baseline="-25000" dirty="0"/>
              <a:t>2 </a:t>
            </a:r>
            <a:r>
              <a:rPr lang="en-US" sz="2200" dirty="0" smtClean="0">
                <a:latin typeface="+mj-lt"/>
              </a:rPr>
              <a:t>/L</a:t>
            </a:r>
            <a:r>
              <a:rPr lang="en-US" sz="2200" baseline="-25000" dirty="0" smtClean="0">
                <a:latin typeface="+mj-lt"/>
              </a:rPr>
              <a:t>3</a:t>
            </a:r>
            <a:r>
              <a:rPr lang="en-US" sz="2200" dirty="0" smtClean="0">
                <a:latin typeface="+mj-lt"/>
              </a:rPr>
              <a:t> finite or infinite?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2977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5265</TotalTime>
  <Words>825</Words>
  <Application>Microsoft Office PowerPoint</Application>
  <PresentationFormat>Custom</PresentationFormat>
  <Paragraphs>239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 Unicode MS</vt:lpstr>
      <vt:lpstr>Arial</vt:lpstr>
      <vt:lpstr>Arial (Body)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Bugs in the slides</vt:lpstr>
      <vt:lpstr>Plan for the rest of the semester</vt:lpstr>
      <vt:lpstr>Today</vt:lpstr>
      <vt:lpstr>Natural Languages</vt:lpstr>
      <vt:lpstr>Natural Languages</vt:lpstr>
      <vt:lpstr>Formal Languages</vt:lpstr>
      <vt:lpstr>Formal Languages</vt:lpstr>
      <vt:lpstr>Formal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1560</cp:revision>
  <cp:lastPrinted>1601-01-01T00:00:00Z</cp:lastPrinted>
  <dcterms:created xsi:type="dcterms:W3CDTF">2017-07-19T19:15:02Z</dcterms:created>
  <dcterms:modified xsi:type="dcterms:W3CDTF">2018-11-19T18:05:18Z</dcterms:modified>
</cp:coreProperties>
</file>