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49" r:id="rId2"/>
  </p:sldMasterIdLst>
  <p:notesMasterIdLst>
    <p:notesMasterId r:id="rId36"/>
  </p:notesMasterIdLst>
  <p:sldIdLst>
    <p:sldId id="256" r:id="rId3"/>
    <p:sldId id="474" r:id="rId4"/>
    <p:sldId id="507" r:id="rId5"/>
    <p:sldId id="518" r:id="rId6"/>
    <p:sldId id="497" r:id="rId7"/>
    <p:sldId id="499" r:id="rId8"/>
    <p:sldId id="503" r:id="rId9"/>
    <p:sldId id="500" r:id="rId10"/>
    <p:sldId id="502" r:id="rId11"/>
    <p:sldId id="504" r:id="rId12"/>
    <p:sldId id="527" r:id="rId13"/>
    <p:sldId id="505" r:id="rId14"/>
    <p:sldId id="508" r:id="rId15"/>
    <p:sldId id="514" r:id="rId16"/>
    <p:sldId id="523" r:id="rId17"/>
    <p:sldId id="511" r:id="rId18"/>
    <p:sldId id="524" r:id="rId19"/>
    <p:sldId id="517" r:id="rId20"/>
    <p:sldId id="515" r:id="rId21"/>
    <p:sldId id="509" r:id="rId22"/>
    <p:sldId id="525" r:id="rId23"/>
    <p:sldId id="528" r:id="rId24"/>
    <p:sldId id="529" r:id="rId25"/>
    <p:sldId id="531" r:id="rId26"/>
    <p:sldId id="532" r:id="rId27"/>
    <p:sldId id="534" r:id="rId28"/>
    <p:sldId id="535" r:id="rId29"/>
    <p:sldId id="536" r:id="rId30"/>
    <p:sldId id="537" r:id="rId31"/>
    <p:sldId id="538" r:id="rId32"/>
    <p:sldId id="540" r:id="rId33"/>
    <p:sldId id="539" r:id="rId34"/>
    <p:sldId id="291" r:id="rId35"/>
  </p:sldIdLst>
  <p:sldSz cx="10080625" cy="7559675"/>
  <p:notesSz cx="7559675" cy="10691813"/>
  <p:defaultTextStyle>
    <a:defPPr>
      <a:defRPr lang="en-GB"/>
    </a:defPPr>
    <a:lvl1pPr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1pPr>
    <a:lvl2pPr marL="742950" indent="-28575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2pPr>
    <a:lvl3pPr marL="11430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3pPr>
    <a:lvl4pPr marL="16002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4pPr>
    <a:lvl5pPr marL="20574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443" autoAdjust="0"/>
    <p:restoredTop sz="88721" autoAdjust="0"/>
  </p:normalViewPr>
  <p:slideViewPr>
    <p:cSldViewPr>
      <p:cViewPr varScale="1">
        <p:scale>
          <a:sx n="69" d="100"/>
          <a:sy n="69" d="100"/>
        </p:scale>
        <p:origin x="1512" y="78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heme" Target="theme/them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AutoShape 1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360" cap="sq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4" name="AutoShape 2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5" name="AutoShape 3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6" name="AutoShape 4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7" name="AutoShape 5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8" name="AutoShape 6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9" name="AutoShape 7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0" name="AutoShape 8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1" name="AutoShape 9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2" name="AutoShape 10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3" name="Rectangle 1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27650" cy="3990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3084" name="Rectangle 12"/>
          <p:cNvSpPr>
            <a:spLocks noGrp="1" noChangeArrowheads="1"/>
          </p:cNvSpPr>
          <p:nvPr>
            <p:ph type="body"/>
          </p:nvPr>
        </p:nvSpPr>
        <p:spPr bwMode="auto">
          <a:xfrm>
            <a:off x="755650" y="5078413"/>
            <a:ext cx="6030913" cy="4794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altLang="en-US" smtClean="0"/>
          </a:p>
        </p:txBody>
      </p:sp>
      <p:sp>
        <p:nvSpPr>
          <p:cNvPr id="3085" name="Text Box 13"/>
          <p:cNvSpPr txBox="1">
            <a:spLocks noChangeArrowheads="1"/>
          </p:cNvSpPr>
          <p:nvPr/>
        </p:nvSpPr>
        <p:spPr bwMode="auto">
          <a:xfrm>
            <a:off x="0" y="0"/>
            <a:ext cx="3281363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6" name="Text Box 14"/>
          <p:cNvSpPr txBox="1">
            <a:spLocks noChangeArrowheads="1"/>
          </p:cNvSpPr>
          <p:nvPr/>
        </p:nvSpPr>
        <p:spPr bwMode="auto">
          <a:xfrm>
            <a:off x="4278313" y="0"/>
            <a:ext cx="3281362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7" name="Text Box 15"/>
          <p:cNvSpPr txBox="1">
            <a:spLocks noChangeArrowheads="1"/>
          </p:cNvSpPr>
          <p:nvPr/>
        </p:nvSpPr>
        <p:spPr bwMode="auto">
          <a:xfrm>
            <a:off x="0" y="10156825"/>
            <a:ext cx="3281363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8" name="Text Box 16"/>
          <p:cNvSpPr txBox="1">
            <a:spLocks noChangeArrowheads="1"/>
          </p:cNvSpPr>
          <p:nvPr/>
        </p:nvSpPr>
        <p:spPr bwMode="auto">
          <a:xfrm>
            <a:off x="4278313" y="10156825"/>
            <a:ext cx="3281362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096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62025655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37278184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4036831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23480838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71215175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05501659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60572454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62513261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104541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458491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1326968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75754349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40481457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95129514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13032575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2142612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147304194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1599349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508053793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869622367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7483917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595250406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200709880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061640684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199979806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680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0510831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14261125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73609255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3092083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12476115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5435013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0475" y="1236663"/>
            <a:ext cx="7559675" cy="26320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0475" y="3970338"/>
            <a:ext cx="7559675" cy="18256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38139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26644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97713" y="720725"/>
            <a:ext cx="2065337" cy="57419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00113" y="720725"/>
            <a:ext cx="6045200" cy="574198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81091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0475" y="1236663"/>
            <a:ext cx="7559675" cy="26320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0475" y="3970338"/>
            <a:ext cx="7559675" cy="18256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2092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05380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388" y="1884363"/>
            <a:ext cx="8694737" cy="31448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388" y="5059363"/>
            <a:ext cx="8694737" cy="16525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112321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20725" y="1949450"/>
            <a:ext cx="4341813" cy="3794125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14938" y="1949450"/>
            <a:ext cx="4343400" cy="3794125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6876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403225"/>
            <a:ext cx="8694737" cy="14605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738" y="1852613"/>
            <a:ext cx="426561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3738" y="2760663"/>
            <a:ext cx="4265612" cy="406241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3813" y="1852613"/>
            <a:ext cx="428466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3813" y="2760663"/>
            <a:ext cx="4284662" cy="406241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215879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536734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2314913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31160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173339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819308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920527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50125" y="684213"/>
            <a:ext cx="2208213" cy="5059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20725" y="684213"/>
            <a:ext cx="6477000" cy="5059362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89526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388" y="1884363"/>
            <a:ext cx="8694737" cy="31448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388" y="5059363"/>
            <a:ext cx="8694737" cy="16525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411702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00113" y="1979613"/>
            <a:ext cx="4054475" cy="44831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6988" y="1979613"/>
            <a:ext cx="4056062" cy="44831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33208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403225"/>
            <a:ext cx="8694737" cy="14605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738" y="1852613"/>
            <a:ext cx="426561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3738" y="2760663"/>
            <a:ext cx="4265612" cy="406241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3813" y="1852613"/>
            <a:ext cx="428466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3813" y="2760663"/>
            <a:ext cx="4284662" cy="406241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67907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6008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939710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793619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458521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900113" y="720725"/>
            <a:ext cx="8262937" cy="1062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0113" y="1979613"/>
            <a:ext cx="8262937" cy="4483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808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the outline text format</a:t>
            </a:r>
          </a:p>
          <a:p>
            <a:pPr lvl="1"/>
            <a:r>
              <a:rPr lang="en-GB" altLang="en-US" smtClean="0"/>
              <a:t>Second Outline Level</a:t>
            </a:r>
          </a:p>
          <a:p>
            <a:pPr lvl="2"/>
            <a:r>
              <a:rPr lang="en-GB" altLang="en-US" smtClean="0"/>
              <a:t>Third Outline Level</a:t>
            </a:r>
          </a:p>
          <a:p>
            <a:pPr lvl="3"/>
            <a:r>
              <a:rPr lang="en-GB" altLang="en-US" smtClean="0"/>
              <a:t>Fourth Outline Level</a:t>
            </a:r>
          </a:p>
          <a:p>
            <a:pPr lvl="4"/>
            <a:r>
              <a:rPr lang="en-GB" altLang="en-US" smtClean="0"/>
              <a:t>Fifth Outline Level</a:t>
            </a:r>
          </a:p>
          <a:p>
            <a:pPr lvl="4"/>
            <a:r>
              <a:rPr lang="en-GB" altLang="en-US" smtClean="0"/>
              <a:t>Sixth Outline Level</a:t>
            </a:r>
          </a:p>
          <a:p>
            <a:pPr lvl="4"/>
            <a:r>
              <a:rPr lang="en-GB" altLang="en-US" smtClean="0"/>
              <a:t>Seventh Outline Level</a:t>
            </a:r>
          </a:p>
          <a:p>
            <a:pPr lvl="4"/>
            <a:r>
              <a:rPr lang="en-GB" altLang="en-US" smtClean="0"/>
              <a:t>Eighth Outline Level</a:t>
            </a:r>
          </a:p>
          <a:p>
            <a:pPr lvl="4"/>
            <a:r>
              <a:rPr lang="en-GB" altLang="en-US" smtClean="0"/>
              <a:t>Ninth Outline Level</a:t>
            </a:r>
          </a:p>
        </p:txBody>
      </p:sp>
      <p:sp>
        <p:nvSpPr>
          <p:cNvPr id="1027" name="Text Box 3"/>
          <p:cNvSpPr txBox="1">
            <a:spLocks noChangeArrowheads="1"/>
          </p:cNvSpPr>
          <p:nvPr/>
        </p:nvSpPr>
        <p:spPr bwMode="auto">
          <a:xfrm>
            <a:off x="503238" y="688657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8" name="Text Box 4"/>
          <p:cNvSpPr txBox="1">
            <a:spLocks noChangeArrowheads="1"/>
          </p:cNvSpPr>
          <p:nvPr/>
        </p:nvSpPr>
        <p:spPr bwMode="auto">
          <a:xfrm>
            <a:off x="3448050" y="6886575"/>
            <a:ext cx="3195638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9" name="Text Box 5"/>
          <p:cNvSpPr txBox="1">
            <a:spLocks noChangeArrowheads="1"/>
          </p:cNvSpPr>
          <p:nvPr/>
        </p:nvSpPr>
        <p:spPr bwMode="auto">
          <a:xfrm>
            <a:off x="7227888" y="688657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kern="1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2pPr>
      <a:lvl3pPr marL="1143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3pPr>
      <a:lvl4pPr marL="1600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4pPr>
      <a:lvl5pPr marL="20574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5pPr>
      <a:lvl6pPr marL="25146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6pPr>
      <a:lvl7pPr marL="29718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7pPr>
      <a:lvl8pPr marL="3429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8pPr>
      <a:lvl9pPr marL="3886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9pPr>
    </p:titleStyle>
    <p:bodyStyle>
      <a:lvl1pPr marL="342900" indent="-342900" algn="l" defTabSz="457200" rtl="0" fontAlgn="base" hangingPunct="0">
        <a:lnSpc>
          <a:spcPct val="93000"/>
        </a:lnSpc>
        <a:spcBef>
          <a:spcPct val="0"/>
        </a:spcBef>
        <a:spcAft>
          <a:spcPts val="1413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720725" y="684213"/>
            <a:ext cx="8442325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the title text format</a:t>
            </a:r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720725" y="1949450"/>
            <a:ext cx="8837613" cy="3794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808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the outline text format</a:t>
            </a:r>
          </a:p>
          <a:p>
            <a:pPr lvl="1"/>
            <a:r>
              <a:rPr lang="en-GB" altLang="en-US" smtClean="0"/>
              <a:t>Second Outline Level</a:t>
            </a:r>
          </a:p>
          <a:p>
            <a:pPr lvl="2"/>
            <a:r>
              <a:rPr lang="en-GB" altLang="en-US" smtClean="0"/>
              <a:t>Third Outline Level</a:t>
            </a:r>
          </a:p>
          <a:p>
            <a:pPr lvl="3"/>
            <a:r>
              <a:rPr lang="en-GB" altLang="en-US" smtClean="0"/>
              <a:t>Fourth Outline Level</a:t>
            </a:r>
          </a:p>
          <a:p>
            <a:pPr lvl="4"/>
            <a:r>
              <a:rPr lang="en-GB" altLang="en-US" smtClean="0"/>
              <a:t>Fifth Outline Level</a:t>
            </a:r>
          </a:p>
          <a:p>
            <a:pPr lvl="4"/>
            <a:r>
              <a:rPr lang="en-GB" altLang="en-US" smtClean="0"/>
              <a:t>Sixth Outline Level</a:t>
            </a:r>
          </a:p>
          <a:p>
            <a:pPr lvl="4"/>
            <a:r>
              <a:rPr lang="en-GB" altLang="en-US" smtClean="0"/>
              <a:t>Seventh Outline Level</a:t>
            </a:r>
          </a:p>
          <a:p>
            <a:pPr lvl="4"/>
            <a:r>
              <a:rPr lang="en-GB" altLang="en-US" smtClean="0"/>
              <a:t>Eighth Outline Level</a:t>
            </a:r>
          </a:p>
          <a:p>
            <a:pPr lvl="4"/>
            <a:r>
              <a:rPr lang="en-GB" altLang="en-US" smtClean="0"/>
              <a:t>Ninth Outline Level</a:t>
            </a:r>
          </a:p>
        </p:txBody>
      </p:sp>
      <p:sp>
        <p:nvSpPr>
          <p:cNvPr id="2051" name="Text Box 3"/>
          <p:cNvSpPr txBox="1">
            <a:spLocks noChangeArrowheads="1"/>
          </p:cNvSpPr>
          <p:nvPr/>
        </p:nvSpPr>
        <p:spPr bwMode="auto">
          <a:xfrm>
            <a:off x="539750" y="6318250"/>
            <a:ext cx="2347913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3267075" y="6346825"/>
            <a:ext cx="3195638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6831013" y="634682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kern="1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2pPr>
      <a:lvl3pPr marL="1143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3pPr>
      <a:lvl4pPr marL="1600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4pPr>
      <a:lvl5pPr marL="20574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5pPr>
      <a:lvl6pPr marL="25146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6pPr>
      <a:lvl7pPr marL="29718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7pPr>
      <a:lvl8pPr marL="3429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8pPr>
      <a:lvl9pPr marL="3886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9pPr>
    </p:titleStyle>
    <p:bodyStyle>
      <a:lvl1pPr marL="342900" indent="-342900" algn="l" defTabSz="457200" rtl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3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body"/>
          </p:nvPr>
        </p:nvSpPr>
        <p:spPr>
          <a:xfrm>
            <a:off x="720725" y="1444625"/>
            <a:ext cx="8855075" cy="5688013"/>
          </a:xfrm>
          <a:ln/>
        </p:spPr>
        <p:txBody>
          <a:bodyPr tIns="31680" anchor="t"/>
          <a:lstStyle/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80"/>
              </a:solidFill>
            </a:endParaRP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r>
              <a:rPr lang="de-DE" altLang="en-US" sz="3600" b="1" dirty="0">
                <a:solidFill>
                  <a:srgbClr val="000080"/>
                </a:solidFill>
              </a:rPr>
              <a:t>CMPT 125</a:t>
            </a: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r>
              <a:rPr lang="de-DE" altLang="en-US" sz="3600" b="1" dirty="0">
                <a:solidFill>
                  <a:srgbClr val="000080"/>
                </a:solidFill>
              </a:rPr>
              <a:t/>
            </a:r>
            <a:br>
              <a:rPr lang="de-DE" altLang="en-US" sz="3600" b="1" dirty="0">
                <a:solidFill>
                  <a:srgbClr val="000080"/>
                </a:solidFill>
              </a:rPr>
            </a:br>
            <a:r>
              <a:rPr lang="de-DE" altLang="en-US" sz="3600" b="1" dirty="0">
                <a:solidFill>
                  <a:srgbClr val="000080"/>
                </a:solidFill>
              </a:rPr>
              <a:t>Introduction to Computing Science</a:t>
            </a:r>
            <a:br>
              <a:rPr lang="de-DE" altLang="en-US" sz="3600" b="1" dirty="0">
                <a:solidFill>
                  <a:srgbClr val="000080"/>
                </a:solidFill>
              </a:rPr>
            </a:br>
            <a:r>
              <a:rPr lang="de-DE" altLang="en-US" sz="3600" b="1" dirty="0">
                <a:solidFill>
                  <a:srgbClr val="000080"/>
                </a:solidFill>
              </a:rPr>
              <a:t>and Programming II</a:t>
            </a: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80"/>
              </a:solidFill>
            </a:endParaRP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r>
              <a:rPr lang="de-DE" altLang="en-US" sz="3600" b="1" dirty="0" smtClean="0">
                <a:solidFill>
                  <a:srgbClr val="000080"/>
                </a:solidFill>
              </a:rPr>
              <a:t>November 20, </a:t>
            </a:r>
            <a:r>
              <a:rPr lang="de-DE" altLang="en-US" sz="3600" b="1" dirty="0">
                <a:solidFill>
                  <a:srgbClr val="000080"/>
                </a:solidFill>
              </a:rPr>
              <a:t>2018</a:t>
            </a: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FF"/>
              </a:solidFill>
            </a:endParaRPr>
          </a:p>
          <a:p>
            <a:pPr algn="l"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 smtClean="0"/>
              <a:t>Regular Languages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+mj-lt"/>
              </a:rPr>
              <a:t>The language defined by the DFA</a:t>
            </a:r>
            <a:br>
              <a:rPr lang="en-US" sz="2200" dirty="0" smtClean="0">
                <a:latin typeface="+mj-lt"/>
              </a:rPr>
            </a:br>
            <a:r>
              <a:rPr lang="en-US" sz="2200" dirty="0" smtClean="0">
                <a:latin typeface="+mj-lt"/>
              </a:rPr>
              <a:t>is the collection of all strings leading</a:t>
            </a:r>
            <a:br>
              <a:rPr lang="en-US" sz="2200" dirty="0" smtClean="0">
                <a:latin typeface="+mj-lt"/>
              </a:rPr>
            </a:br>
            <a:r>
              <a:rPr lang="en-US" sz="2200" dirty="0" smtClean="0">
                <a:latin typeface="+mj-lt"/>
              </a:rPr>
              <a:t>to the accepting state.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 smtClean="0">
              <a:latin typeface="+mj-lt"/>
            </a:endParaRP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u="sng" dirty="0" smtClean="0"/>
              <a:t>Claim:</a:t>
            </a:r>
            <a:r>
              <a:rPr lang="en-US" sz="2200" dirty="0" smtClean="0"/>
              <a:t> The language defined by this DFA </a:t>
            </a:r>
            <a:r>
              <a:rPr lang="en-US" sz="2200" dirty="0" smtClean="0">
                <a:latin typeface="+mj-lt"/>
              </a:rPr>
              <a:t>is</a:t>
            </a:r>
            <a:br>
              <a:rPr lang="en-US" sz="2200" dirty="0" smtClean="0">
                <a:latin typeface="+mj-lt"/>
              </a:rPr>
            </a:br>
            <a:r>
              <a:rPr lang="en-US" sz="2200" dirty="0" smtClean="0">
                <a:latin typeface="+mj-lt"/>
              </a:rPr>
              <a:t>L = </a:t>
            </a:r>
            <a:r>
              <a:rPr lang="en-US" sz="2200" dirty="0"/>
              <a:t>{</a:t>
            </a:r>
            <a:r>
              <a:rPr lang="en-US" sz="2200" dirty="0" err="1"/>
              <a:t>a</a:t>
            </a:r>
            <a:r>
              <a:rPr lang="en-US" sz="2200" baseline="30000" dirty="0" err="1"/>
              <a:t>n</a:t>
            </a:r>
            <a:r>
              <a:rPr lang="en-US" sz="2200" dirty="0" err="1"/>
              <a:t>b</a:t>
            </a:r>
            <a:r>
              <a:rPr lang="en-US" sz="2200" baseline="30000" dirty="0" err="1"/>
              <a:t>m</a:t>
            </a:r>
            <a:r>
              <a:rPr lang="en-US" sz="2200" dirty="0"/>
              <a:t> : </a:t>
            </a:r>
            <a:r>
              <a:rPr lang="en-US" sz="2200" dirty="0" smtClean="0"/>
              <a:t>n &gt;=1, </a:t>
            </a:r>
            <a:r>
              <a:rPr lang="en-US" sz="2200" dirty="0"/>
              <a:t>m </a:t>
            </a:r>
            <a:r>
              <a:rPr lang="en-US" sz="2200" dirty="0" smtClean="0"/>
              <a:t>&gt;= </a:t>
            </a:r>
            <a:r>
              <a:rPr lang="en-US" sz="2200" dirty="0"/>
              <a:t>0</a:t>
            </a:r>
            <a:r>
              <a:rPr lang="en-US" sz="2200" dirty="0" smtClean="0"/>
              <a:t>}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/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200" dirty="0" smtClean="0"/>
              <a:t>Proof: We need to prove</a:t>
            </a:r>
          </a:p>
          <a:p>
            <a:pPr marL="457200" indent="-4572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200" dirty="0" smtClean="0">
                <a:latin typeface="+mj-lt"/>
              </a:rPr>
              <a:t>All words in L </a:t>
            </a:r>
            <a:r>
              <a:rPr lang="en-US" sz="2200" dirty="0" smtClean="0"/>
              <a:t>are accepted by the automaton</a:t>
            </a:r>
          </a:p>
          <a:p>
            <a:pPr marL="457200" indent="-4572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200" dirty="0" smtClean="0"/>
              <a:t>Only the </a:t>
            </a:r>
            <a:r>
              <a:rPr lang="en-US" sz="2200" dirty="0"/>
              <a:t>words </a:t>
            </a:r>
            <a:r>
              <a:rPr lang="en-US" sz="2200" dirty="0" smtClean="0"/>
              <a:t>in L are </a:t>
            </a:r>
            <a:r>
              <a:rPr lang="en-US" sz="2200" dirty="0"/>
              <a:t>accepted by the </a:t>
            </a:r>
            <a:r>
              <a:rPr lang="en-US" sz="2200" dirty="0" smtClean="0"/>
              <a:t>automaton</a:t>
            </a:r>
          </a:p>
        </p:txBody>
      </p:sp>
      <p:sp>
        <p:nvSpPr>
          <p:cNvPr id="37" name="Google Shape;331;p20"/>
          <p:cNvSpPr txBox="1"/>
          <p:nvPr/>
        </p:nvSpPr>
        <p:spPr>
          <a:xfrm>
            <a:off x="8065305" y="1074150"/>
            <a:ext cx="6324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0-9</a:t>
            </a:r>
            <a:endParaRPr/>
          </a:p>
        </p:txBody>
      </p:sp>
      <p:sp>
        <p:nvSpPr>
          <p:cNvPr id="30" name="Google Shape;322;p20"/>
          <p:cNvSpPr/>
          <p:nvPr/>
        </p:nvSpPr>
        <p:spPr>
          <a:xfrm>
            <a:off x="5761994" y="2521989"/>
            <a:ext cx="907717" cy="318511"/>
          </a:xfrm>
          <a:custGeom>
            <a:avLst/>
            <a:gdLst/>
            <a:ahLst/>
            <a:cxnLst/>
            <a:rect l="l" t="t" r="r" b="b"/>
            <a:pathLst>
              <a:path w="36531" h="6203" extrusionOk="0">
                <a:moveTo>
                  <a:pt x="0" y="3064"/>
                </a:moveTo>
                <a:cubicBezTo>
                  <a:pt x="1021" y="2566"/>
                  <a:pt x="4096" y="-447"/>
                  <a:pt x="6125" y="76"/>
                </a:cubicBezTo>
                <a:cubicBezTo>
                  <a:pt x="8155" y="599"/>
                  <a:pt x="10160" y="6202"/>
                  <a:pt x="12177" y="6202"/>
                </a:cubicBezTo>
                <a:cubicBezTo>
                  <a:pt x="14194" y="6202"/>
                  <a:pt x="16199" y="89"/>
                  <a:pt x="18228" y="76"/>
                </a:cubicBezTo>
                <a:cubicBezTo>
                  <a:pt x="20258" y="64"/>
                  <a:pt x="22823" y="5604"/>
                  <a:pt x="24354" y="6127"/>
                </a:cubicBezTo>
                <a:cubicBezTo>
                  <a:pt x="25886" y="6650"/>
                  <a:pt x="25388" y="3699"/>
                  <a:pt x="27417" y="3213"/>
                </a:cubicBezTo>
                <a:cubicBezTo>
                  <a:pt x="29447" y="2727"/>
                  <a:pt x="35012" y="3213"/>
                  <a:pt x="36531" y="3213"/>
                </a:cubicBezTo>
              </a:path>
            </a:pathLst>
          </a:cu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sp>
      <p:cxnSp>
        <p:nvCxnSpPr>
          <p:cNvPr id="33" name="Google Shape;323;p20"/>
          <p:cNvCxnSpPr>
            <a:stCxn id="42" idx="6"/>
            <a:endCxn id="56" idx="1"/>
          </p:cNvCxnSpPr>
          <p:nvPr/>
        </p:nvCxnSpPr>
        <p:spPr>
          <a:xfrm>
            <a:off x="7789564" y="2671420"/>
            <a:ext cx="543178" cy="1127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36" name="Google Shape;325;p20"/>
          <p:cNvSpPr/>
          <p:nvPr/>
        </p:nvSpPr>
        <p:spPr>
          <a:xfrm rot="11189432">
            <a:off x="8987770" y="2120200"/>
            <a:ext cx="720300" cy="720300"/>
          </a:xfrm>
          <a:prstGeom prst="arc">
            <a:avLst>
              <a:gd name="adj1" fmla="val 2952302"/>
              <a:gd name="adj2" fmla="val 15456066"/>
            </a:avLst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triangl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" name="Google Shape;326;p20"/>
          <p:cNvSpPr/>
          <p:nvPr/>
        </p:nvSpPr>
        <p:spPr>
          <a:xfrm>
            <a:off x="8340097" y="3815763"/>
            <a:ext cx="1051500" cy="1006800"/>
          </a:xfrm>
          <a:prstGeom prst="ellipse">
            <a:avLst/>
          </a:prstGeom>
          <a:solidFill>
            <a:srgbClr val="00FF00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" name="Google Shape;327;p20"/>
          <p:cNvSpPr/>
          <p:nvPr/>
        </p:nvSpPr>
        <p:spPr>
          <a:xfrm>
            <a:off x="8425494" y="3907838"/>
            <a:ext cx="878100" cy="823500"/>
          </a:xfrm>
          <a:prstGeom prst="ellipse">
            <a:avLst/>
          </a:prstGeom>
          <a:solidFill>
            <a:srgbClr val="FFFFFF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" name="Google Shape;329;p20"/>
          <p:cNvSpPr/>
          <p:nvPr/>
        </p:nvSpPr>
        <p:spPr>
          <a:xfrm>
            <a:off x="6682747" y="2145167"/>
            <a:ext cx="1106817" cy="1052505"/>
          </a:xfrm>
          <a:prstGeom prst="ellipse">
            <a:avLst/>
          </a:prstGeom>
          <a:solidFill>
            <a:srgbClr val="FFFFFF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>
                <a:solidFill>
                  <a:schemeClr val="tx1"/>
                </a:solidFill>
              </a:rPr>
              <a:t>s</a:t>
            </a:r>
            <a:r>
              <a:rPr lang="en-US" baseline="-25000" dirty="0" smtClean="0">
                <a:solidFill>
                  <a:schemeClr val="tx1"/>
                </a:solidFill>
              </a:rPr>
              <a:t>0</a:t>
            </a:r>
            <a:endParaRPr baseline="-25000" dirty="0">
              <a:solidFill>
                <a:schemeClr val="tx1"/>
              </a:solidFill>
            </a:endParaRPr>
          </a:p>
        </p:txBody>
      </p:sp>
      <p:cxnSp>
        <p:nvCxnSpPr>
          <p:cNvPr id="45" name="Google Shape;330;p20"/>
          <p:cNvCxnSpPr>
            <a:stCxn id="56" idx="2"/>
            <a:endCxn id="39" idx="0"/>
          </p:cNvCxnSpPr>
          <p:nvPr/>
        </p:nvCxnSpPr>
        <p:spPr>
          <a:xfrm>
            <a:off x="8858492" y="3175947"/>
            <a:ext cx="7355" cy="639816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47" name="Google Shape;332;p20"/>
          <p:cNvSpPr txBox="1"/>
          <p:nvPr/>
        </p:nvSpPr>
        <p:spPr>
          <a:xfrm>
            <a:off x="8434787" y="2227564"/>
            <a:ext cx="844810" cy="8193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>
                <a:solidFill>
                  <a:schemeClr val="tx1"/>
                </a:solidFill>
              </a:rPr>
              <a:t>s</a:t>
            </a:r>
            <a:r>
              <a:rPr lang="en" baseline="-25000" dirty="0" smtClean="0">
                <a:solidFill>
                  <a:schemeClr val="tx1"/>
                </a:solidFill>
              </a:rPr>
              <a:t>0</a:t>
            </a:r>
            <a:endParaRPr baseline="-25000" dirty="0">
              <a:solidFill>
                <a:schemeClr val="tx1"/>
              </a:solidFill>
            </a:endParaRPr>
          </a:p>
        </p:txBody>
      </p:sp>
      <p:sp>
        <p:nvSpPr>
          <p:cNvPr id="48" name="Google Shape;333;p20"/>
          <p:cNvSpPr txBox="1"/>
          <p:nvPr/>
        </p:nvSpPr>
        <p:spPr>
          <a:xfrm>
            <a:off x="8338797" y="3813002"/>
            <a:ext cx="1051500" cy="100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>
                <a:solidFill>
                  <a:schemeClr val="tx1"/>
                </a:solidFill>
                <a:latin typeface="+mj-lt"/>
                <a:ea typeface="Courier New"/>
                <a:cs typeface="Courier New"/>
                <a:sym typeface="Courier New"/>
              </a:rPr>
              <a:t>s</a:t>
            </a:r>
            <a:r>
              <a:rPr lang="en" baseline="-25000" dirty="0" smtClean="0">
                <a:solidFill>
                  <a:schemeClr val="tx1"/>
                </a:solidFill>
                <a:latin typeface="+mj-lt"/>
                <a:ea typeface="Courier New"/>
                <a:cs typeface="Courier New"/>
                <a:sym typeface="Courier New"/>
              </a:rPr>
              <a:t>2</a:t>
            </a:r>
            <a:endParaRPr baseline="-25000" dirty="0">
              <a:solidFill>
                <a:schemeClr val="tx1"/>
              </a:solidFill>
              <a:latin typeface="+mj-lt"/>
              <a:ea typeface="Courier New"/>
              <a:cs typeface="Courier New"/>
              <a:sym typeface="Courier New"/>
            </a:endParaRPr>
          </a:p>
        </p:txBody>
      </p:sp>
      <p:sp>
        <p:nvSpPr>
          <p:cNvPr id="49" name="Google Shape;234;p16"/>
          <p:cNvSpPr txBox="1"/>
          <p:nvPr/>
        </p:nvSpPr>
        <p:spPr>
          <a:xfrm>
            <a:off x="7935912" y="2154054"/>
            <a:ext cx="511612" cy="4204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>
                <a:solidFill>
                  <a:schemeClr val="tx1"/>
                </a:solidFill>
              </a:rPr>
              <a:t>a</a:t>
            </a:r>
            <a:endParaRPr dirty="0">
              <a:solidFill>
                <a:schemeClr val="tx1"/>
              </a:solidFill>
            </a:endParaRPr>
          </a:p>
        </p:txBody>
      </p:sp>
      <p:sp>
        <p:nvSpPr>
          <p:cNvPr id="50" name="Google Shape;234;p16"/>
          <p:cNvSpPr txBox="1"/>
          <p:nvPr/>
        </p:nvSpPr>
        <p:spPr>
          <a:xfrm>
            <a:off x="9153182" y="1668302"/>
            <a:ext cx="511612" cy="4204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>
                <a:solidFill>
                  <a:schemeClr val="tx1"/>
                </a:solidFill>
              </a:rPr>
              <a:t>a</a:t>
            </a:r>
            <a:endParaRPr dirty="0">
              <a:solidFill>
                <a:schemeClr val="tx1"/>
              </a:solidFill>
            </a:endParaRPr>
          </a:p>
        </p:txBody>
      </p:sp>
      <p:sp>
        <p:nvSpPr>
          <p:cNvPr id="51" name="Google Shape;234;p16"/>
          <p:cNvSpPr txBox="1"/>
          <p:nvPr/>
        </p:nvSpPr>
        <p:spPr>
          <a:xfrm>
            <a:off x="8957056" y="3340071"/>
            <a:ext cx="392252" cy="3817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>
                <a:solidFill>
                  <a:schemeClr val="tx1"/>
                </a:solidFill>
              </a:rPr>
              <a:t>b</a:t>
            </a:r>
            <a:endParaRPr dirty="0">
              <a:solidFill>
                <a:schemeClr val="tx1"/>
              </a:solidFill>
            </a:endParaRPr>
          </a:p>
        </p:txBody>
      </p:sp>
      <p:sp>
        <p:nvSpPr>
          <p:cNvPr id="52" name="Google Shape;234;p16"/>
          <p:cNvSpPr txBox="1"/>
          <p:nvPr/>
        </p:nvSpPr>
        <p:spPr>
          <a:xfrm>
            <a:off x="7692321" y="3907455"/>
            <a:ext cx="511612" cy="4204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>
                <a:solidFill>
                  <a:schemeClr val="tx1"/>
                </a:solidFill>
              </a:rPr>
              <a:t>b</a:t>
            </a:r>
            <a:endParaRPr dirty="0">
              <a:solidFill>
                <a:schemeClr val="tx1"/>
              </a:solidFill>
            </a:endParaRPr>
          </a:p>
        </p:txBody>
      </p:sp>
      <p:sp>
        <p:nvSpPr>
          <p:cNvPr id="53" name="Google Shape;325;p20"/>
          <p:cNvSpPr/>
          <p:nvPr/>
        </p:nvSpPr>
        <p:spPr>
          <a:xfrm rot="2473954">
            <a:off x="8040143" y="3847808"/>
            <a:ext cx="720649" cy="720300"/>
          </a:xfrm>
          <a:prstGeom prst="arc">
            <a:avLst>
              <a:gd name="adj1" fmla="val 2952302"/>
              <a:gd name="adj2" fmla="val 15456066"/>
            </a:avLst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triangl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4" name="Google Shape;326;p20"/>
          <p:cNvSpPr/>
          <p:nvPr/>
        </p:nvSpPr>
        <p:spPr>
          <a:xfrm>
            <a:off x="8334042" y="2171908"/>
            <a:ext cx="1051500" cy="1006800"/>
          </a:xfrm>
          <a:prstGeom prst="ellipse">
            <a:avLst/>
          </a:prstGeom>
          <a:solidFill>
            <a:srgbClr val="00FF00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5" name="Google Shape;327;p20"/>
          <p:cNvSpPr/>
          <p:nvPr/>
        </p:nvSpPr>
        <p:spPr>
          <a:xfrm>
            <a:off x="8419439" y="2263983"/>
            <a:ext cx="878100" cy="823500"/>
          </a:xfrm>
          <a:prstGeom prst="ellipse">
            <a:avLst/>
          </a:prstGeom>
          <a:solidFill>
            <a:srgbClr val="FFFFFF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6" name="Google Shape;333;p20"/>
          <p:cNvSpPr txBox="1"/>
          <p:nvPr/>
        </p:nvSpPr>
        <p:spPr>
          <a:xfrm>
            <a:off x="8332742" y="2169147"/>
            <a:ext cx="1051500" cy="100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>
                <a:solidFill>
                  <a:schemeClr val="tx1"/>
                </a:solidFill>
                <a:latin typeface="+mj-lt"/>
                <a:ea typeface="Courier New"/>
                <a:cs typeface="Courier New"/>
                <a:sym typeface="Courier New"/>
              </a:rPr>
              <a:t>s</a:t>
            </a:r>
            <a:r>
              <a:rPr lang="en" baseline="-25000" dirty="0" smtClean="0">
                <a:solidFill>
                  <a:schemeClr val="tx1"/>
                </a:solidFill>
                <a:latin typeface="+mj-lt"/>
                <a:ea typeface="Courier New"/>
                <a:cs typeface="Courier New"/>
                <a:sym typeface="Courier New"/>
              </a:rPr>
              <a:t>1</a:t>
            </a:r>
            <a:endParaRPr baseline="-25000" dirty="0">
              <a:solidFill>
                <a:schemeClr val="tx1"/>
              </a:solidFill>
              <a:latin typeface="+mj-lt"/>
              <a:ea typeface="Courier New"/>
              <a:cs typeface="Courier New"/>
              <a:sym typeface="Courier New"/>
            </a:endParaRPr>
          </a:p>
        </p:txBody>
      </p:sp>
    </p:spTree>
    <p:extLst>
      <p:ext uri="{BB962C8B-B14F-4D97-AF65-F5344CB8AC3E}">
        <p14:creationId xmlns:p14="http://schemas.microsoft.com/office/powerpoint/2010/main" val="328489601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  <p:bldP spid="39" grpId="0" animBg="1"/>
      <p:bldP spid="41" grpId="0" animBg="1"/>
      <p:bldP spid="42" grpId="0" animBg="1"/>
      <p:bldP spid="48" grpId="0"/>
      <p:bldP spid="49" grpId="0"/>
      <p:bldP spid="50" grpId="0"/>
      <p:bldP spid="51" grpId="0"/>
      <p:bldP spid="52" grpId="0"/>
      <p:bldP spid="53" grpId="0" animBg="1"/>
      <p:bldP spid="54" grpId="0" animBg="1"/>
      <p:bldP spid="55" grpId="0" animBg="1"/>
      <p:bldP spid="5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 smtClean="0"/>
              <a:t>Regular Languages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/>
              <a:t>Build an automaton that accepts the language of integer numbers.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l-GR" sz="2200" dirty="0">
                <a:solidFill>
                  <a:schemeClr val="tx1"/>
                </a:solidFill>
              </a:rPr>
              <a:t>Σ </a:t>
            </a:r>
            <a:r>
              <a:rPr lang="en-US" sz="2200" dirty="0" smtClean="0"/>
              <a:t>= {-, 0, 1, 2, …, 9}</a:t>
            </a:r>
          </a:p>
        </p:txBody>
      </p:sp>
      <p:cxnSp>
        <p:nvCxnSpPr>
          <p:cNvPr id="33" name="Google Shape;323;p20"/>
          <p:cNvCxnSpPr>
            <a:stCxn id="57" idx="7"/>
            <a:endCxn id="56" idx="1"/>
          </p:cNvCxnSpPr>
          <p:nvPr/>
        </p:nvCxnSpPr>
        <p:spPr>
          <a:xfrm flipV="1">
            <a:off x="2982912" y="3246437"/>
            <a:ext cx="3414585" cy="948299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36" name="Google Shape;325;p20"/>
          <p:cNvSpPr/>
          <p:nvPr/>
        </p:nvSpPr>
        <p:spPr>
          <a:xfrm rot="11189432">
            <a:off x="7052525" y="2694090"/>
            <a:ext cx="720300" cy="720300"/>
          </a:xfrm>
          <a:prstGeom prst="arc">
            <a:avLst>
              <a:gd name="adj1" fmla="val 2952302"/>
              <a:gd name="adj2" fmla="val 15456066"/>
            </a:avLst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triangl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" name="Google Shape;329;p20"/>
          <p:cNvSpPr/>
          <p:nvPr/>
        </p:nvSpPr>
        <p:spPr>
          <a:xfrm>
            <a:off x="4310156" y="4030776"/>
            <a:ext cx="1106817" cy="1052505"/>
          </a:xfrm>
          <a:prstGeom prst="ellipse">
            <a:avLst/>
          </a:prstGeom>
          <a:solidFill>
            <a:srgbClr val="FFFFFF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err="1" smtClean="0">
                <a:solidFill>
                  <a:schemeClr val="tx1"/>
                </a:solidFill>
              </a:rPr>
              <a:t>s</a:t>
            </a:r>
            <a:r>
              <a:rPr lang="en-US" baseline="-25000" dirty="0" err="1" smtClean="0">
                <a:solidFill>
                  <a:schemeClr val="tx1"/>
                </a:solidFill>
              </a:rPr>
              <a:t>minus</a:t>
            </a:r>
            <a:endParaRPr baseline="-25000" dirty="0">
              <a:solidFill>
                <a:schemeClr val="tx1"/>
              </a:solidFill>
            </a:endParaRPr>
          </a:p>
        </p:txBody>
      </p:sp>
      <p:sp>
        <p:nvSpPr>
          <p:cNvPr id="47" name="Google Shape;332;p20"/>
          <p:cNvSpPr txBox="1"/>
          <p:nvPr/>
        </p:nvSpPr>
        <p:spPr>
          <a:xfrm>
            <a:off x="6499542" y="2801454"/>
            <a:ext cx="844810" cy="8193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>
                <a:solidFill>
                  <a:schemeClr val="tx1"/>
                </a:solidFill>
              </a:rPr>
              <a:t>s</a:t>
            </a:r>
            <a:r>
              <a:rPr lang="en" baseline="-25000" dirty="0" smtClean="0">
                <a:solidFill>
                  <a:schemeClr val="tx1"/>
                </a:solidFill>
              </a:rPr>
              <a:t>0</a:t>
            </a:r>
            <a:endParaRPr baseline="-25000" dirty="0">
              <a:solidFill>
                <a:schemeClr val="tx1"/>
              </a:solidFill>
            </a:endParaRPr>
          </a:p>
        </p:txBody>
      </p:sp>
      <p:sp>
        <p:nvSpPr>
          <p:cNvPr id="49" name="Google Shape;234;p16"/>
          <p:cNvSpPr txBox="1"/>
          <p:nvPr/>
        </p:nvSpPr>
        <p:spPr>
          <a:xfrm rot="20758800">
            <a:off x="4328753" y="3325809"/>
            <a:ext cx="767292" cy="4204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>
                <a:solidFill>
                  <a:schemeClr val="tx1"/>
                </a:solidFill>
              </a:rPr>
              <a:t>1…9</a:t>
            </a:r>
            <a:endParaRPr dirty="0">
              <a:solidFill>
                <a:schemeClr val="tx1"/>
              </a:solidFill>
            </a:endParaRPr>
          </a:p>
        </p:txBody>
      </p:sp>
      <p:sp>
        <p:nvSpPr>
          <p:cNvPr id="50" name="Google Shape;234;p16"/>
          <p:cNvSpPr txBox="1"/>
          <p:nvPr/>
        </p:nvSpPr>
        <p:spPr>
          <a:xfrm>
            <a:off x="7667783" y="2443328"/>
            <a:ext cx="1107871" cy="4204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>
                <a:solidFill>
                  <a:schemeClr val="tx1"/>
                </a:solidFill>
              </a:rPr>
              <a:t>0…9</a:t>
            </a:r>
            <a:endParaRPr dirty="0">
              <a:solidFill>
                <a:schemeClr val="tx1"/>
              </a:solidFill>
            </a:endParaRPr>
          </a:p>
        </p:txBody>
      </p:sp>
      <p:sp>
        <p:nvSpPr>
          <p:cNvPr id="54" name="Google Shape;326;p20"/>
          <p:cNvSpPr/>
          <p:nvPr/>
        </p:nvSpPr>
        <p:spPr>
          <a:xfrm>
            <a:off x="6398797" y="2745798"/>
            <a:ext cx="1051500" cy="1006800"/>
          </a:xfrm>
          <a:prstGeom prst="ellipse">
            <a:avLst/>
          </a:prstGeom>
          <a:solidFill>
            <a:srgbClr val="00FF00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5" name="Google Shape;327;p20"/>
          <p:cNvSpPr/>
          <p:nvPr/>
        </p:nvSpPr>
        <p:spPr>
          <a:xfrm>
            <a:off x="6484194" y="2837873"/>
            <a:ext cx="878100" cy="823500"/>
          </a:xfrm>
          <a:prstGeom prst="ellipse">
            <a:avLst/>
          </a:prstGeom>
          <a:solidFill>
            <a:srgbClr val="FFFFFF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6" name="Google Shape;333;p20"/>
          <p:cNvSpPr txBox="1"/>
          <p:nvPr/>
        </p:nvSpPr>
        <p:spPr>
          <a:xfrm>
            <a:off x="6397497" y="2743037"/>
            <a:ext cx="1051500" cy="100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>
                <a:solidFill>
                  <a:schemeClr val="tx1"/>
                </a:solidFill>
                <a:latin typeface="+mj-lt"/>
                <a:ea typeface="Courier New"/>
                <a:cs typeface="Courier New"/>
                <a:sym typeface="Courier New"/>
              </a:rPr>
              <a:t>s</a:t>
            </a:r>
            <a:r>
              <a:rPr lang="en" baseline="-25000" dirty="0" smtClean="0">
                <a:solidFill>
                  <a:schemeClr val="tx1"/>
                </a:solidFill>
                <a:latin typeface="+mj-lt"/>
                <a:ea typeface="Courier New"/>
                <a:cs typeface="Courier New"/>
                <a:sym typeface="Courier New"/>
              </a:rPr>
              <a:t>accept</a:t>
            </a:r>
            <a:endParaRPr baseline="-25000" dirty="0">
              <a:solidFill>
                <a:schemeClr val="tx1"/>
              </a:solidFill>
              <a:latin typeface="+mj-lt"/>
              <a:ea typeface="Courier New"/>
              <a:cs typeface="Courier New"/>
              <a:sym typeface="Courier New"/>
            </a:endParaRPr>
          </a:p>
        </p:txBody>
      </p:sp>
      <p:sp>
        <p:nvSpPr>
          <p:cNvPr id="22" name="Google Shape;329;p20"/>
          <p:cNvSpPr/>
          <p:nvPr/>
        </p:nvSpPr>
        <p:spPr>
          <a:xfrm>
            <a:off x="6476219" y="5927959"/>
            <a:ext cx="1106817" cy="1052505"/>
          </a:xfrm>
          <a:prstGeom prst="ellipse">
            <a:avLst/>
          </a:prstGeom>
          <a:solidFill>
            <a:srgbClr val="FFFFFF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err="1" smtClean="0">
                <a:solidFill>
                  <a:schemeClr val="tx1"/>
                </a:solidFill>
              </a:rPr>
              <a:t>s</a:t>
            </a:r>
            <a:r>
              <a:rPr lang="en-US" baseline="-25000" dirty="0" err="1" smtClean="0">
                <a:solidFill>
                  <a:schemeClr val="tx1"/>
                </a:solidFill>
              </a:rPr>
              <a:t>rej</a:t>
            </a:r>
            <a:endParaRPr baseline="-25000" dirty="0">
              <a:solidFill>
                <a:schemeClr val="tx1"/>
              </a:solidFill>
            </a:endParaRPr>
          </a:p>
        </p:txBody>
      </p:sp>
      <p:cxnSp>
        <p:nvCxnSpPr>
          <p:cNvPr id="23" name="Google Shape;323;p20"/>
          <p:cNvCxnSpPr>
            <a:stCxn id="42" idx="4"/>
            <a:endCxn id="22" idx="1"/>
          </p:cNvCxnSpPr>
          <p:nvPr/>
        </p:nvCxnSpPr>
        <p:spPr>
          <a:xfrm>
            <a:off x="4863565" y="5083281"/>
            <a:ext cx="1774744" cy="998814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26" name="Google Shape;325;p20"/>
          <p:cNvSpPr/>
          <p:nvPr/>
        </p:nvSpPr>
        <p:spPr>
          <a:xfrm rot="10800000">
            <a:off x="7169246" y="5873799"/>
            <a:ext cx="720300" cy="720300"/>
          </a:xfrm>
          <a:prstGeom prst="arc">
            <a:avLst>
              <a:gd name="adj1" fmla="val 2952302"/>
              <a:gd name="adj2" fmla="val 15456066"/>
            </a:avLst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triangl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" name="Google Shape;234;p16"/>
          <p:cNvSpPr txBox="1"/>
          <p:nvPr/>
        </p:nvSpPr>
        <p:spPr>
          <a:xfrm>
            <a:off x="7448997" y="5521838"/>
            <a:ext cx="1107871" cy="4204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>
                <a:solidFill>
                  <a:schemeClr val="tx1"/>
                </a:solidFill>
              </a:rPr>
              <a:t>-, 0…9</a:t>
            </a:r>
            <a:endParaRPr dirty="0">
              <a:solidFill>
                <a:schemeClr val="tx1"/>
              </a:solidFill>
            </a:endParaRPr>
          </a:p>
        </p:txBody>
      </p:sp>
      <p:sp>
        <p:nvSpPr>
          <p:cNvPr id="29" name="Google Shape;234;p16"/>
          <p:cNvSpPr txBox="1"/>
          <p:nvPr/>
        </p:nvSpPr>
        <p:spPr>
          <a:xfrm>
            <a:off x="3103505" y="5372617"/>
            <a:ext cx="767292" cy="4204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>
                <a:solidFill>
                  <a:schemeClr val="tx1"/>
                </a:solidFill>
              </a:rPr>
              <a:t>0</a:t>
            </a:r>
            <a:endParaRPr dirty="0">
              <a:solidFill>
                <a:schemeClr val="tx1"/>
              </a:solidFill>
            </a:endParaRPr>
          </a:p>
        </p:txBody>
      </p:sp>
      <p:sp>
        <p:nvSpPr>
          <p:cNvPr id="32" name="Google Shape;332;p20"/>
          <p:cNvSpPr txBox="1"/>
          <p:nvPr/>
        </p:nvSpPr>
        <p:spPr>
          <a:xfrm>
            <a:off x="3635113" y="6086736"/>
            <a:ext cx="844810" cy="8193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>
                <a:solidFill>
                  <a:schemeClr val="tx1"/>
                </a:solidFill>
              </a:rPr>
              <a:t>s</a:t>
            </a:r>
            <a:r>
              <a:rPr lang="en" baseline="-25000" dirty="0" smtClean="0">
                <a:solidFill>
                  <a:schemeClr val="tx1"/>
                </a:solidFill>
              </a:rPr>
              <a:t>0</a:t>
            </a:r>
            <a:endParaRPr baseline="-25000" dirty="0">
              <a:solidFill>
                <a:schemeClr val="tx1"/>
              </a:solidFill>
            </a:endParaRPr>
          </a:p>
        </p:txBody>
      </p:sp>
      <p:sp>
        <p:nvSpPr>
          <p:cNvPr id="35" name="Google Shape;326;p20"/>
          <p:cNvSpPr/>
          <p:nvPr/>
        </p:nvSpPr>
        <p:spPr>
          <a:xfrm>
            <a:off x="3534368" y="6031080"/>
            <a:ext cx="1051500" cy="1006800"/>
          </a:xfrm>
          <a:prstGeom prst="ellipse">
            <a:avLst/>
          </a:prstGeom>
          <a:solidFill>
            <a:srgbClr val="00FF00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" name="Google Shape;327;p20"/>
          <p:cNvSpPr/>
          <p:nvPr/>
        </p:nvSpPr>
        <p:spPr>
          <a:xfrm>
            <a:off x="3619765" y="6123155"/>
            <a:ext cx="878100" cy="823500"/>
          </a:xfrm>
          <a:prstGeom prst="ellipse">
            <a:avLst/>
          </a:prstGeom>
          <a:solidFill>
            <a:srgbClr val="FFFFFF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" name="Google Shape;333;p20"/>
          <p:cNvSpPr txBox="1"/>
          <p:nvPr/>
        </p:nvSpPr>
        <p:spPr>
          <a:xfrm>
            <a:off x="3533068" y="6028319"/>
            <a:ext cx="1051500" cy="100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>
                <a:solidFill>
                  <a:schemeClr val="tx1"/>
                </a:solidFill>
                <a:latin typeface="+mj-lt"/>
                <a:ea typeface="Courier New"/>
                <a:cs typeface="Courier New"/>
                <a:sym typeface="Courier New"/>
              </a:rPr>
              <a:t>s</a:t>
            </a:r>
            <a:r>
              <a:rPr lang="en" baseline="-25000" dirty="0" smtClean="0">
                <a:solidFill>
                  <a:schemeClr val="tx1"/>
                </a:solidFill>
                <a:latin typeface="+mj-lt"/>
                <a:ea typeface="Courier New"/>
                <a:cs typeface="Courier New"/>
                <a:sym typeface="Courier New"/>
              </a:rPr>
              <a:t>zero</a:t>
            </a:r>
            <a:endParaRPr baseline="-25000" dirty="0">
              <a:solidFill>
                <a:schemeClr val="tx1"/>
              </a:solidFill>
              <a:latin typeface="+mj-lt"/>
              <a:ea typeface="Courier New"/>
              <a:cs typeface="Courier New"/>
              <a:sym typeface="Courier New"/>
            </a:endParaRPr>
          </a:p>
        </p:txBody>
      </p:sp>
      <p:cxnSp>
        <p:nvCxnSpPr>
          <p:cNvPr id="43" name="Google Shape;323;p20"/>
          <p:cNvCxnSpPr>
            <a:stCxn id="40" idx="3"/>
            <a:endCxn id="22" idx="2"/>
          </p:cNvCxnSpPr>
          <p:nvPr/>
        </p:nvCxnSpPr>
        <p:spPr>
          <a:xfrm flipV="1">
            <a:off x="4584568" y="6454212"/>
            <a:ext cx="1891651" cy="77507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44" name="Google Shape;234;p16"/>
          <p:cNvSpPr txBox="1"/>
          <p:nvPr/>
        </p:nvSpPr>
        <p:spPr>
          <a:xfrm>
            <a:off x="5020355" y="6167224"/>
            <a:ext cx="1107871" cy="4204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>
                <a:solidFill>
                  <a:schemeClr val="tx1"/>
                </a:solidFill>
              </a:rPr>
              <a:t>-, 0…9</a:t>
            </a:r>
            <a:endParaRPr dirty="0">
              <a:solidFill>
                <a:schemeClr val="tx1"/>
              </a:solidFill>
            </a:endParaRPr>
          </a:p>
        </p:txBody>
      </p:sp>
      <p:sp>
        <p:nvSpPr>
          <p:cNvPr id="46" name="Google Shape;322;p20"/>
          <p:cNvSpPr/>
          <p:nvPr/>
        </p:nvSpPr>
        <p:spPr>
          <a:xfrm>
            <a:off x="1117432" y="4417422"/>
            <a:ext cx="907717" cy="318511"/>
          </a:xfrm>
          <a:custGeom>
            <a:avLst/>
            <a:gdLst/>
            <a:ahLst/>
            <a:cxnLst/>
            <a:rect l="l" t="t" r="r" b="b"/>
            <a:pathLst>
              <a:path w="36531" h="6203" extrusionOk="0">
                <a:moveTo>
                  <a:pt x="0" y="3064"/>
                </a:moveTo>
                <a:cubicBezTo>
                  <a:pt x="1021" y="2566"/>
                  <a:pt x="4096" y="-447"/>
                  <a:pt x="6125" y="76"/>
                </a:cubicBezTo>
                <a:cubicBezTo>
                  <a:pt x="8155" y="599"/>
                  <a:pt x="10160" y="6202"/>
                  <a:pt x="12177" y="6202"/>
                </a:cubicBezTo>
                <a:cubicBezTo>
                  <a:pt x="14194" y="6202"/>
                  <a:pt x="16199" y="89"/>
                  <a:pt x="18228" y="76"/>
                </a:cubicBezTo>
                <a:cubicBezTo>
                  <a:pt x="20258" y="64"/>
                  <a:pt x="22823" y="5604"/>
                  <a:pt x="24354" y="6127"/>
                </a:cubicBezTo>
                <a:cubicBezTo>
                  <a:pt x="25886" y="6650"/>
                  <a:pt x="25388" y="3699"/>
                  <a:pt x="27417" y="3213"/>
                </a:cubicBezTo>
                <a:cubicBezTo>
                  <a:pt x="29447" y="2727"/>
                  <a:pt x="35012" y="3213"/>
                  <a:pt x="36531" y="3213"/>
                </a:cubicBezTo>
              </a:path>
            </a:pathLst>
          </a:cu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sp>
      <p:sp>
        <p:nvSpPr>
          <p:cNvPr id="57" name="Google Shape;329;p20"/>
          <p:cNvSpPr/>
          <p:nvPr/>
        </p:nvSpPr>
        <p:spPr>
          <a:xfrm>
            <a:off x="2038185" y="4040600"/>
            <a:ext cx="1106817" cy="1052505"/>
          </a:xfrm>
          <a:prstGeom prst="ellipse">
            <a:avLst/>
          </a:prstGeom>
          <a:solidFill>
            <a:srgbClr val="FFFFFF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>
                <a:solidFill>
                  <a:schemeClr val="tx1"/>
                </a:solidFill>
              </a:rPr>
              <a:t>s</a:t>
            </a:r>
            <a:r>
              <a:rPr lang="en-US" baseline="-25000" dirty="0" smtClean="0">
                <a:solidFill>
                  <a:schemeClr val="tx1"/>
                </a:solidFill>
              </a:rPr>
              <a:t>0</a:t>
            </a:r>
            <a:endParaRPr baseline="-25000" dirty="0">
              <a:solidFill>
                <a:schemeClr val="tx1"/>
              </a:solidFill>
            </a:endParaRPr>
          </a:p>
        </p:txBody>
      </p:sp>
      <p:cxnSp>
        <p:nvCxnSpPr>
          <p:cNvPr id="65" name="Google Shape;323;p20"/>
          <p:cNvCxnSpPr>
            <a:stCxn id="57" idx="5"/>
          </p:cNvCxnSpPr>
          <p:nvPr/>
        </p:nvCxnSpPr>
        <p:spPr>
          <a:xfrm>
            <a:off x="2982912" y="4938969"/>
            <a:ext cx="790183" cy="1228255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66" name="Google Shape;234;p16"/>
          <p:cNvSpPr txBox="1"/>
          <p:nvPr/>
        </p:nvSpPr>
        <p:spPr>
          <a:xfrm>
            <a:off x="3543348" y="4076073"/>
            <a:ext cx="484100" cy="3523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solidFill>
                  <a:schemeClr val="tx1"/>
                </a:solidFill>
              </a:rPr>
              <a:t>-</a:t>
            </a:r>
            <a:endParaRPr dirty="0">
              <a:solidFill>
                <a:schemeClr val="tx1"/>
              </a:solidFill>
            </a:endParaRPr>
          </a:p>
        </p:txBody>
      </p:sp>
      <p:cxnSp>
        <p:nvCxnSpPr>
          <p:cNvPr id="68" name="Google Shape;323;p20"/>
          <p:cNvCxnSpPr>
            <a:stCxn id="57" idx="6"/>
            <a:endCxn id="42" idx="2"/>
          </p:cNvCxnSpPr>
          <p:nvPr/>
        </p:nvCxnSpPr>
        <p:spPr>
          <a:xfrm flipV="1">
            <a:off x="3145002" y="4557029"/>
            <a:ext cx="1165154" cy="9824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70" name="Google Shape;234;p16"/>
          <p:cNvSpPr txBox="1"/>
          <p:nvPr/>
        </p:nvSpPr>
        <p:spPr>
          <a:xfrm>
            <a:off x="5596675" y="5163370"/>
            <a:ext cx="767292" cy="4204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>
                <a:solidFill>
                  <a:schemeClr val="tx1"/>
                </a:solidFill>
              </a:rPr>
              <a:t>-,0</a:t>
            </a:r>
            <a:endParaRPr dirty="0">
              <a:solidFill>
                <a:schemeClr val="tx1"/>
              </a:solidFill>
            </a:endParaRPr>
          </a:p>
        </p:txBody>
      </p:sp>
      <p:cxnSp>
        <p:nvCxnSpPr>
          <p:cNvPr id="72" name="Google Shape;323;p20"/>
          <p:cNvCxnSpPr>
            <a:stCxn id="42" idx="6"/>
            <a:endCxn id="56" idx="2"/>
          </p:cNvCxnSpPr>
          <p:nvPr/>
        </p:nvCxnSpPr>
        <p:spPr>
          <a:xfrm flipV="1">
            <a:off x="5416973" y="3749837"/>
            <a:ext cx="1506274" cy="807192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73" name="Google Shape;234;p16"/>
          <p:cNvSpPr txBox="1"/>
          <p:nvPr/>
        </p:nvSpPr>
        <p:spPr>
          <a:xfrm rot="19936795">
            <a:off x="5770701" y="4207212"/>
            <a:ext cx="767292" cy="4204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>
                <a:solidFill>
                  <a:schemeClr val="tx1"/>
                </a:solidFill>
              </a:rPr>
              <a:t>1…9</a:t>
            </a:r>
            <a:endParaRPr dirty="0">
              <a:solidFill>
                <a:schemeClr val="tx1"/>
              </a:solidFill>
            </a:endParaRPr>
          </a:p>
        </p:txBody>
      </p:sp>
      <p:sp>
        <p:nvSpPr>
          <p:cNvPr id="75" name="Google Shape;234;p16"/>
          <p:cNvSpPr txBox="1"/>
          <p:nvPr/>
        </p:nvSpPr>
        <p:spPr>
          <a:xfrm>
            <a:off x="6983546" y="4594515"/>
            <a:ext cx="484100" cy="3523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solidFill>
                  <a:schemeClr val="tx1"/>
                </a:solidFill>
              </a:rPr>
              <a:t>-</a:t>
            </a:r>
            <a:endParaRPr dirty="0">
              <a:solidFill>
                <a:schemeClr val="tx1"/>
              </a:solidFill>
            </a:endParaRPr>
          </a:p>
        </p:txBody>
      </p:sp>
      <p:cxnSp>
        <p:nvCxnSpPr>
          <p:cNvPr id="76" name="Google Shape;323;p20"/>
          <p:cNvCxnSpPr>
            <a:stCxn id="56" idx="2"/>
            <a:endCxn id="22" idx="0"/>
          </p:cNvCxnSpPr>
          <p:nvPr/>
        </p:nvCxnSpPr>
        <p:spPr>
          <a:xfrm>
            <a:off x="6923247" y="3749837"/>
            <a:ext cx="106381" cy="2178122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</p:spTree>
    <p:extLst>
      <p:ext uri="{BB962C8B-B14F-4D97-AF65-F5344CB8AC3E}">
        <p14:creationId xmlns:p14="http://schemas.microsoft.com/office/powerpoint/2010/main" val="108831446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 uiExpand="1" build="p"/>
      <p:bldP spid="36" grpId="0" animBg="1"/>
      <p:bldP spid="42" grpId="0" animBg="1"/>
      <p:bldP spid="47" grpId="0"/>
      <p:bldP spid="49" grpId="0"/>
      <p:bldP spid="50" grpId="0"/>
      <p:bldP spid="54" grpId="0" animBg="1"/>
      <p:bldP spid="55" grpId="0" animBg="1"/>
      <p:bldP spid="56" grpId="0"/>
      <p:bldP spid="22" grpId="0" animBg="1"/>
      <p:bldP spid="26" grpId="0" animBg="1"/>
      <p:bldP spid="27" grpId="0"/>
      <p:bldP spid="29" grpId="0"/>
      <p:bldP spid="32" grpId="0"/>
      <p:bldP spid="35" grpId="0" animBg="1"/>
      <p:bldP spid="38" grpId="0" animBg="1"/>
      <p:bldP spid="40" grpId="0"/>
      <p:bldP spid="44" grpId="0"/>
      <p:bldP spid="57" grpId="0" animBg="1"/>
      <p:bldP spid="66" grpId="0"/>
      <p:bldP spid="70" grpId="0"/>
      <p:bldP spid="73" grpId="0"/>
      <p:bldP spid="7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 smtClean="0"/>
              <a:t>Regular Languages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+mj-lt"/>
              </a:rPr>
              <a:t>What language is defined by this DFA?</a:t>
            </a:r>
            <a:endParaRPr lang="en-US" sz="2200" dirty="0" smtClean="0"/>
          </a:p>
        </p:txBody>
      </p:sp>
      <p:sp>
        <p:nvSpPr>
          <p:cNvPr id="22" name="Google Shape;320;p20"/>
          <p:cNvSpPr txBox="1"/>
          <p:nvPr/>
        </p:nvSpPr>
        <p:spPr>
          <a:xfrm>
            <a:off x="3168525" y="4749506"/>
            <a:ext cx="6324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</a:t>
            </a:r>
            <a:endParaRPr/>
          </a:p>
        </p:txBody>
      </p:sp>
      <p:sp>
        <p:nvSpPr>
          <p:cNvPr id="24" name="Google Shape;322;p20"/>
          <p:cNvSpPr/>
          <p:nvPr/>
        </p:nvSpPr>
        <p:spPr>
          <a:xfrm>
            <a:off x="2025526" y="3987506"/>
            <a:ext cx="907717" cy="318511"/>
          </a:xfrm>
          <a:custGeom>
            <a:avLst/>
            <a:gdLst/>
            <a:ahLst/>
            <a:cxnLst/>
            <a:rect l="l" t="t" r="r" b="b"/>
            <a:pathLst>
              <a:path w="36531" h="6203" extrusionOk="0">
                <a:moveTo>
                  <a:pt x="0" y="3064"/>
                </a:moveTo>
                <a:cubicBezTo>
                  <a:pt x="1021" y="2566"/>
                  <a:pt x="4096" y="-447"/>
                  <a:pt x="6125" y="76"/>
                </a:cubicBezTo>
                <a:cubicBezTo>
                  <a:pt x="8155" y="599"/>
                  <a:pt x="10160" y="6202"/>
                  <a:pt x="12177" y="6202"/>
                </a:cubicBezTo>
                <a:cubicBezTo>
                  <a:pt x="14194" y="6202"/>
                  <a:pt x="16199" y="89"/>
                  <a:pt x="18228" y="76"/>
                </a:cubicBezTo>
                <a:cubicBezTo>
                  <a:pt x="20258" y="64"/>
                  <a:pt x="22823" y="5604"/>
                  <a:pt x="24354" y="6127"/>
                </a:cubicBezTo>
                <a:cubicBezTo>
                  <a:pt x="25886" y="6650"/>
                  <a:pt x="25388" y="3699"/>
                  <a:pt x="27417" y="3213"/>
                </a:cubicBezTo>
                <a:cubicBezTo>
                  <a:pt x="29447" y="2727"/>
                  <a:pt x="35012" y="3213"/>
                  <a:pt x="36531" y="3213"/>
                </a:cubicBezTo>
              </a:path>
            </a:pathLst>
          </a:cu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sp>
      <p:sp>
        <p:nvSpPr>
          <p:cNvPr id="28" name="Google Shape;326;p20"/>
          <p:cNvSpPr/>
          <p:nvPr/>
        </p:nvSpPr>
        <p:spPr>
          <a:xfrm>
            <a:off x="2914780" y="3666762"/>
            <a:ext cx="1051500" cy="1043628"/>
          </a:xfrm>
          <a:prstGeom prst="ellipse">
            <a:avLst/>
          </a:prstGeom>
          <a:solidFill>
            <a:srgbClr val="00FF00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" name="Google Shape;327;p20"/>
          <p:cNvSpPr/>
          <p:nvPr/>
        </p:nvSpPr>
        <p:spPr>
          <a:xfrm>
            <a:off x="3000177" y="3765542"/>
            <a:ext cx="878100" cy="853623"/>
          </a:xfrm>
          <a:prstGeom prst="ellipse">
            <a:avLst/>
          </a:prstGeom>
          <a:solidFill>
            <a:srgbClr val="FFFFFF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>
                <a:solidFill>
                  <a:schemeClr val="tx1"/>
                </a:solidFill>
              </a:rPr>
              <a:t>  s</a:t>
            </a:r>
            <a:r>
              <a:rPr lang="en-US" baseline="-25000" dirty="0" smtClean="0">
                <a:solidFill>
                  <a:schemeClr val="tx1"/>
                </a:solidFill>
              </a:rPr>
              <a:t>0</a:t>
            </a:r>
            <a:endParaRPr baseline="-25000" dirty="0">
              <a:solidFill>
                <a:schemeClr val="tx1"/>
              </a:solidFill>
            </a:endParaRPr>
          </a:p>
        </p:txBody>
      </p:sp>
      <p:sp>
        <p:nvSpPr>
          <p:cNvPr id="31" name="Google Shape;329;p20"/>
          <p:cNvSpPr/>
          <p:nvPr/>
        </p:nvSpPr>
        <p:spPr>
          <a:xfrm>
            <a:off x="6335712" y="2713037"/>
            <a:ext cx="1106817" cy="1052505"/>
          </a:xfrm>
          <a:prstGeom prst="ellipse">
            <a:avLst/>
          </a:prstGeom>
          <a:solidFill>
            <a:srgbClr val="FFFFFF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>
                <a:solidFill>
                  <a:schemeClr val="tx1"/>
                </a:solidFill>
              </a:rPr>
              <a:t>s</a:t>
            </a:r>
            <a:r>
              <a:rPr lang="en-US" baseline="-25000" dirty="0" smtClean="0">
                <a:solidFill>
                  <a:schemeClr val="tx1"/>
                </a:solidFill>
              </a:rPr>
              <a:t>1</a:t>
            </a:r>
            <a:endParaRPr baseline="-25000" dirty="0">
              <a:solidFill>
                <a:schemeClr val="tx1"/>
              </a:solidFill>
            </a:endParaRPr>
          </a:p>
        </p:txBody>
      </p:sp>
      <p:sp>
        <p:nvSpPr>
          <p:cNvPr id="37" name="Google Shape;331;p20"/>
          <p:cNvSpPr txBox="1"/>
          <p:nvPr/>
        </p:nvSpPr>
        <p:spPr>
          <a:xfrm>
            <a:off x="8065305" y="1074150"/>
            <a:ext cx="6324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0-9</a:t>
            </a:r>
            <a:endParaRPr/>
          </a:p>
        </p:txBody>
      </p:sp>
      <p:sp>
        <p:nvSpPr>
          <p:cNvPr id="40" name="Google Shape;234;p16"/>
          <p:cNvSpPr txBox="1"/>
          <p:nvPr/>
        </p:nvSpPr>
        <p:spPr>
          <a:xfrm>
            <a:off x="4365580" y="2964787"/>
            <a:ext cx="511612" cy="4204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>
                <a:solidFill>
                  <a:schemeClr val="tx1"/>
                </a:solidFill>
              </a:rPr>
              <a:t>a,b</a:t>
            </a:r>
            <a:endParaRPr dirty="0">
              <a:solidFill>
                <a:schemeClr val="tx1"/>
              </a:solidFill>
            </a:endParaRPr>
          </a:p>
        </p:txBody>
      </p:sp>
      <p:sp>
        <p:nvSpPr>
          <p:cNvPr id="33" name="Google Shape;234;p16"/>
          <p:cNvSpPr txBox="1"/>
          <p:nvPr/>
        </p:nvSpPr>
        <p:spPr>
          <a:xfrm>
            <a:off x="4228696" y="5097509"/>
            <a:ext cx="511612" cy="4204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>
                <a:solidFill>
                  <a:schemeClr val="tx1"/>
                </a:solidFill>
              </a:rPr>
              <a:t>a</a:t>
            </a:r>
            <a:r>
              <a:rPr lang="en" dirty="0" smtClean="0">
                <a:solidFill>
                  <a:schemeClr val="tx1"/>
                </a:solidFill>
              </a:rPr>
              <a:t>,b</a:t>
            </a:r>
            <a:endParaRPr dirty="0">
              <a:solidFill>
                <a:schemeClr val="tx1"/>
              </a:solidFill>
            </a:endParaRPr>
          </a:p>
        </p:txBody>
      </p:sp>
      <p:sp>
        <p:nvSpPr>
          <p:cNvPr id="14" name="Google Shape;329;p20"/>
          <p:cNvSpPr/>
          <p:nvPr/>
        </p:nvSpPr>
        <p:spPr>
          <a:xfrm>
            <a:off x="5506236" y="5307719"/>
            <a:ext cx="1106817" cy="1052505"/>
          </a:xfrm>
          <a:prstGeom prst="ellipse">
            <a:avLst/>
          </a:prstGeom>
          <a:solidFill>
            <a:srgbClr val="FFFFFF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>
                <a:solidFill>
                  <a:schemeClr val="tx1"/>
                </a:solidFill>
              </a:rPr>
              <a:t>s</a:t>
            </a:r>
            <a:r>
              <a:rPr lang="en-US" baseline="-25000" dirty="0" smtClean="0">
                <a:solidFill>
                  <a:schemeClr val="tx1"/>
                </a:solidFill>
              </a:rPr>
              <a:t>2</a:t>
            </a:r>
            <a:endParaRPr baseline="-25000" dirty="0">
              <a:solidFill>
                <a:schemeClr val="tx1"/>
              </a:solidFill>
            </a:endParaRPr>
          </a:p>
        </p:txBody>
      </p:sp>
      <p:cxnSp>
        <p:nvCxnSpPr>
          <p:cNvPr id="3" name="Straight Arrow Connector 2"/>
          <p:cNvCxnSpPr>
            <a:stCxn id="14" idx="1"/>
            <a:endCxn id="28" idx="5"/>
          </p:cNvCxnSpPr>
          <p:nvPr/>
        </p:nvCxnSpPr>
        <p:spPr bwMode="auto">
          <a:xfrm flipH="1" flipV="1">
            <a:off x="3812291" y="4557554"/>
            <a:ext cx="1856035" cy="904301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7" name="Google Shape;234;p16"/>
          <p:cNvSpPr txBox="1"/>
          <p:nvPr/>
        </p:nvSpPr>
        <p:spPr>
          <a:xfrm>
            <a:off x="6721705" y="4500180"/>
            <a:ext cx="511612" cy="4204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>
                <a:solidFill>
                  <a:schemeClr val="tx1"/>
                </a:solidFill>
              </a:rPr>
              <a:t>a,b</a:t>
            </a:r>
            <a:endParaRPr dirty="0">
              <a:solidFill>
                <a:schemeClr val="tx1"/>
              </a:solidFill>
            </a:endParaRPr>
          </a:p>
        </p:txBody>
      </p:sp>
      <p:cxnSp>
        <p:nvCxnSpPr>
          <p:cNvPr id="5" name="Straight Arrow Connector 4"/>
          <p:cNvCxnSpPr>
            <a:stCxn id="28" idx="7"/>
            <a:endCxn id="31" idx="2"/>
          </p:cNvCxnSpPr>
          <p:nvPr/>
        </p:nvCxnSpPr>
        <p:spPr bwMode="auto">
          <a:xfrm flipV="1">
            <a:off x="3812291" y="3239290"/>
            <a:ext cx="2523421" cy="580308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" name="Straight Arrow Connector 6"/>
          <p:cNvCxnSpPr>
            <a:stCxn id="31" idx="4"/>
          </p:cNvCxnSpPr>
          <p:nvPr/>
        </p:nvCxnSpPr>
        <p:spPr bwMode="auto">
          <a:xfrm flipH="1">
            <a:off x="6335712" y="3765542"/>
            <a:ext cx="553409" cy="1592218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258695840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 smtClean="0"/>
              <a:t>Regular Languages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+mj-lt"/>
              </a:rPr>
              <a:t>Draw a DFA that accepts the language </a:t>
            </a:r>
            <a:br>
              <a:rPr lang="en-US" sz="2200" dirty="0" smtClean="0">
                <a:latin typeface="+mj-lt"/>
              </a:rPr>
            </a:br>
            <a:r>
              <a:rPr lang="en-US" sz="2200" dirty="0" smtClean="0">
                <a:latin typeface="+mj-lt"/>
              </a:rPr>
              <a:t>		L</a:t>
            </a:r>
            <a:r>
              <a:rPr lang="en-US" sz="2200" baseline="-25000" dirty="0" smtClean="0">
                <a:latin typeface="+mj-lt"/>
              </a:rPr>
              <a:t>1</a:t>
            </a:r>
            <a:r>
              <a:rPr lang="en-US" sz="2200" dirty="0" smtClean="0">
                <a:latin typeface="+mj-lt"/>
              </a:rPr>
              <a:t> = {</a:t>
            </a:r>
            <a:r>
              <a:rPr lang="en-US" sz="2200" dirty="0" err="1" smtClean="0">
                <a:latin typeface="+mj-lt"/>
              </a:rPr>
              <a:t>abc</a:t>
            </a:r>
            <a:r>
              <a:rPr lang="en-US" sz="2200" dirty="0" smtClean="0">
                <a:latin typeface="+mj-lt"/>
              </a:rPr>
              <a:t>, ac, bcc, </a:t>
            </a:r>
            <a:r>
              <a:rPr lang="en-US" sz="2200" dirty="0" err="1" smtClean="0">
                <a:latin typeface="+mj-lt"/>
              </a:rPr>
              <a:t>bca</a:t>
            </a:r>
            <a:r>
              <a:rPr lang="en-US" sz="2200" dirty="0" smtClean="0"/>
              <a:t>}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/>
              <a:t>Draw a DFA </a:t>
            </a:r>
            <a:r>
              <a:rPr lang="en-US" sz="2200" dirty="0"/>
              <a:t>that accepts the language </a:t>
            </a:r>
            <a:r>
              <a:rPr lang="en-US" sz="2200" dirty="0" smtClean="0"/>
              <a:t/>
            </a:r>
            <a:br>
              <a:rPr lang="en-US" sz="2200" dirty="0" smtClean="0"/>
            </a:br>
            <a:r>
              <a:rPr lang="en-US" sz="2200" dirty="0" smtClean="0"/>
              <a:t>		L</a:t>
            </a:r>
            <a:r>
              <a:rPr lang="en-US" sz="2200" baseline="-25000" dirty="0" smtClean="0"/>
              <a:t>2</a:t>
            </a:r>
            <a:r>
              <a:rPr lang="en-US" sz="2200" dirty="0" smtClean="0"/>
              <a:t> </a:t>
            </a:r>
            <a:r>
              <a:rPr lang="en-US" sz="2200" dirty="0"/>
              <a:t>= {a</a:t>
            </a:r>
            <a:r>
              <a:rPr lang="en-US" sz="2200" baseline="30000" dirty="0"/>
              <a:t>m</a:t>
            </a:r>
            <a:r>
              <a:rPr lang="en-US" sz="2200" dirty="0"/>
              <a:t> (</a:t>
            </a:r>
            <a:r>
              <a:rPr lang="en-US" sz="2200" dirty="0" err="1"/>
              <a:t>bc</a:t>
            </a:r>
            <a:r>
              <a:rPr lang="en-US" sz="2200" dirty="0"/>
              <a:t>)</a:t>
            </a:r>
            <a:r>
              <a:rPr lang="en-US" sz="2200" baseline="30000" dirty="0"/>
              <a:t>n</a:t>
            </a:r>
            <a:r>
              <a:rPr lang="en-US" sz="2200" dirty="0"/>
              <a:t> : m ≥ </a:t>
            </a:r>
            <a:r>
              <a:rPr lang="en-US" sz="2200" dirty="0" smtClean="0"/>
              <a:t>0, </a:t>
            </a:r>
            <a:r>
              <a:rPr lang="en-US" sz="2200" dirty="0"/>
              <a:t>n  ≥ 0 }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/>
              <a:t>Draw a </a:t>
            </a:r>
            <a:r>
              <a:rPr lang="en-US" sz="2200" dirty="0"/>
              <a:t>DFA that accepts the language </a:t>
            </a:r>
            <a:br>
              <a:rPr lang="en-US" sz="2200" dirty="0"/>
            </a:br>
            <a:r>
              <a:rPr lang="en-US" sz="2200" dirty="0"/>
              <a:t>		</a:t>
            </a:r>
            <a:r>
              <a:rPr lang="en-US" sz="2200" dirty="0" smtClean="0"/>
              <a:t>L</a:t>
            </a:r>
            <a:r>
              <a:rPr lang="en-US" sz="2200" baseline="-25000" dirty="0" smtClean="0"/>
              <a:t>3</a:t>
            </a:r>
            <a:r>
              <a:rPr lang="en-US" sz="2200" dirty="0" smtClean="0"/>
              <a:t> </a:t>
            </a:r>
            <a:r>
              <a:rPr lang="en-US" sz="2200" dirty="0"/>
              <a:t>= </a:t>
            </a:r>
            <a:r>
              <a:rPr lang="en-US" sz="2200" dirty="0" smtClean="0"/>
              <a:t>all strings over {</a:t>
            </a:r>
            <a:r>
              <a:rPr lang="en-US" sz="2200" dirty="0" err="1" smtClean="0"/>
              <a:t>a,b</a:t>
            </a:r>
            <a:r>
              <a:rPr lang="en-US" sz="2200" dirty="0" smtClean="0"/>
              <a:t>} that contain the substring </a:t>
            </a:r>
            <a:r>
              <a:rPr lang="en-US" sz="2200" i="1" dirty="0" err="1" smtClean="0"/>
              <a:t>aab</a:t>
            </a:r>
            <a:endParaRPr lang="en-US" sz="2200" dirty="0" smtClean="0"/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/>
              <a:t>Draw a DFA that accepts the language</a:t>
            </a:r>
            <a:br>
              <a:rPr lang="en-US" sz="2200" dirty="0"/>
            </a:br>
            <a:r>
              <a:rPr lang="en-US" sz="2200" dirty="0"/>
              <a:t>		L</a:t>
            </a:r>
            <a:r>
              <a:rPr lang="en-US" sz="2200" baseline="-25000" dirty="0"/>
              <a:t>4</a:t>
            </a:r>
            <a:r>
              <a:rPr lang="en-US" sz="2200" dirty="0"/>
              <a:t> = of all binary strings </a:t>
            </a:r>
            <a:r>
              <a:rPr lang="en-US" sz="2200" dirty="0" smtClean="0"/>
              <a:t>starting </a:t>
            </a:r>
            <a:r>
              <a:rPr lang="en-US" sz="2200" dirty="0"/>
              <a:t>with </a:t>
            </a:r>
            <a:r>
              <a:rPr lang="en-US" sz="2200" dirty="0" smtClean="0"/>
              <a:t>101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/>
              <a:t>Draw </a:t>
            </a:r>
            <a:r>
              <a:rPr lang="en-US" sz="2200" dirty="0"/>
              <a:t>a DFA that accepts the language</a:t>
            </a:r>
            <a:br>
              <a:rPr lang="en-US" sz="2200" dirty="0"/>
            </a:br>
            <a:r>
              <a:rPr lang="en-US" sz="2200" dirty="0"/>
              <a:t>		</a:t>
            </a:r>
            <a:r>
              <a:rPr lang="en-US" sz="2200" dirty="0" smtClean="0"/>
              <a:t>L</a:t>
            </a:r>
            <a:r>
              <a:rPr lang="en-US" sz="2200" baseline="-25000" dirty="0" smtClean="0"/>
              <a:t>5</a:t>
            </a:r>
            <a:r>
              <a:rPr lang="en-US" sz="2200" dirty="0" smtClean="0"/>
              <a:t> </a:t>
            </a:r>
            <a:r>
              <a:rPr lang="en-US" sz="2200" dirty="0"/>
              <a:t>= of all binary strings ending with 1</a:t>
            </a:r>
            <a:br>
              <a:rPr lang="en-US" sz="2200" dirty="0"/>
            </a:br>
            <a:endParaRPr lang="en-US" sz="2200" dirty="0"/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/>
          </a:p>
        </p:txBody>
      </p:sp>
      <p:sp>
        <p:nvSpPr>
          <p:cNvPr id="37" name="Google Shape;331;p20"/>
          <p:cNvSpPr txBox="1"/>
          <p:nvPr/>
        </p:nvSpPr>
        <p:spPr>
          <a:xfrm>
            <a:off x="8065305" y="1074150"/>
            <a:ext cx="6324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0-9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82923147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 smtClean="0"/>
              <a:t>Regular </a:t>
            </a:r>
            <a:r>
              <a:rPr lang="en-US" altLang="he-IL" dirty="0"/>
              <a:t>Languages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u="sng" dirty="0"/>
              <a:t>Definition</a:t>
            </a:r>
            <a:r>
              <a:rPr lang="en-US" sz="2200" dirty="0"/>
              <a:t>: A language L is said to be </a:t>
            </a:r>
            <a:r>
              <a:rPr lang="en-US" sz="2200" i="1" dirty="0"/>
              <a:t>regular</a:t>
            </a:r>
            <a:r>
              <a:rPr lang="en-US" sz="2200" dirty="0"/>
              <a:t> if there is a DFA that accepts L.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 smtClean="0">
              <a:latin typeface="+mj-lt"/>
            </a:endParaRP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u="sng" dirty="0" smtClean="0">
                <a:latin typeface="+mj-lt"/>
              </a:rPr>
              <a:t>Theorem</a:t>
            </a:r>
            <a:r>
              <a:rPr lang="en-US" sz="2200" dirty="0" smtClean="0">
                <a:latin typeface="+mj-lt"/>
              </a:rPr>
              <a:t>: Let L</a:t>
            </a:r>
            <a:r>
              <a:rPr lang="en-US" sz="2200" baseline="-25000" dirty="0" smtClean="0">
                <a:latin typeface="+mj-lt"/>
              </a:rPr>
              <a:t>1</a:t>
            </a:r>
            <a:r>
              <a:rPr lang="en-US" sz="2200" dirty="0" smtClean="0">
                <a:latin typeface="+mj-lt"/>
              </a:rPr>
              <a:t>, L</a:t>
            </a:r>
            <a:r>
              <a:rPr lang="en-US" sz="2200" baseline="-25000" dirty="0" smtClean="0">
                <a:latin typeface="+mj-lt"/>
              </a:rPr>
              <a:t>2</a:t>
            </a:r>
            <a:r>
              <a:rPr lang="en-US" sz="2200" dirty="0" smtClean="0">
                <a:latin typeface="+mj-lt"/>
              </a:rPr>
              <a:t> be two regular language. Then</a:t>
            </a:r>
          </a:p>
          <a:p>
            <a:pPr lvl="1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/>
              <a:t>Their union L</a:t>
            </a:r>
            <a:r>
              <a:rPr lang="en-US" sz="2200" baseline="-25000" dirty="0"/>
              <a:t>1 </a:t>
            </a:r>
            <a:r>
              <a:rPr lang="en-US" sz="2200" dirty="0"/>
              <a:t>⋃ L</a:t>
            </a:r>
            <a:r>
              <a:rPr lang="en-US" sz="2200" baseline="-25000" dirty="0"/>
              <a:t>2</a:t>
            </a:r>
            <a:r>
              <a:rPr lang="en-US" sz="2200" dirty="0"/>
              <a:t> is regular.</a:t>
            </a:r>
          </a:p>
          <a:p>
            <a:pPr lvl="1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+mj-lt"/>
              </a:rPr>
              <a:t>Their concatenation L</a:t>
            </a:r>
            <a:r>
              <a:rPr lang="en-US" sz="2200" baseline="-25000" dirty="0" smtClean="0">
                <a:latin typeface="+mj-lt"/>
              </a:rPr>
              <a:t>1</a:t>
            </a:r>
            <a:r>
              <a:rPr lang="en-US" sz="2200" dirty="0" smtClean="0">
                <a:latin typeface="+mj-lt"/>
              </a:rPr>
              <a:t>L</a:t>
            </a:r>
            <a:r>
              <a:rPr lang="en-US" sz="2200" baseline="-25000" dirty="0" smtClean="0">
                <a:latin typeface="+mj-lt"/>
              </a:rPr>
              <a:t>2</a:t>
            </a:r>
            <a:r>
              <a:rPr lang="en-US" sz="2200" dirty="0" smtClean="0">
                <a:latin typeface="+mj-lt"/>
              </a:rPr>
              <a:t> = {</a:t>
            </a:r>
            <a:r>
              <a:rPr lang="en-US" sz="2200" dirty="0" err="1" smtClean="0">
                <a:latin typeface="+mj-lt"/>
              </a:rPr>
              <a:t>xy</a:t>
            </a:r>
            <a:r>
              <a:rPr lang="en-US" sz="2200" dirty="0" smtClean="0">
                <a:latin typeface="+mj-lt"/>
              </a:rPr>
              <a:t> : x ∈ L</a:t>
            </a:r>
            <a:r>
              <a:rPr lang="en-US" sz="2200" baseline="-25000" dirty="0" smtClean="0">
                <a:latin typeface="+mj-lt"/>
              </a:rPr>
              <a:t>1</a:t>
            </a:r>
            <a:r>
              <a:rPr lang="en-US" sz="2200" dirty="0" smtClean="0">
                <a:latin typeface="+mj-lt"/>
              </a:rPr>
              <a:t>, y ∈ L</a:t>
            </a:r>
            <a:r>
              <a:rPr lang="en-US" sz="2200" baseline="-25000" dirty="0" smtClean="0">
                <a:latin typeface="+mj-lt"/>
              </a:rPr>
              <a:t>2</a:t>
            </a:r>
            <a:r>
              <a:rPr lang="en-US" sz="2200" dirty="0" smtClean="0">
                <a:latin typeface="+mj-lt"/>
              </a:rPr>
              <a:t>} is regular</a:t>
            </a:r>
            <a:r>
              <a:rPr lang="en-US" sz="2200" dirty="0">
                <a:latin typeface="+mj-lt"/>
              </a:rPr>
              <a:t>.</a:t>
            </a:r>
            <a:endParaRPr lang="en-US" sz="2200" dirty="0" smtClean="0">
              <a:latin typeface="+mj-lt"/>
            </a:endParaRPr>
          </a:p>
          <a:p>
            <a:pPr lvl="1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+mj-lt"/>
              </a:rPr>
              <a:t>The star closure (L</a:t>
            </a:r>
            <a:r>
              <a:rPr lang="en-US" sz="2200" baseline="-25000" dirty="0" smtClean="0">
                <a:latin typeface="+mj-lt"/>
              </a:rPr>
              <a:t>1</a:t>
            </a:r>
            <a:r>
              <a:rPr lang="en-US" sz="2200" dirty="0" smtClean="0">
                <a:latin typeface="+mj-lt"/>
              </a:rPr>
              <a:t>)* = {x</a:t>
            </a:r>
            <a:r>
              <a:rPr lang="en-US" sz="2200" baseline="-25000" dirty="0" smtClean="0">
                <a:latin typeface="+mj-lt"/>
              </a:rPr>
              <a:t>1</a:t>
            </a:r>
            <a:r>
              <a:rPr lang="en-US" sz="2200" dirty="0" smtClean="0">
                <a:latin typeface="+mj-lt"/>
              </a:rPr>
              <a:t>x</a:t>
            </a:r>
            <a:r>
              <a:rPr lang="en-US" sz="2200" baseline="-25000" dirty="0" smtClean="0">
                <a:latin typeface="+mj-lt"/>
              </a:rPr>
              <a:t>2</a:t>
            </a:r>
            <a:r>
              <a:rPr lang="en-US" sz="2200" dirty="0" smtClean="0">
                <a:latin typeface="+mj-lt"/>
              </a:rPr>
              <a:t>…</a:t>
            </a:r>
            <a:r>
              <a:rPr lang="en-US" sz="2200" dirty="0" err="1" smtClean="0">
                <a:latin typeface="+mj-lt"/>
              </a:rPr>
              <a:t>x</a:t>
            </a:r>
            <a:r>
              <a:rPr lang="en-US" sz="2200" baseline="-25000" dirty="0" err="1" smtClean="0">
                <a:latin typeface="+mj-lt"/>
              </a:rPr>
              <a:t>t</a:t>
            </a:r>
            <a:r>
              <a:rPr lang="en-US" sz="2200" dirty="0">
                <a:latin typeface="+mj-lt"/>
              </a:rPr>
              <a:t> : </a:t>
            </a:r>
            <a:r>
              <a:rPr lang="en-US" sz="2200" dirty="0" smtClean="0">
                <a:latin typeface="+mj-lt"/>
              </a:rPr>
              <a:t>for all </a:t>
            </a:r>
            <a:r>
              <a:rPr lang="en-US" sz="2200" dirty="0" err="1" smtClean="0">
                <a:latin typeface="+mj-lt"/>
              </a:rPr>
              <a:t>i</a:t>
            </a:r>
            <a:r>
              <a:rPr lang="en-US" sz="2200" dirty="0" smtClean="0">
                <a:latin typeface="+mj-lt"/>
              </a:rPr>
              <a:t> x</a:t>
            </a:r>
            <a:r>
              <a:rPr lang="en-US" sz="2200" baseline="-25000" dirty="0" smtClean="0">
                <a:latin typeface="+mj-lt"/>
              </a:rPr>
              <a:t>i</a:t>
            </a:r>
            <a:r>
              <a:rPr lang="en-US" sz="2200" dirty="0" smtClean="0">
                <a:latin typeface="+mj-lt"/>
              </a:rPr>
              <a:t> </a:t>
            </a:r>
            <a:r>
              <a:rPr lang="en-US" sz="2200" dirty="0">
                <a:latin typeface="+mj-lt"/>
              </a:rPr>
              <a:t>∈ L</a:t>
            </a:r>
            <a:r>
              <a:rPr lang="en-US" sz="2200" baseline="-25000" dirty="0">
                <a:latin typeface="+mj-lt"/>
              </a:rPr>
              <a:t>1</a:t>
            </a:r>
            <a:r>
              <a:rPr lang="en-US" sz="2200" dirty="0" smtClean="0">
                <a:latin typeface="+mj-lt"/>
              </a:rPr>
              <a:t>} is regular</a:t>
            </a:r>
          </a:p>
          <a:p>
            <a:pPr lvl="1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latin typeface="+mj-lt"/>
              </a:rPr>
              <a:t>The complement </a:t>
            </a:r>
            <a:r>
              <a:rPr lang="en-US" sz="2200" dirty="0" smtClean="0">
                <a:latin typeface="+mj-lt"/>
              </a:rPr>
              <a:t>{0,1}* \ L</a:t>
            </a:r>
            <a:r>
              <a:rPr lang="en-US" sz="2200" baseline="-25000" dirty="0" smtClean="0">
                <a:latin typeface="+mj-lt"/>
              </a:rPr>
              <a:t>1</a:t>
            </a:r>
            <a:r>
              <a:rPr lang="en-US" sz="2200" dirty="0" smtClean="0">
                <a:latin typeface="+mj-lt"/>
              </a:rPr>
              <a:t> = {x </a:t>
            </a:r>
            <a:r>
              <a:rPr lang="en-US" sz="2200" dirty="0">
                <a:latin typeface="+mj-lt"/>
              </a:rPr>
              <a:t>∈</a:t>
            </a:r>
            <a:r>
              <a:rPr lang="en-US" sz="2200" dirty="0" smtClean="0">
                <a:latin typeface="+mj-lt"/>
              </a:rPr>
              <a:t> </a:t>
            </a:r>
            <a:r>
              <a:rPr lang="en-US" sz="2200" dirty="0">
                <a:latin typeface="+mj-lt"/>
              </a:rPr>
              <a:t>{0,1}* : x </a:t>
            </a:r>
            <a:r>
              <a:rPr lang="en-US" sz="2200" dirty="0" smtClean="0">
                <a:latin typeface="+mj-lt"/>
              </a:rPr>
              <a:t>∉ L</a:t>
            </a:r>
            <a:r>
              <a:rPr lang="en-US" sz="2200" baseline="-25000" dirty="0" smtClean="0">
                <a:latin typeface="+mj-lt"/>
              </a:rPr>
              <a:t>1</a:t>
            </a:r>
            <a:r>
              <a:rPr lang="en-US" sz="2200" dirty="0" smtClean="0">
                <a:latin typeface="+mj-lt"/>
              </a:rPr>
              <a:t> } is </a:t>
            </a:r>
            <a:r>
              <a:rPr lang="en-US" sz="2200" dirty="0">
                <a:latin typeface="+mj-lt"/>
              </a:rPr>
              <a:t>regular.</a:t>
            </a:r>
          </a:p>
          <a:p>
            <a:pPr lvl="1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 smtClean="0">
              <a:latin typeface="+mj-lt"/>
            </a:endParaRP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u="sng" dirty="0" smtClean="0">
                <a:latin typeface="+mj-lt"/>
              </a:rPr>
              <a:t>Proof</a:t>
            </a:r>
            <a:r>
              <a:rPr lang="en-US" sz="2200" dirty="0" smtClean="0">
                <a:latin typeface="+mj-lt"/>
              </a:rPr>
              <a:t>: Let’s prove it for the </a:t>
            </a:r>
            <a:r>
              <a:rPr lang="en-US" sz="2200" dirty="0" smtClean="0"/>
              <a:t>union of languages.</a:t>
            </a:r>
            <a:endParaRPr lang="en-US" sz="2200" dirty="0">
              <a:latin typeface="+mj-lt"/>
            </a:endParaRPr>
          </a:p>
        </p:txBody>
      </p:sp>
      <p:sp>
        <p:nvSpPr>
          <p:cNvPr id="37" name="Google Shape;331;p20"/>
          <p:cNvSpPr txBox="1"/>
          <p:nvPr/>
        </p:nvSpPr>
        <p:spPr>
          <a:xfrm>
            <a:off x="8065305" y="1074150"/>
            <a:ext cx="6324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0-9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65457503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sz="4000" dirty="0" smtClean="0"/>
              <a:t>Union of Regular Languages</a:t>
            </a:r>
            <a:endParaRPr lang="de-DE" altLang="en-US" sz="4000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200" u="sng" dirty="0" smtClean="0">
                <a:latin typeface="+mj-lt"/>
              </a:rPr>
              <a:t>Theorem</a:t>
            </a:r>
            <a:r>
              <a:rPr lang="en-US" sz="2200" dirty="0" smtClean="0">
                <a:latin typeface="+mj-lt"/>
              </a:rPr>
              <a:t>: Let </a:t>
            </a:r>
            <a:r>
              <a:rPr lang="en-US" sz="2200" dirty="0">
                <a:latin typeface="+mj-lt"/>
              </a:rPr>
              <a:t>L</a:t>
            </a:r>
            <a:r>
              <a:rPr lang="en-US" sz="2200" baseline="-25000" dirty="0">
                <a:latin typeface="+mj-lt"/>
              </a:rPr>
              <a:t>1</a:t>
            </a:r>
            <a:r>
              <a:rPr lang="en-US" sz="2200" dirty="0">
                <a:latin typeface="+mj-lt"/>
              </a:rPr>
              <a:t>, L</a:t>
            </a:r>
            <a:r>
              <a:rPr lang="en-US" sz="2200" baseline="-25000" dirty="0">
                <a:latin typeface="+mj-lt"/>
              </a:rPr>
              <a:t>2</a:t>
            </a:r>
            <a:r>
              <a:rPr lang="en-US" sz="2200" dirty="0">
                <a:latin typeface="+mj-lt"/>
              </a:rPr>
              <a:t> </a:t>
            </a:r>
            <a:r>
              <a:rPr lang="en-US" sz="2200" dirty="0" smtClean="0">
                <a:latin typeface="+mj-lt"/>
              </a:rPr>
              <a:t>be two regular languages.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200" dirty="0" smtClean="0">
                <a:latin typeface="+mj-lt"/>
              </a:rPr>
              <a:t>Then their </a:t>
            </a:r>
            <a:r>
              <a:rPr lang="en-US" sz="2200" dirty="0">
                <a:latin typeface="+mj-lt"/>
              </a:rPr>
              <a:t>union L</a:t>
            </a:r>
            <a:r>
              <a:rPr lang="en-US" sz="2200" baseline="-25000" dirty="0">
                <a:latin typeface="+mj-lt"/>
              </a:rPr>
              <a:t>1 </a:t>
            </a:r>
            <a:r>
              <a:rPr lang="en-US" sz="2200" dirty="0">
                <a:latin typeface="+mj-lt"/>
              </a:rPr>
              <a:t>⋃ L</a:t>
            </a:r>
            <a:r>
              <a:rPr lang="en-US" sz="2200" baseline="-25000" dirty="0">
                <a:latin typeface="+mj-lt"/>
              </a:rPr>
              <a:t>2</a:t>
            </a:r>
            <a:r>
              <a:rPr lang="en-US" sz="2200" dirty="0">
                <a:latin typeface="+mj-lt"/>
              </a:rPr>
              <a:t> </a:t>
            </a:r>
            <a:r>
              <a:rPr lang="en-US" sz="2200" dirty="0" smtClean="0">
                <a:latin typeface="+mj-lt"/>
              </a:rPr>
              <a:t>= {</a:t>
            </a:r>
            <a:r>
              <a:rPr lang="en-US" sz="2200" dirty="0">
                <a:latin typeface="+mj-lt"/>
              </a:rPr>
              <a:t>x </a:t>
            </a:r>
            <a:r>
              <a:rPr lang="en-US" sz="2200" dirty="0" smtClean="0">
                <a:latin typeface="+mj-lt"/>
              </a:rPr>
              <a:t>∈ </a:t>
            </a:r>
            <a:r>
              <a:rPr lang="en-US" sz="2200" dirty="0">
                <a:latin typeface="+mj-lt"/>
              </a:rPr>
              <a:t>{0,1}*</a:t>
            </a:r>
            <a:r>
              <a:rPr lang="en-US" sz="2200" dirty="0" smtClean="0">
                <a:latin typeface="+mj-lt"/>
              </a:rPr>
              <a:t> : x</a:t>
            </a:r>
            <a:r>
              <a:rPr lang="en-US" sz="2200" dirty="0">
                <a:latin typeface="+mj-lt"/>
              </a:rPr>
              <a:t> ∈ </a:t>
            </a:r>
            <a:r>
              <a:rPr lang="en-US" sz="2200" dirty="0" smtClean="0">
                <a:latin typeface="+mj-lt"/>
              </a:rPr>
              <a:t>L</a:t>
            </a:r>
            <a:r>
              <a:rPr lang="en-US" sz="2200" baseline="-25000" dirty="0" smtClean="0">
                <a:latin typeface="+mj-lt"/>
              </a:rPr>
              <a:t>1</a:t>
            </a:r>
            <a:r>
              <a:rPr lang="en-US" sz="2200" dirty="0" smtClean="0">
                <a:latin typeface="+mj-lt"/>
              </a:rPr>
              <a:t> </a:t>
            </a:r>
            <a:r>
              <a:rPr lang="en-US" sz="2200" dirty="0" smtClean="0">
                <a:latin typeface="+mj-lt"/>
              </a:rPr>
              <a:t>or x </a:t>
            </a:r>
            <a:r>
              <a:rPr lang="en-US" sz="2200" dirty="0">
                <a:latin typeface="+mj-lt"/>
              </a:rPr>
              <a:t>∈ </a:t>
            </a:r>
            <a:r>
              <a:rPr lang="en-US" sz="2200" dirty="0" smtClean="0">
                <a:latin typeface="+mj-lt"/>
              </a:rPr>
              <a:t>L</a:t>
            </a:r>
            <a:r>
              <a:rPr lang="en-US" sz="2200" baseline="-25000" dirty="0" smtClean="0">
                <a:latin typeface="+mj-lt"/>
              </a:rPr>
              <a:t>2</a:t>
            </a:r>
            <a:r>
              <a:rPr lang="en-US" sz="2200" dirty="0" smtClean="0">
                <a:latin typeface="+mj-lt"/>
              </a:rPr>
              <a:t> } is also regular.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>
              <a:latin typeface="+mj-lt"/>
            </a:endParaRP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+mj-lt"/>
              </a:rPr>
              <a:t>Proof: Given two DFAs</a:t>
            </a:r>
            <a:r>
              <a:rPr lang="en-US" sz="2200" dirty="0"/>
              <a:t> </a:t>
            </a:r>
            <a:r>
              <a:rPr lang="en-US" sz="2200" u="sng" dirty="0" smtClean="0"/>
              <a:t>A</a:t>
            </a:r>
            <a:r>
              <a:rPr lang="en-US" sz="2200" u="sng" baseline="-25000" dirty="0" smtClean="0"/>
              <a:t>1</a:t>
            </a:r>
            <a:r>
              <a:rPr lang="en-US" sz="2200" dirty="0" smtClean="0"/>
              <a:t>, </a:t>
            </a:r>
            <a:r>
              <a:rPr lang="en-US" sz="2200" u="sng" dirty="0" smtClean="0"/>
              <a:t>A</a:t>
            </a:r>
            <a:r>
              <a:rPr lang="en-US" sz="2200" u="sng" baseline="-25000" dirty="0" smtClean="0"/>
              <a:t>2</a:t>
            </a:r>
            <a:r>
              <a:rPr lang="en-US" sz="2200" dirty="0" smtClean="0">
                <a:latin typeface="+mj-lt"/>
              </a:rPr>
              <a:t> that accept L</a:t>
            </a:r>
            <a:r>
              <a:rPr lang="en-US" sz="2200" baseline="-25000" dirty="0" smtClean="0">
                <a:latin typeface="+mj-lt"/>
              </a:rPr>
              <a:t>1</a:t>
            </a:r>
            <a:r>
              <a:rPr lang="en-US" sz="2200" dirty="0" smtClean="0">
                <a:latin typeface="+mj-lt"/>
              </a:rPr>
              <a:t> and L</a:t>
            </a:r>
            <a:r>
              <a:rPr lang="en-US" sz="2200" baseline="-25000" dirty="0" smtClean="0">
                <a:latin typeface="+mj-lt"/>
              </a:rPr>
              <a:t>2</a:t>
            </a:r>
            <a:r>
              <a:rPr lang="en-US" sz="2200" dirty="0" smtClean="0">
                <a:latin typeface="+mj-lt"/>
              </a:rPr>
              <a:t>…</a:t>
            </a:r>
          </a:p>
        </p:txBody>
      </p:sp>
      <p:sp>
        <p:nvSpPr>
          <p:cNvPr id="37" name="Google Shape;331;p20"/>
          <p:cNvSpPr txBox="1"/>
          <p:nvPr/>
        </p:nvSpPr>
        <p:spPr>
          <a:xfrm>
            <a:off x="8065305" y="1074150"/>
            <a:ext cx="6324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0-9</a:t>
            </a:r>
            <a:endParaRPr/>
          </a:p>
        </p:txBody>
      </p:sp>
      <p:sp>
        <p:nvSpPr>
          <p:cNvPr id="17" name="Google Shape;320;p20"/>
          <p:cNvSpPr txBox="1"/>
          <p:nvPr/>
        </p:nvSpPr>
        <p:spPr>
          <a:xfrm>
            <a:off x="5595335" y="5657212"/>
            <a:ext cx="6324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</a:t>
            </a:r>
            <a:endParaRPr/>
          </a:p>
        </p:txBody>
      </p:sp>
      <p:sp>
        <p:nvSpPr>
          <p:cNvPr id="21" name="Google Shape;329;p20"/>
          <p:cNvSpPr/>
          <p:nvPr/>
        </p:nvSpPr>
        <p:spPr>
          <a:xfrm>
            <a:off x="8762522" y="3620743"/>
            <a:ext cx="1106817" cy="1052505"/>
          </a:xfrm>
          <a:prstGeom prst="ellipse">
            <a:avLst/>
          </a:prstGeom>
          <a:solidFill>
            <a:srgbClr val="FFFFFF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solidFill>
                  <a:schemeClr val="tx1"/>
                </a:solidFill>
              </a:rPr>
              <a:t>s</a:t>
            </a:r>
            <a:r>
              <a:rPr lang="en-US" dirty="0" smtClean="0">
                <a:solidFill>
                  <a:schemeClr val="tx1"/>
                </a:solidFill>
              </a:rPr>
              <a:t>’</a:t>
            </a:r>
            <a:r>
              <a:rPr lang="en-US" baseline="-25000" dirty="0" smtClean="0">
                <a:solidFill>
                  <a:schemeClr val="tx1"/>
                </a:solidFill>
              </a:rPr>
              <a:t>1</a:t>
            </a:r>
            <a:endParaRPr baseline="-25000" dirty="0">
              <a:solidFill>
                <a:schemeClr val="tx1"/>
              </a:solidFill>
            </a:endParaRPr>
          </a:p>
        </p:txBody>
      </p:sp>
      <p:sp>
        <p:nvSpPr>
          <p:cNvPr id="23" name="Google Shape;234;p16"/>
          <p:cNvSpPr txBox="1"/>
          <p:nvPr/>
        </p:nvSpPr>
        <p:spPr>
          <a:xfrm>
            <a:off x="6655506" y="6005215"/>
            <a:ext cx="511612" cy="4204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>
                <a:solidFill>
                  <a:schemeClr val="tx1"/>
                </a:solidFill>
              </a:rPr>
              <a:t>a</a:t>
            </a:r>
            <a:r>
              <a:rPr lang="en" dirty="0" smtClean="0">
                <a:solidFill>
                  <a:schemeClr val="tx1"/>
                </a:solidFill>
              </a:rPr>
              <a:t>,b</a:t>
            </a:r>
            <a:endParaRPr dirty="0">
              <a:solidFill>
                <a:schemeClr val="tx1"/>
              </a:solidFill>
            </a:endParaRPr>
          </a:p>
        </p:txBody>
      </p:sp>
      <p:cxnSp>
        <p:nvCxnSpPr>
          <p:cNvPr id="25" name="Straight Arrow Connector 24"/>
          <p:cNvCxnSpPr/>
          <p:nvPr/>
        </p:nvCxnSpPr>
        <p:spPr bwMode="auto">
          <a:xfrm flipH="1" flipV="1">
            <a:off x="6239101" y="5465260"/>
            <a:ext cx="1856035" cy="904301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6" name="Google Shape;234;p16"/>
          <p:cNvSpPr txBox="1"/>
          <p:nvPr/>
        </p:nvSpPr>
        <p:spPr>
          <a:xfrm>
            <a:off x="9148515" y="5407886"/>
            <a:ext cx="511612" cy="4204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>
                <a:solidFill>
                  <a:schemeClr val="tx1"/>
                </a:solidFill>
              </a:rPr>
              <a:t>a,b</a:t>
            </a:r>
            <a:endParaRPr dirty="0">
              <a:solidFill>
                <a:schemeClr val="tx1"/>
              </a:solidFill>
            </a:endParaRPr>
          </a:p>
        </p:txBody>
      </p:sp>
      <p:cxnSp>
        <p:nvCxnSpPr>
          <p:cNvPr id="27" name="Straight Arrow Connector 26"/>
          <p:cNvCxnSpPr>
            <a:endCxn id="21" idx="2"/>
          </p:cNvCxnSpPr>
          <p:nvPr/>
        </p:nvCxnSpPr>
        <p:spPr bwMode="auto">
          <a:xfrm flipV="1">
            <a:off x="6239101" y="4146996"/>
            <a:ext cx="2523421" cy="580308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8" name="Straight Arrow Connector 27"/>
          <p:cNvCxnSpPr>
            <a:stCxn id="21" idx="4"/>
          </p:cNvCxnSpPr>
          <p:nvPr/>
        </p:nvCxnSpPr>
        <p:spPr bwMode="auto">
          <a:xfrm flipH="1">
            <a:off x="8762522" y="4673248"/>
            <a:ext cx="553409" cy="1592218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9" name="Google Shape;322;p20"/>
          <p:cNvSpPr/>
          <p:nvPr/>
        </p:nvSpPr>
        <p:spPr>
          <a:xfrm>
            <a:off x="558122" y="4146996"/>
            <a:ext cx="907717" cy="318511"/>
          </a:xfrm>
          <a:custGeom>
            <a:avLst/>
            <a:gdLst/>
            <a:ahLst/>
            <a:cxnLst/>
            <a:rect l="l" t="t" r="r" b="b"/>
            <a:pathLst>
              <a:path w="36531" h="6203" extrusionOk="0">
                <a:moveTo>
                  <a:pt x="0" y="3064"/>
                </a:moveTo>
                <a:cubicBezTo>
                  <a:pt x="1021" y="2566"/>
                  <a:pt x="4096" y="-447"/>
                  <a:pt x="6125" y="76"/>
                </a:cubicBezTo>
                <a:cubicBezTo>
                  <a:pt x="8155" y="599"/>
                  <a:pt x="10160" y="6202"/>
                  <a:pt x="12177" y="6202"/>
                </a:cubicBezTo>
                <a:cubicBezTo>
                  <a:pt x="14194" y="6202"/>
                  <a:pt x="16199" y="89"/>
                  <a:pt x="18228" y="76"/>
                </a:cubicBezTo>
                <a:cubicBezTo>
                  <a:pt x="20258" y="64"/>
                  <a:pt x="22823" y="5604"/>
                  <a:pt x="24354" y="6127"/>
                </a:cubicBezTo>
                <a:cubicBezTo>
                  <a:pt x="25886" y="6650"/>
                  <a:pt x="25388" y="3699"/>
                  <a:pt x="27417" y="3213"/>
                </a:cubicBezTo>
                <a:cubicBezTo>
                  <a:pt x="29447" y="2727"/>
                  <a:pt x="35012" y="3213"/>
                  <a:pt x="36531" y="3213"/>
                </a:cubicBezTo>
              </a:path>
            </a:pathLst>
          </a:cu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sp>
      <p:cxnSp>
        <p:nvCxnSpPr>
          <p:cNvPr id="30" name="Google Shape;323;p20"/>
          <p:cNvCxnSpPr>
            <a:stCxn id="34" idx="6"/>
            <a:endCxn id="46" idx="1"/>
          </p:cNvCxnSpPr>
          <p:nvPr/>
        </p:nvCxnSpPr>
        <p:spPr>
          <a:xfrm>
            <a:off x="2585692" y="4296427"/>
            <a:ext cx="543178" cy="1127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32" name="Google Shape;326;p20"/>
          <p:cNvSpPr/>
          <p:nvPr/>
        </p:nvSpPr>
        <p:spPr>
          <a:xfrm>
            <a:off x="3136225" y="5440770"/>
            <a:ext cx="1051500" cy="1006800"/>
          </a:xfrm>
          <a:prstGeom prst="ellipse">
            <a:avLst/>
          </a:prstGeom>
          <a:solidFill>
            <a:srgbClr val="00FF00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" name="Google Shape;327;p20"/>
          <p:cNvSpPr/>
          <p:nvPr/>
        </p:nvSpPr>
        <p:spPr>
          <a:xfrm>
            <a:off x="3221622" y="5532845"/>
            <a:ext cx="878100" cy="823500"/>
          </a:xfrm>
          <a:prstGeom prst="ellipse">
            <a:avLst/>
          </a:prstGeom>
          <a:solidFill>
            <a:srgbClr val="FFFFFF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" name="Google Shape;329;p20"/>
          <p:cNvSpPr/>
          <p:nvPr/>
        </p:nvSpPr>
        <p:spPr>
          <a:xfrm>
            <a:off x="1478875" y="3770174"/>
            <a:ext cx="1106817" cy="1052505"/>
          </a:xfrm>
          <a:prstGeom prst="ellipse">
            <a:avLst/>
          </a:prstGeom>
          <a:solidFill>
            <a:srgbClr val="FFFFFF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>
                <a:solidFill>
                  <a:schemeClr val="tx1"/>
                </a:solidFill>
              </a:rPr>
              <a:t>s</a:t>
            </a:r>
            <a:r>
              <a:rPr lang="en-US" baseline="-25000" dirty="0" smtClean="0">
                <a:solidFill>
                  <a:schemeClr val="tx1"/>
                </a:solidFill>
              </a:rPr>
              <a:t>0</a:t>
            </a:r>
            <a:endParaRPr baseline="-25000" dirty="0">
              <a:solidFill>
                <a:schemeClr val="tx1"/>
              </a:solidFill>
            </a:endParaRPr>
          </a:p>
        </p:txBody>
      </p:sp>
      <p:cxnSp>
        <p:nvCxnSpPr>
          <p:cNvPr id="35" name="Google Shape;330;p20"/>
          <p:cNvCxnSpPr>
            <a:stCxn id="46" idx="2"/>
            <a:endCxn id="32" idx="0"/>
          </p:cNvCxnSpPr>
          <p:nvPr/>
        </p:nvCxnSpPr>
        <p:spPr>
          <a:xfrm>
            <a:off x="3654620" y="4800954"/>
            <a:ext cx="7355" cy="639816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36" name="Google Shape;332;p20"/>
          <p:cNvSpPr txBox="1"/>
          <p:nvPr/>
        </p:nvSpPr>
        <p:spPr>
          <a:xfrm>
            <a:off x="3230915" y="3852571"/>
            <a:ext cx="844810" cy="8193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>
                <a:solidFill>
                  <a:schemeClr val="tx1"/>
                </a:solidFill>
              </a:rPr>
              <a:t>s</a:t>
            </a:r>
            <a:r>
              <a:rPr lang="en" baseline="-25000" dirty="0" smtClean="0">
                <a:solidFill>
                  <a:schemeClr val="tx1"/>
                </a:solidFill>
              </a:rPr>
              <a:t>0</a:t>
            </a:r>
            <a:endParaRPr baseline="-25000" dirty="0">
              <a:solidFill>
                <a:schemeClr val="tx1"/>
              </a:solidFill>
            </a:endParaRPr>
          </a:p>
        </p:txBody>
      </p:sp>
      <p:sp>
        <p:nvSpPr>
          <p:cNvPr id="38" name="Google Shape;333;p20"/>
          <p:cNvSpPr txBox="1"/>
          <p:nvPr/>
        </p:nvSpPr>
        <p:spPr>
          <a:xfrm>
            <a:off x="3134925" y="5438009"/>
            <a:ext cx="1051500" cy="100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>
                <a:solidFill>
                  <a:schemeClr val="tx1"/>
                </a:solidFill>
                <a:latin typeface="+mj-lt"/>
                <a:ea typeface="Courier New"/>
                <a:cs typeface="Courier New"/>
                <a:sym typeface="Courier New"/>
              </a:rPr>
              <a:t>s</a:t>
            </a:r>
            <a:r>
              <a:rPr lang="en" baseline="-25000" dirty="0" smtClean="0">
                <a:solidFill>
                  <a:schemeClr val="tx1"/>
                </a:solidFill>
                <a:latin typeface="+mj-lt"/>
                <a:ea typeface="Courier New"/>
                <a:cs typeface="Courier New"/>
                <a:sym typeface="Courier New"/>
              </a:rPr>
              <a:t>3</a:t>
            </a:r>
            <a:endParaRPr baseline="-25000" dirty="0">
              <a:solidFill>
                <a:schemeClr val="tx1"/>
              </a:solidFill>
              <a:latin typeface="+mj-lt"/>
              <a:ea typeface="Courier New"/>
              <a:cs typeface="Courier New"/>
              <a:sym typeface="Courier New"/>
            </a:endParaRPr>
          </a:p>
        </p:txBody>
      </p:sp>
      <p:sp>
        <p:nvSpPr>
          <p:cNvPr id="39" name="Google Shape;234;p16"/>
          <p:cNvSpPr txBox="1"/>
          <p:nvPr/>
        </p:nvSpPr>
        <p:spPr>
          <a:xfrm>
            <a:off x="2732040" y="3779061"/>
            <a:ext cx="511612" cy="4204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>
                <a:solidFill>
                  <a:schemeClr val="tx1"/>
                </a:solidFill>
              </a:rPr>
              <a:t>a</a:t>
            </a:r>
            <a:endParaRPr dirty="0">
              <a:solidFill>
                <a:schemeClr val="tx1"/>
              </a:solidFill>
            </a:endParaRPr>
          </a:p>
        </p:txBody>
      </p:sp>
      <p:sp>
        <p:nvSpPr>
          <p:cNvPr id="41" name="Google Shape;234;p16"/>
          <p:cNvSpPr txBox="1"/>
          <p:nvPr/>
        </p:nvSpPr>
        <p:spPr>
          <a:xfrm>
            <a:off x="3753184" y="4965078"/>
            <a:ext cx="392252" cy="3817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>
                <a:solidFill>
                  <a:schemeClr val="tx1"/>
                </a:solidFill>
              </a:rPr>
              <a:t>b</a:t>
            </a:r>
            <a:endParaRPr dirty="0">
              <a:solidFill>
                <a:schemeClr val="tx1"/>
              </a:solidFill>
            </a:endParaRPr>
          </a:p>
        </p:txBody>
      </p:sp>
      <p:sp>
        <p:nvSpPr>
          <p:cNvPr id="42" name="Google Shape;234;p16"/>
          <p:cNvSpPr txBox="1"/>
          <p:nvPr/>
        </p:nvSpPr>
        <p:spPr>
          <a:xfrm>
            <a:off x="2358496" y="5516064"/>
            <a:ext cx="511612" cy="4204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>
                <a:solidFill>
                  <a:schemeClr val="tx1"/>
                </a:solidFill>
              </a:rPr>
              <a:t>a,b</a:t>
            </a:r>
            <a:endParaRPr dirty="0">
              <a:solidFill>
                <a:schemeClr val="tx1"/>
              </a:solidFill>
            </a:endParaRPr>
          </a:p>
        </p:txBody>
      </p:sp>
      <p:sp>
        <p:nvSpPr>
          <p:cNvPr id="43" name="Google Shape;325;p20"/>
          <p:cNvSpPr/>
          <p:nvPr/>
        </p:nvSpPr>
        <p:spPr>
          <a:xfrm rot="2473954">
            <a:off x="2836271" y="5472815"/>
            <a:ext cx="720649" cy="720300"/>
          </a:xfrm>
          <a:prstGeom prst="arc">
            <a:avLst>
              <a:gd name="adj1" fmla="val 2952302"/>
              <a:gd name="adj2" fmla="val 15456066"/>
            </a:avLst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triangl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4" name="Google Shape;326;p20"/>
          <p:cNvSpPr/>
          <p:nvPr/>
        </p:nvSpPr>
        <p:spPr>
          <a:xfrm>
            <a:off x="3130170" y="3796915"/>
            <a:ext cx="1051500" cy="1006800"/>
          </a:xfrm>
          <a:prstGeom prst="ellipse">
            <a:avLst/>
          </a:prstGeom>
          <a:solidFill>
            <a:srgbClr val="00FF00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5" name="Google Shape;327;p20"/>
          <p:cNvSpPr/>
          <p:nvPr/>
        </p:nvSpPr>
        <p:spPr>
          <a:xfrm>
            <a:off x="3215567" y="3888990"/>
            <a:ext cx="878100" cy="823500"/>
          </a:xfrm>
          <a:prstGeom prst="ellipse">
            <a:avLst/>
          </a:prstGeom>
          <a:solidFill>
            <a:srgbClr val="FFFFFF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6" name="Google Shape;333;p20"/>
          <p:cNvSpPr txBox="1"/>
          <p:nvPr/>
        </p:nvSpPr>
        <p:spPr>
          <a:xfrm>
            <a:off x="3128870" y="3794154"/>
            <a:ext cx="1051500" cy="100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>
                <a:solidFill>
                  <a:schemeClr val="tx1"/>
                </a:solidFill>
                <a:latin typeface="+mj-lt"/>
                <a:ea typeface="Courier New"/>
                <a:cs typeface="Courier New"/>
                <a:sym typeface="Courier New"/>
              </a:rPr>
              <a:t>s</a:t>
            </a:r>
            <a:r>
              <a:rPr lang="en" baseline="-25000" dirty="0" smtClean="0">
                <a:solidFill>
                  <a:schemeClr val="tx1"/>
                </a:solidFill>
                <a:latin typeface="+mj-lt"/>
                <a:ea typeface="Courier New"/>
                <a:cs typeface="Courier New"/>
                <a:sym typeface="Courier New"/>
              </a:rPr>
              <a:t>1</a:t>
            </a:r>
            <a:endParaRPr baseline="-25000" dirty="0">
              <a:solidFill>
                <a:schemeClr val="tx1"/>
              </a:solidFill>
              <a:latin typeface="+mj-lt"/>
              <a:ea typeface="Courier New"/>
              <a:cs typeface="Courier New"/>
              <a:sym typeface="Courier New"/>
            </a:endParaRPr>
          </a:p>
        </p:txBody>
      </p:sp>
      <p:sp>
        <p:nvSpPr>
          <p:cNvPr id="47" name="Google Shape;329;p20"/>
          <p:cNvSpPr/>
          <p:nvPr/>
        </p:nvSpPr>
        <p:spPr>
          <a:xfrm>
            <a:off x="7949244" y="6236137"/>
            <a:ext cx="1106817" cy="1052505"/>
          </a:xfrm>
          <a:prstGeom prst="ellipse">
            <a:avLst/>
          </a:prstGeom>
          <a:solidFill>
            <a:srgbClr val="FFFFFF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>
                <a:solidFill>
                  <a:schemeClr val="tx1"/>
                </a:solidFill>
              </a:rPr>
              <a:t>s’</a:t>
            </a:r>
            <a:r>
              <a:rPr lang="en-US" baseline="-25000" dirty="0" smtClean="0">
                <a:solidFill>
                  <a:schemeClr val="tx1"/>
                </a:solidFill>
              </a:rPr>
              <a:t>2</a:t>
            </a:r>
            <a:endParaRPr baseline="-25000" dirty="0">
              <a:solidFill>
                <a:schemeClr val="tx1"/>
              </a:solidFill>
            </a:endParaRPr>
          </a:p>
        </p:txBody>
      </p:sp>
      <p:sp>
        <p:nvSpPr>
          <p:cNvPr id="51" name="Google Shape;326;p20"/>
          <p:cNvSpPr/>
          <p:nvPr/>
        </p:nvSpPr>
        <p:spPr>
          <a:xfrm>
            <a:off x="5283256" y="4632249"/>
            <a:ext cx="1051500" cy="1006800"/>
          </a:xfrm>
          <a:prstGeom prst="ellipse">
            <a:avLst/>
          </a:prstGeom>
          <a:solidFill>
            <a:srgbClr val="00FF00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2" name="Google Shape;327;p20"/>
          <p:cNvSpPr/>
          <p:nvPr/>
        </p:nvSpPr>
        <p:spPr>
          <a:xfrm>
            <a:off x="5368653" y="4724324"/>
            <a:ext cx="878100" cy="823500"/>
          </a:xfrm>
          <a:prstGeom prst="ellipse">
            <a:avLst/>
          </a:prstGeom>
          <a:solidFill>
            <a:srgbClr val="FFFFFF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>
                <a:solidFill>
                  <a:schemeClr val="tx1"/>
                </a:solidFill>
              </a:rPr>
              <a:t>  s’</a:t>
            </a:r>
            <a:r>
              <a:rPr lang="en-US" baseline="-25000" dirty="0" smtClean="0">
                <a:solidFill>
                  <a:schemeClr val="tx1"/>
                </a:solidFill>
              </a:rPr>
              <a:t>0</a:t>
            </a:r>
            <a:endParaRPr baseline="-25000" dirty="0">
              <a:solidFill>
                <a:schemeClr val="tx1"/>
              </a:solidFill>
            </a:endParaRPr>
          </a:p>
        </p:txBody>
      </p:sp>
      <p:sp>
        <p:nvSpPr>
          <p:cNvPr id="54" name="Google Shape;234;p16"/>
          <p:cNvSpPr txBox="1"/>
          <p:nvPr/>
        </p:nvSpPr>
        <p:spPr>
          <a:xfrm>
            <a:off x="7408280" y="4432124"/>
            <a:ext cx="631918" cy="4204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solidFill>
                  <a:schemeClr val="tx1"/>
                </a:solidFill>
              </a:rPr>
              <a:t>a</a:t>
            </a:r>
            <a:r>
              <a:rPr lang="en" dirty="0" smtClean="0">
                <a:solidFill>
                  <a:schemeClr val="tx1"/>
                </a:solidFill>
              </a:rPr>
              <a:t>,b</a:t>
            </a:r>
            <a:endParaRPr dirty="0">
              <a:solidFill>
                <a:schemeClr val="tx1"/>
              </a:solidFill>
            </a:endParaRPr>
          </a:p>
        </p:txBody>
      </p:sp>
      <p:sp>
        <p:nvSpPr>
          <p:cNvPr id="55" name="Google Shape;234;p16"/>
          <p:cNvSpPr txBox="1"/>
          <p:nvPr/>
        </p:nvSpPr>
        <p:spPr>
          <a:xfrm>
            <a:off x="4358158" y="3888990"/>
            <a:ext cx="511612" cy="4204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>
                <a:solidFill>
                  <a:schemeClr val="tx1"/>
                </a:solidFill>
              </a:rPr>
              <a:t>a</a:t>
            </a:r>
            <a:endParaRPr dirty="0">
              <a:solidFill>
                <a:schemeClr val="tx1"/>
              </a:solidFill>
            </a:endParaRPr>
          </a:p>
        </p:txBody>
      </p:sp>
      <p:sp>
        <p:nvSpPr>
          <p:cNvPr id="56" name="Google Shape;322;p20"/>
          <p:cNvSpPr/>
          <p:nvPr/>
        </p:nvSpPr>
        <p:spPr>
          <a:xfrm>
            <a:off x="4371291" y="4961504"/>
            <a:ext cx="907717" cy="318511"/>
          </a:xfrm>
          <a:custGeom>
            <a:avLst/>
            <a:gdLst/>
            <a:ahLst/>
            <a:cxnLst/>
            <a:rect l="l" t="t" r="r" b="b"/>
            <a:pathLst>
              <a:path w="36531" h="6203" extrusionOk="0">
                <a:moveTo>
                  <a:pt x="0" y="3064"/>
                </a:moveTo>
                <a:cubicBezTo>
                  <a:pt x="1021" y="2566"/>
                  <a:pt x="4096" y="-447"/>
                  <a:pt x="6125" y="76"/>
                </a:cubicBezTo>
                <a:cubicBezTo>
                  <a:pt x="8155" y="599"/>
                  <a:pt x="10160" y="6202"/>
                  <a:pt x="12177" y="6202"/>
                </a:cubicBezTo>
                <a:cubicBezTo>
                  <a:pt x="14194" y="6202"/>
                  <a:pt x="16199" y="89"/>
                  <a:pt x="18228" y="76"/>
                </a:cubicBezTo>
                <a:cubicBezTo>
                  <a:pt x="20258" y="64"/>
                  <a:pt x="22823" y="5604"/>
                  <a:pt x="24354" y="6127"/>
                </a:cubicBezTo>
                <a:cubicBezTo>
                  <a:pt x="25886" y="6650"/>
                  <a:pt x="25388" y="3699"/>
                  <a:pt x="27417" y="3213"/>
                </a:cubicBezTo>
                <a:cubicBezTo>
                  <a:pt x="29447" y="2727"/>
                  <a:pt x="35012" y="3213"/>
                  <a:pt x="36531" y="3213"/>
                </a:cubicBezTo>
              </a:path>
            </a:pathLst>
          </a:cu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sp>
    </p:spTree>
    <p:extLst>
      <p:ext uri="{BB962C8B-B14F-4D97-AF65-F5344CB8AC3E}">
        <p14:creationId xmlns:p14="http://schemas.microsoft.com/office/powerpoint/2010/main" val="200951480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7" grpId="1"/>
      <p:bldP spid="21" grpId="0" animBg="1"/>
      <p:bldP spid="21" grpId="1" animBg="1"/>
      <p:bldP spid="23" grpId="0"/>
      <p:bldP spid="23" grpId="1"/>
      <p:bldP spid="26" grpId="0"/>
      <p:bldP spid="26" grpId="1"/>
      <p:bldP spid="32" grpId="0" animBg="1"/>
      <p:bldP spid="32" grpId="1" animBg="1"/>
      <p:bldP spid="33" grpId="0" animBg="1"/>
      <p:bldP spid="33" grpId="1" animBg="1"/>
      <p:bldP spid="34" grpId="0" animBg="1"/>
      <p:bldP spid="34" grpId="1" animBg="1"/>
      <p:bldP spid="36" grpId="0"/>
      <p:bldP spid="36" grpId="1"/>
      <p:bldP spid="38" grpId="0"/>
      <p:bldP spid="38" grpId="1"/>
      <p:bldP spid="39" grpId="0"/>
      <p:bldP spid="39" grpId="1"/>
      <p:bldP spid="41" grpId="0"/>
      <p:bldP spid="41" grpId="1"/>
      <p:bldP spid="42" grpId="0"/>
      <p:bldP spid="42" grpId="1"/>
      <p:bldP spid="43" grpId="0" animBg="1"/>
      <p:bldP spid="43" grpId="1" animBg="1"/>
      <p:bldP spid="44" grpId="0" animBg="1"/>
      <p:bldP spid="44" grpId="1" animBg="1"/>
      <p:bldP spid="45" grpId="0" animBg="1"/>
      <p:bldP spid="45" grpId="1" animBg="1"/>
      <p:bldP spid="46" grpId="0"/>
      <p:bldP spid="46" grpId="1"/>
      <p:bldP spid="47" grpId="0" animBg="1"/>
      <p:bldP spid="47" grpId="1" animBg="1"/>
      <p:bldP spid="51" grpId="0" animBg="1"/>
      <p:bldP spid="51" grpId="1" animBg="1"/>
      <p:bldP spid="52" grpId="0" animBg="1"/>
      <p:bldP spid="52" grpId="1" animBg="1"/>
      <p:bldP spid="54" grpId="0"/>
      <p:bldP spid="54" grpId="1"/>
      <p:bldP spid="55" grpId="0"/>
      <p:bldP spid="55" grpId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sz="4000" dirty="0" smtClean="0"/>
              <a:t>Union of Regular Languages</a:t>
            </a:r>
            <a:endParaRPr lang="de-DE" altLang="en-US" sz="4000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200" u="sng" dirty="0" smtClean="0">
                <a:latin typeface="+mj-lt"/>
              </a:rPr>
              <a:t>Theorem</a:t>
            </a:r>
            <a:r>
              <a:rPr lang="en-US" sz="2200" dirty="0" smtClean="0">
                <a:latin typeface="+mj-lt"/>
              </a:rPr>
              <a:t>: Let </a:t>
            </a:r>
            <a:r>
              <a:rPr lang="en-US" sz="2200" dirty="0">
                <a:latin typeface="+mj-lt"/>
              </a:rPr>
              <a:t>L</a:t>
            </a:r>
            <a:r>
              <a:rPr lang="en-US" sz="2200" baseline="-25000" dirty="0">
                <a:latin typeface="+mj-lt"/>
              </a:rPr>
              <a:t>1</a:t>
            </a:r>
            <a:r>
              <a:rPr lang="en-US" sz="2200" dirty="0">
                <a:latin typeface="+mj-lt"/>
              </a:rPr>
              <a:t>, L</a:t>
            </a:r>
            <a:r>
              <a:rPr lang="en-US" sz="2200" baseline="-25000" dirty="0">
                <a:latin typeface="+mj-lt"/>
              </a:rPr>
              <a:t>2</a:t>
            </a:r>
            <a:r>
              <a:rPr lang="en-US" sz="2200" dirty="0">
                <a:latin typeface="+mj-lt"/>
              </a:rPr>
              <a:t> </a:t>
            </a:r>
            <a:r>
              <a:rPr lang="en-US" sz="2200" dirty="0" smtClean="0">
                <a:latin typeface="+mj-lt"/>
              </a:rPr>
              <a:t>be two regular languages.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200" dirty="0" smtClean="0">
                <a:latin typeface="+mj-lt"/>
              </a:rPr>
              <a:t>Then their </a:t>
            </a:r>
            <a:r>
              <a:rPr lang="en-US" sz="2200" dirty="0">
                <a:latin typeface="+mj-lt"/>
              </a:rPr>
              <a:t>union L</a:t>
            </a:r>
            <a:r>
              <a:rPr lang="en-US" sz="2200" baseline="-25000" dirty="0">
                <a:latin typeface="+mj-lt"/>
              </a:rPr>
              <a:t>1 </a:t>
            </a:r>
            <a:r>
              <a:rPr lang="en-US" sz="2200" dirty="0">
                <a:latin typeface="+mj-lt"/>
              </a:rPr>
              <a:t>⋃ L</a:t>
            </a:r>
            <a:r>
              <a:rPr lang="en-US" sz="2200" baseline="-25000" dirty="0">
                <a:latin typeface="+mj-lt"/>
              </a:rPr>
              <a:t>2</a:t>
            </a:r>
            <a:r>
              <a:rPr lang="en-US" sz="2200" dirty="0">
                <a:latin typeface="+mj-lt"/>
              </a:rPr>
              <a:t> </a:t>
            </a:r>
            <a:r>
              <a:rPr lang="en-US" sz="2200" dirty="0" smtClean="0">
                <a:latin typeface="+mj-lt"/>
              </a:rPr>
              <a:t>= {</a:t>
            </a:r>
            <a:r>
              <a:rPr lang="en-US" sz="2200" dirty="0">
                <a:latin typeface="+mj-lt"/>
              </a:rPr>
              <a:t>x </a:t>
            </a:r>
            <a:r>
              <a:rPr lang="en-US" sz="2200" dirty="0" smtClean="0">
                <a:latin typeface="+mj-lt"/>
              </a:rPr>
              <a:t>∈ </a:t>
            </a:r>
            <a:r>
              <a:rPr lang="en-US" sz="2200" dirty="0">
                <a:latin typeface="+mj-lt"/>
              </a:rPr>
              <a:t>{0,1}*</a:t>
            </a:r>
            <a:r>
              <a:rPr lang="en-US" sz="2200" dirty="0" smtClean="0">
                <a:latin typeface="+mj-lt"/>
              </a:rPr>
              <a:t> : x</a:t>
            </a:r>
            <a:r>
              <a:rPr lang="en-US" sz="2200" dirty="0">
                <a:latin typeface="+mj-lt"/>
              </a:rPr>
              <a:t> ∈ </a:t>
            </a:r>
            <a:r>
              <a:rPr lang="en-US" sz="2200" dirty="0" smtClean="0">
                <a:latin typeface="+mj-lt"/>
              </a:rPr>
              <a:t>L</a:t>
            </a:r>
            <a:r>
              <a:rPr lang="en-US" sz="2200" baseline="-25000" dirty="0" smtClean="0">
                <a:latin typeface="+mj-lt"/>
              </a:rPr>
              <a:t>1</a:t>
            </a:r>
            <a:r>
              <a:rPr lang="en-US" sz="2200" dirty="0" smtClean="0">
                <a:latin typeface="+mj-lt"/>
              </a:rPr>
              <a:t> or x </a:t>
            </a:r>
            <a:r>
              <a:rPr lang="en-US" sz="2200" dirty="0">
                <a:latin typeface="+mj-lt"/>
              </a:rPr>
              <a:t>∈ </a:t>
            </a:r>
            <a:r>
              <a:rPr lang="en-US" sz="2200" dirty="0" smtClean="0">
                <a:latin typeface="+mj-lt"/>
              </a:rPr>
              <a:t>L</a:t>
            </a:r>
            <a:r>
              <a:rPr lang="en-US" sz="2200" baseline="-25000" dirty="0" smtClean="0">
                <a:latin typeface="+mj-lt"/>
              </a:rPr>
              <a:t>2</a:t>
            </a:r>
            <a:r>
              <a:rPr lang="en-US" sz="2200" dirty="0" smtClean="0">
                <a:latin typeface="+mj-lt"/>
              </a:rPr>
              <a:t> } is also regular.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>
              <a:latin typeface="+mj-lt"/>
            </a:endParaRP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u="sng" dirty="0" smtClean="0">
                <a:latin typeface="+mj-lt"/>
              </a:rPr>
              <a:t>Proof</a:t>
            </a:r>
            <a:r>
              <a:rPr lang="en-US" sz="2200" dirty="0" smtClean="0">
                <a:latin typeface="+mj-lt"/>
              </a:rPr>
              <a:t>: Given two DFAs</a:t>
            </a:r>
            <a:r>
              <a:rPr lang="en-US" sz="2200" dirty="0"/>
              <a:t> </a:t>
            </a:r>
            <a:r>
              <a:rPr lang="en-US" sz="2200" u="sng" dirty="0" smtClean="0"/>
              <a:t>A</a:t>
            </a:r>
            <a:r>
              <a:rPr lang="en-US" sz="2200" u="sng" baseline="-25000" dirty="0" smtClean="0"/>
              <a:t>1</a:t>
            </a:r>
            <a:r>
              <a:rPr lang="en-US" sz="2200" dirty="0" smtClean="0"/>
              <a:t>, </a:t>
            </a:r>
            <a:r>
              <a:rPr lang="en-US" sz="2200" u="sng" dirty="0" smtClean="0"/>
              <a:t>A</a:t>
            </a:r>
            <a:r>
              <a:rPr lang="en-US" sz="2200" u="sng" baseline="-25000" dirty="0" smtClean="0"/>
              <a:t>2</a:t>
            </a:r>
            <a:r>
              <a:rPr lang="en-US" sz="2200" dirty="0" smtClean="0">
                <a:latin typeface="+mj-lt"/>
              </a:rPr>
              <a:t> that accept L</a:t>
            </a:r>
            <a:r>
              <a:rPr lang="en-US" sz="2200" baseline="-25000" dirty="0" smtClean="0">
                <a:latin typeface="+mj-lt"/>
              </a:rPr>
              <a:t>1</a:t>
            </a:r>
            <a:r>
              <a:rPr lang="en-US" sz="2200" dirty="0" smtClean="0">
                <a:latin typeface="+mj-lt"/>
              </a:rPr>
              <a:t> and L</a:t>
            </a:r>
            <a:r>
              <a:rPr lang="en-US" sz="2200" baseline="-25000" dirty="0" smtClean="0">
                <a:latin typeface="+mj-lt"/>
              </a:rPr>
              <a:t>2</a:t>
            </a:r>
            <a:r>
              <a:rPr lang="en-US" sz="2200" dirty="0" smtClean="0">
                <a:latin typeface="+mj-lt"/>
              </a:rPr>
              <a:t>, we want to construct a DFA that accepts the union of the two languages.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u="sng" dirty="0" smtClean="0">
                <a:latin typeface="+mj-lt"/>
              </a:rPr>
              <a:t>Idea</a:t>
            </a:r>
            <a:r>
              <a:rPr lang="en-US" sz="2200" dirty="0" smtClean="0">
                <a:latin typeface="+mj-lt"/>
              </a:rPr>
              <a:t>: Given an input the new automaton will “simulate” both A</a:t>
            </a:r>
            <a:r>
              <a:rPr lang="en-US" sz="2200" baseline="-25000" dirty="0" smtClean="0">
                <a:latin typeface="+mj-lt"/>
              </a:rPr>
              <a:t>1</a:t>
            </a:r>
            <a:r>
              <a:rPr lang="en-US" sz="2200" dirty="0" smtClean="0">
                <a:latin typeface="+mj-lt"/>
              </a:rPr>
              <a:t> and A</a:t>
            </a:r>
            <a:r>
              <a:rPr lang="en-US" sz="2200" baseline="-25000" dirty="0" smtClean="0">
                <a:latin typeface="+mj-lt"/>
              </a:rPr>
              <a:t>2</a:t>
            </a:r>
            <a:r>
              <a:rPr lang="en-US" sz="2200" dirty="0" smtClean="0">
                <a:latin typeface="+mj-lt"/>
              </a:rPr>
              <a:t> on this input.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/>
              <a:t>Let </a:t>
            </a:r>
            <a:r>
              <a:rPr lang="en-US" sz="2200" dirty="0" smtClean="0"/>
              <a:t>S</a:t>
            </a:r>
            <a:r>
              <a:rPr lang="en-US" sz="2200" baseline="-25000" dirty="0" smtClean="0"/>
              <a:t>1</a:t>
            </a:r>
            <a:r>
              <a:rPr lang="en-US" sz="2200" dirty="0" smtClean="0"/>
              <a:t>= {s</a:t>
            </a:r>
            <a:r>
              <a:rPr lang="en-US" sz="2200" baseline="-25000" dirty="0" smtClean="0"/>
              <a:t>0</a:t>
            </a:r>
            <a:r>
              <a:rPr lang="en-US" sz="2200" dirty="0" smtClean="0"/>
              <a:t>,s</a:t>
            </a:r>
            <a:r>
              <a:rPr lang="en-US" sz="2200" baseline="-25000" dirty="0" smtClean="0"/>
              <a:t>1</a:t>
            </a:r>
            <a:r>
              <a:rPr lang="en-US" sz="2200" dirty="0" smtClean="0"/>
              <a:t>,…</a:t>
            </a:r>
            <a:r>
              <a:rPr lang="en-US" sz="2200" dirty="0" err="1" smtClean="0"/>
              <a:t>s</a:t>
            </a:r>
            <a:r>
              <a:rPr lang="en-US" sz="2200" baseline="-25000" dirty="0" err="1" smtClean="0"/>
              <a:t>k</a:t>
            </a:r>
            <a:r>
              <a:rPr lang="en-US" sz="2200" dirty="0" smtClean="0"/>
              <a:t> } be </a:t>
            </a:r>
            <a:r>
              <a:rPr lang="en-US" sz="2200" dirty="0"/>
              <a:t>the set states of </a:t>
            </a:r>
            <a:r>
              <a:rPr lang="en-US" sz="2200" dirty="0" smtClean="0"/>
              <a:t>A</a:t>
            </a:r>
            <a:r>
              <a:rPr lang="en-US" sz="2200" baseline="-25000" dirty="0" smtClean="0"/>
              <a:t>1</a:t>
            </a:r>
            <a:r>
              <a:rPr lang="en-US" sz="2200" dirty="0" smtClean="0"/>
              <a:t>.</a:t>
            </a:r>
            <a:endParaRPr lang="en-US" sz="2200" dirty="0"/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/>
              <a:t>Let </a:t>
            </a:r>
            <a:r>
              <a:rPr lang="en-US" sz="2200" dirty="0" smtClean="0"/>
              <a:t>S</a:t>
            </a:r>
            <a:r>
              <a:rPr lang="en-US" sz="2200" baseline="-25000" dirty="0" smtClean="0"/>
              <a:t>2</a:t>
            </a:r>
            <a:r>
              <a:rPr lang="en-US" sz="2200" dirty="0"/>
              <a:t> = {</a:t>
            </a:r>
            <a:r>
              <a:rPr lang="en-US" sz="2200" dirty="0" smtClean="0"/>
              <a:t>s’</a:t>
            </a:r>
            <a:r>
              <a:rPr lang="en-US" sz="2200" baseline="-25000" dirty="0" smtClean="0"/>
              <a:t>0</a:t>
            </a:r>
            <a:r>
              <a:rPr lang="en-US" sz="2200" dirty="0" smtClean="0"/>
              <a:t>,s’</a:t>
            </a:r>
            <a:r>
              <a:rPr lang="en-US" sz="2200" baseline="-25000" dirty="0" smtClean="0"/>
              <a:t>1</a:t>
            </a:r>
            <a:r>
              <a:rPr lang="en-US" sz="2200" dirty="0"/>
              <a:t>,…</a:t>
            </a:r>
            <a:r>
              <a:rPr lang="en-US" sz="2200" dirty="0" err="1" smtClean="0"/>
              <a:t>s’</a:t>
            </a:r>
            <a:r>
              <a:rPr lang="en-US" sz="2200" baseline="-25000" dirty="0" err="1" smtClean="0"/>
              <a:t>l</a:t>
            </a:r>
            <a:r>
              <a:rPr lang="en-US" sz="2200" dirty="0" smtClean="0"/>
              <a:t> </a:t>
            </a:r>
            <a:r>
              <a:rPr lang="en-US" sz="2200" dirty="0"/>
              <a:t>}</a:t>
            </a:r>
            <a:r>
              <a:rPr lang="en-US" sz="2200" dirty="0" smtClean="0"/>
              <a:t> </a:t>
            </a:r>
            <a:r>
              <a:rPr lang="en-US" sz="2200" dirty="0"/>
              <a:t>be the set states of </a:t>
            </a:r>
            <a:r>
              <a:rPr lang="en-US" sz="2200" dirty="0" smtClean="0"/>
              <a:t>A</a:t>
            </a:r>
            <a:r>
              <a:rPr lang="en-US" sz="2200" baseline="-25000" dirty="0" smtClean="0"/>
              <a:t>2</a:t>
            </a:r>
            <a:r>
              <a:rPr lang="en-US" sz="2200" dirty="0" smtClean="0"/>
              <a:t>.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baseline="-25000" dirty="0"/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+mj-lt"/>
              </a:rPr>
              <a:t>Define the set of states of </a:t>
            </a:r>
            <a:r>
              <a:rPr lang="en-US" sz="2200" dirty="0" err="1" smtClean="0">
                <a:latin typeface="+mj-lt"/>
              </a:rPr>
              <a:t>A</a:t>
            </a:r>
            <a:r>
              <a:rPr lang="en-US" sz="2200" baseline="-25000" dirty="0" err="1" smtClean="0">
                <a:latin typeface="+mj-lt"/>
              </a:rPr>
              <a:t>union</a:t>
            </a:r>
            <a:r>
              <a:rPr lang="en-US" sz="2200" dirty="0" smtClean="0">
                <a:latin typeface="+mj-lt"/>
              </a:rPr>
              <a:t> to be </a:t>
            </a:r>
            <a:r>
              <a:rPr lang="en-US" sz="2200" dirty="0" err="1" smtClean="0">
                <a:latin typeface="+mj-lt"/>
              </a:rPr>
              <a:t>S</a:t>
            </a:r>
            <a:r>
              <a:rPr lang="en-US" sz="2200" baseline="-25000" dirty="0" err="1" smtClean="0"/>
              <a:t>union</a:t>
            </a:r>
            <a:r>
              <a:rPr lang="en-US" sz="2200" dirty="0" smtClean="0"/>
              <a:t> = {(</a:t>
            </a:r>
            <a:r>
              <a:rPr lang="en-US" sz="2200" dirty="0" err="1" smtClean="0"/>
              <a:t>s</a:t>
            </a:r>
            <a:r>
              <a:rPr lang="en-US" sz="2200" baseline="-25000" dirty="0" err="1" smtClean="0"/>
              <a:t>i</a:t>
            </a:r>
            <a:r>
              <a:rPr lang="en-US" sz="2200" dirty="0" smtClean="0"/>
              <a:t>, </a:t>
            </a:r>
            <a:r>
              <a:rPr lang="en-US" sz="2200" dirty="0" err="1" smtClean="0"/>
              <a:t>s’</a:t>
            </a:r>
            <a:r>
              <a:rPr lang="en-US" sz="2200" baseline="-25000" dirty="0" err="1" smtClean="0"/>
              <a:t>j</a:t>
            </a:r>
            <a:r>
              <a:rPr lang="en-US" sz="2200" dirty="0" smtClean="0"/>
              <a:t>) : </a:t>
            </a:r>
            <a:r>
              <a:rPr lang="en-US" sz="2200" dirty="0" err="1" smtClean="0"/>
              <a:t>i</a:t>
            </a:r>
            <a:r>
              <a:rPr lang="en-US" sz="2200" dirty="0" smtClean="0"/>
              <a:t>=0…</a:t>
            </a:r>
            <a:r>
              <a:rPr lang="en-US" sz="2200" dirty="0" err="1" smtClean="0"/>
              <a:t>k,j</a:t>
            </a:r>
            <a:r>
              <a:rPr lang="en-US" sz="2200" dirty="0" smtClean="0"/>
              <a:t>=0…l}.</a:t>
            </a:r>
            <a:endParaRPr lang="en-US" sz="2200" dirty="0" smtClean="0">
              <a:latin typeface="+mj-lt"/>
            </a:endParaRPr>
          </a:p>
        </p:txBody>
      </p:sp>
      <p:sp>
        <p:nvSpPr>
          <p:cNvPr id="37" name="Google Shape;331;p20"/>
          <p:cNvSpPr txBox="1"/>
          <p:nvPr/>
        </p:nvSpPr>
        <p:spPr>
          <a:xfrm>
            <a:off x="8065305" y="1074150"/>
            <a:ext cx="6324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0-9</a:t>
            </a:r>
            <a:endParaRPr/>
          </a:p>
        </p:txBody>
      </p:sp>
      <p:sp>
        <p:nvSpPr>
          <p:cNvPr id="57" name="Rectangle 5"/>
          <p:cNvSpPr>
            <a:spLocks noChangeArrowheads="1"/>
          </p:cNvSpPr>
          <p:nvPr/>
        </p:nvSpPr>
        <p:spPr bwMode="auto">
          <a:xfrm>
            <a:off x="6030912" y="6726113"/>
            <a:ext cx="2743200" cy="60960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US" sz="2200" dirty="0" smtClean="0"/>
              <a:t>Cartesian product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20893925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sz="4000" dirty="0" smtClean="0"/>
              <a:t>Union of Regular Languages</a:t>
            </a:r>
            <a:endParaRPr lang="de-DE" altLang="en-US" sz="4000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u="sng" dirty="0" smtClean="0">
                <a:latin typeface="+mj-lt"/>
              </a:rPr>
              <a:t>Idea</a:t>
            </a:r>
            <a:r>
              <a:rPr lang="en-US" sz="2200" dirty="0" smtClean="0">
                <a:latin typeface="+mj-lt"/>
              </a:rPr>
              <a:t>: Given an input the new automaton will “simulate” both A</a:t>
            </a:r>
            <a:r>
              <a:rPr lang="en-US" sz="2200" baseline="-25000" dirty="0" smtClean="0">
                <a:latin typeface="+mj-lt"/>
              </a:rPr>
              <a:t>1</a:t>
            </a:r>
            <a:r>
              <a:rPr lang="en-US" sz="2200" dirty="0" smtClean="0">
                <a:latin typeface="+mj-lt"/>
              </a:rPr>
              <a:t> and A</a:t>
            </a:r>
            <a:r>
              <a:rPr lang="en-US" sz="2200" baseline="-25000" dirty="0" smtClean="0">
                <a:latin typeface="+mj-lt"/>
              </a:rPr>
              <a:t>2</a:t>
            </a:r>
            <a:r>
              <a:rPr lang="en-US" sz="2200" dirty="0" smtClean="0">
                <a:latin typeface="+mj-lt"/>
              </a:rPr>
              <a:t> on this input.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 smtClean="0">
              <a:latin typeface="+mj-lt"/>
            </a:endParaRP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u="sng" dirty="0"/>
              <a:t>The set of states</a:t>
            </a:r>
            <a:r>
              <a:rPr lang="en-US" sz="2200" dirty="0"/>
              <a:t> of </a:t>
            </a:r>
            <a:r>
              <a:rPr lang="en-US" sz="2200" dirty="0" err="1"/>
              <a:t>A</a:t>
            </a:r>
            <a:r>
              <a:rPr lang="en-US" sz="2200" baseline="-25000" dirty="0" err="1"/>
              <a:t>union</a:t>
            </a:r>
            <a:r>
              <a:rPr lang="en-US" sz="2200" dirty="0"/>
              <a:t>: </a:t>
            </a:r>
            <a:r>
              <a:rPr lang="en-US" sz="2200" dirty="0" err="1"/>
              <a:t>S</a:t>
            </a:r>
            <a:r>
              <a:rPr lang="en-US" sz="2200" baseline="-25000" dirty="0" err="1"/>
              <a:t>union</a:t>
            </a:r>
            <a:r>
              <a:rPr lang="en-US" sz="2200" dirty="0"/>
              <a:t> = {(</a:t>
            </a:r>
            <a:r>
              <a:rPr lang="en-US" sz="2200" dirty="0" err="1"/>
              <a:t>s</a:t>
            </a:r>
            <a:r>
              <a:rPr lang="en-US" sz="2200" baseline="-25000" dirty="0" err="1"/>
              <a:t>i</a:t>
            </a:r>
            <a:r>
              <a:rPr lang="en-US" sz="2200" dirty="0"/>
              <a:t>, </a:t>
            </a:r>
            <a:r>
              <a:rPr lang="en-US" sz="2200" dirty="0" err="1"/>
              <a:t>s’</a:t>
            </a:r>
            <a:r>
              <a:rPr lang="en-US" sz="2200" baseline="-25000" dirty="0" err="1"/>
              <a:t>j</a:t>
            </a:r>
            <a:r>
              <a:rPr lang="en-US" sz="2200" dirty="0"/>
              <a:t>) : </a:t>
            </a:r>
            <a:r>
              <a:rPr lang="en-US" sz="2200" dirty="0" err="1"/>
              <a:t>i</a:t>
            </a:r>
            <a:r>
              <a:rPr lang="en-US" sz="2200" dirty="0"/>
              <a:t>=0…</a:t>
            </a:r>
            <a:r>
              <a:rPr lang="en-US" sz="2200" dirty="0" err="1"/>
              <a:t>k,j</a:t>
            </a:r>
            <a:r>
              <a:rPr lang="en-US" sz="2200" dirty="0"/>
              <a:t>=0…l}.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/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u="sng" dirty="0"/>
              <a:t>The </a:t>
            </a:r>
            <a:r>
              <a:rPr lang="en-US" sz="2200" u="sng" dirty="0" smtClean="0"/>
              <a:t>initial state</a:t>
            </a:r>
            <a:r>
              <a:rPr lang="en-US" sz="2200" dirty="0" smtClean="0"/>
              <a:t>: (s</a:t>
            </a:r>
            <a:r>
              <a:rPr lang="en-US" sz="2200" baseline="-25000" dirty="0" smtClean="0"/>
              <a:t>0</a:t>
            </a:r>
            <a:r>
              <a:rPr lang="en-US" sz="2200" dirty="0" smtClean="0"/>
              <a:t>, s’</a:t>
            </a:r>
            <a:r>
              <a:rPr lang="en-US" sz="2200" baseline="-25000" dirty="0" smtClean="0"/>
              <a:t>0</a:t>
            </a:r>
            <a:r>
              <a:rPr lang="en-US" sz="2200" dirty="0" smtClean="0"/>
              <a:t>).</a:t>
            </a:r>
            <a:endParaRPr lang="en-US" sz="2200" dirty="0"/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/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u="sng" dirty="0" smtClean="0">
                <a:latin typeface="+mj-lt"/>
              </a:rPr>
              <a:t>Accepting states</a:t>
            </a:r>
            <a:r>
              <a:rPr lang="en-US" sz="2200" dirty="0" smtClean="0">
                <a:latin typeface="+mj-lt"/>
              </a:rPr>
              <a:t>: all (</a:t>
            </a:r>
            <a:r>
              <a:rPr lang="en-US" sz="2200" dirty="0" err="1" smtClean="0">
                <a:latin typeface="+mj-lt"/>
              </a:rPr>
              <a:t>s</a:t>
            </a:r>
            <a:r>
              <a:rPr lang="en-US" sz="2200" baseline="-25000" dirty="0" err="1" smtClean="0">
                <a:latin typeface="+mj-lt"/>
              </a:rPr>
              <a:t>i</a:t>
            </a:r>
            <a:r>
              <a:rPr lang="en-US" sz="2200" dirty="0" smtClean="0">
                <a:latin typeface="+mj-lt"/>
              </a:rPr>
              <a:t>, </a:t>
            </a:r>
            <a:r>
              <a:rPr lang="en-US" sz="2200" dirty="0" err="1" smtClean="0">
                <a:latin typeface="+mj-lt"/>
              </a:rPr>
              <a:t>s’</a:t>
            </a:r>
            <a:r>
              <a:rPr lang="en-US" sz="2200" baseline="-25000" dirty="0" err="1" smtClean="0">
                <a:latin typeface="+mj-lt"/>
              </a:rPr>
              <a:t>j</a:t>
            </a:r>
            <a:r>
              <a:rPr lang="en-US" sz="2200" dirty="0" smtClean="0">
                <a:latin typeface="+mj-lt"/>
              </a:rPr>
              <a:t>) such that</a:t>
            </a:r>
          </a:p>
          <a:p>
            <a:pPr lvl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+mj-lt"/>
              </a:rPr>
              <a:t>Either </a:t>
            </a:r>
            <a:r>
              <a:rPr lang="en-US" sz="2200" dirty="0" err="1" smtClean="0">
                <a:latin typeface="+mj-lt"/>
              </a:rPr>
              <a:t>s</a:t>
            </a:r>
            <a:r>
              <a:rPr lang="en-US" sz="2200" baseline="-25000" dirty="0" err="1" smtClean="0">
                <a:latin typeface="+mj-lt"/>
              </a:rPr>
              <a:t>i</a:t>
            </a:r>
            <a:r>
              <a:rPr lang="en-US" sz="2200" dirty="0" smtClean="0">
                <a:latin typeface="+mj-lt"/>
              </a:rPr>
              <a:t> is an accepting state in A</a:t>
            </a:r>
            <a:r>
              <a:rPr lang="en-US" sz="2200" baseline="-25000" dirty="0" smtClean="0">
                <a:latin typeface="+mj-lt"/>
              </a:rPr>
              <a:t>1</a:t>
            </a:r>
          </a:p>
          <a:p>
            <a:pPr lvl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+mj-lt"/>
              </a:rPr>
              <a:t>Or </a:t>
            </a:r>
            <a:r>
              <a:rPr lang="en-US" sz="2200" dirty="0" err="1" smtClean="0">
                <a:latin typeface="+mj-lt"/>
              </a:rPr>
              <a:t>s’</a:t>
            </a:r>
            <a:r>
              <a:rPr lang="en-US" sz="2200" baseline="-25000" dirty="0" err="1" smtClean="0">
                <a:latin typeface="+mj-lt"/>
              </a:rPr>
              <a:t>j</a:t>
            </a:r>
            <a:r>
              <a:rPr lang="en-US" sz="2200" dirty="0" smtClean="0">
                <a:latin typeface="+mj-lt"/>
              </a:rPr>
              <a:t> is an accepting state in A</a:t>
            </a:r>
            <a:r>
              <a:rPr lang="en-US" sz="2200" baseline="-25000" dirty="0" smtClean="0">
                <a:latin typeface="+mj-lt"/>
              </a:rPr>
              <a:t>2</a:t>
            </a:r>
          </a:p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</a:pPr>
            <a:endParaRPr lang="en-US" sz="2200" dirty="0"/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u="sng" dirty="0"/>
              <a:t>Transitions</a:t>
            </a:r>
            <a:r>
              <a:rPr lang="en-US" sz="2200" dirty="0"/>
              <a:t>: if we are in (</a:t>
            </a:r>
            <a:r>
              <a:rPr lang="en-US" sz="2200" dirty="0" err="1"/>
              <a:t>s</a:t>
            </a:r>
            <a:r>
              <a:rPr lang="en-US" sz="2200" baseline="-25000" dirty="0" err="1"/>
              <a:t>i</a:t>
            </a:r>
            <a:r>
              <a:rPr lang="en-US" sz="2200" dirty="0"/>
              <a:t>, </a:t>
            </a:r>
            <a:r>
              <a:rPr lang="en-US" sz="2200" dirty="0" err="1"/>
              <a:t>s’</a:t>
            </a:r>
            <a:r>
              <a:rPr lang="en-US" sz="2200" baseline="-25000" dirty="0" err="1"/>
              <a:t>j</a:t>
            </a:r>
            <a:r>
              <a:rPr lang="en-US" sz="2200" dirty="0"/>
              <a:t>), and the next letter is </a:t>
            </a:r>
            <a:r>
              <a:rPr lang="el-GR" sz="2200" dirty="0"/>
              <a:t>σ</a:t>
            </a:r>
            <a:r>
              <a:rPr lang="en-US" sz="2200" dirty="0" smtClean="0"/>
              <a:t>,</a:t>
            </a:r>
          </a:p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200" dirty="0"/>
              <a:t>	</a:t>
            </a:r>
            <a:r>
              <a:rPr lang="en-US" sz="2200" dirty="0" smtClean="0"/>
              <a:t>then </a:t>
            </a:r>
            <a:r>
              <a:rPr lang="en-US" sz="2200" dirty="0"/>
              <a:t>we move to  (</a:t>
            </a:r>
            <a:r>
              <a:rPr lang="el-GR" sz="2200" dirty="0"/>
              <a:t>δ</a:t>
            </a:r>
            <a:r>
              <a:rPr lang="en-US" sz="2200" baseline="-25000" dirty="0"/>
              <a:t>1</a:t>
            </a:r>
            <a:r>
              <a:rPr lang="en-US" sz="2200" dirty="0"/>
              <a:t>(</a:t>
            </a:r>
            <a:r>
              <a:rPr lang="en-US" sz="2200" dirty="0" err="1"/>
              <a:t>s</a:t>
            </a:r>
            <a:r>
              <a:rPr lang="en-US" sz="2200" baseline="-25000" dirty="0" err="1"/>
              <a:t>i</a:t>
            </a:r>
            <a:r>
              <a:rPr lang="en-US" sz="2200" dirty="0"/>
              <a:t>, </a:t>
            </a:r>
            <a:r>
              <a:rPr lang="el-GR" sz="2200" dirty="0"/>
              <a:t>σ</a:t>
            </a:r>
            <a:r>
              <a:rPr lang="en-US" sz="2200" dirty="0"/>
              <a:t>), </a:t>
            </a:r>
            <a:r>
              <a:rPr lang="el-GR" sz="2200" dirty="0"/>
              <a:t>δ</a:t>
            </a:r>
            <a:r>
              <a:rPr lang="en-US" sz="2200" baseline="-25000" dirty="0"/>
              <a:t>2</a:t>
            </a:r>
            <a:r>
              <a:rPr lang="en-US" sz="2200" dirty="0"/>
              <a:t>(</a:t>
            </a:r>
            <a:r>
              <a:rPr lang="en-US" sz="2200" dirty="0" err="1"/>
              <a:t>s’</a:t>
            </a:r>
            <a:r>
              <a:rPr lang="en-US" sz="2200" baseline="-25000" dirty="0" err="1"/>
              <a:t>j</a:t>
            </a:r>
            <a:r>
              <a:rPr lang="en-US" sz="2200" dirty="0"/>
              <a:t>, </a:t>
            </a:r>
            <a:r>
              <a:rPr lang="el-GR" sz="2200" dirty="0"/>
              <a:t>σ</a:t>
            </a:r>
            <a:r>
              <a:rPr lang="en-US" sz="2200" dirty="0"/>
              <a:t>)).</a:t>
            </a:r>
            <a:endParaRPr lang="en-US" sz="2200" baseline="-25000" dirty="0"/>
          </a:p>
          <a:p>
            <a:pPr lvl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baseline="-25000" dirty="0" smtClean="0">
              <a:latin typeface="+mj-lt"/>
            </a:endParaRPr>
          </a:p>
        </p:txBody>
      </p:sp>
      <p:sp>
        <p:nvSpPr>
          <p:cNvPr id="37" name="Google Shape;331;p20"/>
          <p:cNvSpPr txBox="1"/>
          <p:nvPr/>
        </p:nvSpPr>
        <p:spPr>
          <a:xfrm>
            <a:off x="8065305" y="1074150"/>
            <a:ext cx="6324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0-9</a:t>
            </a:r>
            <a:endParaRPr/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5773738" y="3856037"/>
            <a:ext cx="4306887" cy="236220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>
              <a:lnSpc>
                <a:spcPct val="100000"/>
              </a:lnSpc>
            </a:pPr>
            <a:r>
              <a:rPr lang="en-US" sz="2200" u="sng" dirty="0" smtClean="0"/>
              <a:t>Claim</a:t>
            </a:r>
            <a:r>
              <a:rPr lang="en-US" sz="2200" dirty="0" smtClean="0"/>
              <a:t>: </a:t>
            </a:r>
            <a:r>
              <a:rPr lang="en-US" sz="2200" dirty="0" err="1" smtClean="0"/>
              <a:t>A</a:t>
            </a:r>
            <a:r>
              <a:rPr lang="en-US" sz="2200" baseline="-25000" dirty="0" err="1" smtClean="0"/>
              <a:t>union</a:t>
            </a:r>
            <a:r>
              <a:rPr lang="en-US" sz="2200" dirty="0" smtClean="0"/>
              <a:t> accepts </a:t>
            </a:r>
            <a:r>
              <a:rPr lang="en-US" sz="2200" dirty="0"/>
              <a:t>L</a:t>
            </a:r>
            <a:r>
              <a:rPr lang="en-US" sz="2200" baseline="-25000" dirty="0"/>
              <a:t>1 </a:t>
            </a:r>
            <a:r>
              <a:rPr lang="en-US" sz="2200" dirty="0"/>
              <a:t>⋃ L</a:t>
            </a:r>
            <a:r>
              <a:rPr lang="en-US" sz="2200" baseline="-25000" dirty="0"/>
              <a:t>2</a:t>
            </a:r>
            <a:r>
              <a:rPr lang="en-US" sz="2200" dirty="0"/>
              <a:t> </a:t>
            </a:r>
            <a:endParaRPr lang="en-US" sz="2200" dirty="0" smtClean="0"/>
          </a:p>
          <a:p>
            <a:pPr>
              <a:lnSpc>
                <a:spcPct val="100000"/>
              </a:lnSpc>
            </a:pPr>
            <a:endParaRPr lang="en-US" sz="2200" dirty="0" smtClean="0"/>
          </a:p>
          <a:p>
            <a:pPr>
              <a:lnSpc>
                <a:spcPct val="100000"/>
              </a:lnSpc>
            </a:pPr>
            <a:r>
              <a:rPr lang="en-US" sz="2200" u="sng" dirty="0" smtClean="0"/>
              <a:t>Proof</a:t>
            </a:r>
            <a:r>
              <a:rPr lang="en-US" sz="2200" dirty="0" smtClean="0"/>
              <a:t>: We need to show:</a:t>
            </a:r>
          </a:p>
          <a:p>
            <a:pPr marL="457200" indent="-457200">
              <a:lnSpc>
                <a:spcPct val="100000"/>
              </a:lnSpc>
              <a:buAutoNum type="arabicParenR"/>
            </a:pPr>
            <a:r>
              <a:rPr lang="en-US" sz="2200" dirty="0" smtClean="0"/>
              <a:t>If </a:t>
            </a:r>
            <a:r>
              <a:rPr lang="en-US" sz="2200" dirty="0"/>
              <a:t>x ∈ L</a:t>
            </a:r>
            <a:r>
              <a:rPr lang="en-US" sz="2200" baseline="-25000" dirty="0"/>
              <a:t>1</a:t>
            </a:r>
            <a:r>
              <a:rPr lang="en-US" sz="2200" dirty="0"/>
              <a:t> then </a:t>
            </a:r>
            <a:r>
              <a:rPr lang="en-US" sz="2200" dirty="0" err="1"/>
              <a:t>A</a:t>
            </a:r>
            <a:r>
              <a:rPr lang="en-US" sz="2200" baseline="-25000" dirty="0" err="1"/>
              <a:t>union</a:t>
            </a:r>
            <a:r>
              <a:rPr lang="en-US" sz="2200" baseline="-25000" dirty="0"/>
              <a:t> </a:t>
            </a:r>
            <a:r>
              <a:rPr lang="en-US" sz="2200" dirty="0"/>
              <a:t>accepts </a:t>
            </a:r>
            <a:r>
              <a:rPr lang="en-US" sz="2200" dirty="0" smtClean="0"/>
              <a:t>x.</a:t>
            </a:r>
          </a:p>
          <a:p>
            <a:pPr marL="457200" indent="-457200">
              <a:lnSpc>
                <a:spcPct val="100000"/>
              </a:lnSpc>
              <a:buAutoNum type="arabicParenR"/>
            </a:pPr>
            <a:r>
              <a:rPr lang="en-US" sz="2200" dirty="0" smtClean="0"/>
              <a:t>If </a:t>
            </a:r>
            <a:r>
              <a:rPr lang="en-US" sz="2200" dirty="0"/>
              <a:t>x ∈ </a:t>
            </a:r>
            <a:r>
              <a:rPr lang="en-US" sz="2200" dirty="0" smtClean="0"/>
              <a:t>L</a:t>
            </a:r>
            <a:r>
              <a:rPr lang="en-US" sz="2200" baseline="-25000" dirty="0" smtClean="0"/>
              <a:t>2</a:t>
            </a:r>
            <a:r>
              <a:rPr lang="en-US" sz="2200" dirty="0" smtClean="0"/>
              <a:t> </a:t>
            </a:r>
            <a:r>
              <a:rPr lang="en-US" sz="2200" dirty="0"/>
              <a:t>then </a:t>
            </a:r>
            <a:r>
              <a:rPr lang="en-US" sz="2200" dirty="0" err="1"/>
              <a:t>A</a:t>
            </a:r>
            <a:r>
              <a:rPr lang="en-US" sz="2200" baseline="-25000" dirty="0" err="1"/>
              <a:t>union</a:t>
            </a:r>
            <a:r>
              <a:rPr lang="en-US" sz="2200" baseline="-25000" dirty="0"/>
              <a:t> </a:t>
            </a:r>
            <a:r>
              <a:rPr lang="en-US" sz="2200" dirty="0" smtClean="0"/>
              <a:t>accepts x.</a:t>
            </a:r>
          </a:p>
          <a:p>
            <a:pPr marL="457200" indent="-457200">
              <a:lnSpc>
                <a:spcPct val="100000"/>
              </a:lnSpc>
              <a:buAutoNum type="arabicParenR"/>
            </a:pPr>
            <a:r>
              <a:rPr lang="en-US" sz="2200" dirty="0" smtClean="0"/>
              <a:t>No other string is accepted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363155642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en-US" altLang="he-IL" sz="6500" dirty="0" smtClean="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en-US" altLang="he-IL" sz="6500" dirty="0" smtClean="0"/>
              <a:t>Regular Expressions</a:t>
            </a:r>
            <a:endParaRPr lang="de-DE" altLang="en-US" sz="6500" dirty="0"/>
          </a:p>
        </p:txBody>
      </p:sp>
    </p:spTree>
    <p:extLst>
      <p:ext uri="{BB962C8B-B14F-4D97-AF65-F5344CB8AC3E}">
        <p14:creationId xmlns:p14="http://schemas.microsoft.com/office/powerpoint/2010/main" val="65524961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 smtClean="0"/>
              <a:t>Regular Expressions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+mj-lt"/>
              </a:rPr>
              <a:t>We use regular expressions (</a:t>
            </a:r>
            <a:r>
              <a:rPr lang="en-US" sz="2200" dirty="0" err="1" smtClean="0">
                <a:latin typeface="+mj-lt"/>
              </a:rPr>
              <a:t>regexps</a:t>
            </a:r>
            <a:r>
              <a:rPr lang="en-US" sz="2200" dirty="0" smtClean="0">
                <a:latin typeface="+mj-lt"/>
              </a:rPr>
              <a:t>) to define “patterns of strings”.</a:t>
            </a:r>
          </a:p>
          <a:p>
            <a:pPr marL="457200" lvl="1" indent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</a:pPr>
            <a:r>
              <a:rPr lang="en-US" sz="2200" dirty="0" smtClean="0"/>
              <a:t>a </a:t>
            </a:r>
            <a:r>
              <a:rPr lang="en-US" sz="2200" dirty="0"/>
              <a:t>or b: </a:t>
            </a:r>
            <a:r>
              <a:rPr lang="en-US" sz="22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2200" dirty="0" err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a|b</a:t>
            </a:r>
            <a:r>
              <a:rPr lang="en-US" sz="22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endParaRPr lang="en-US" sz="2200" dirty="0">
              <a:solidFill>
                <a:srgbClr val="FF0000"/>
              </a:solidFill>
            </a:endParaRPr>
          </a:p>
          <a:p>
            <a:pPr marL="457200" lvl="1" indent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</a:pPr>
            <a:r>
              <a:rPr lang="en-US" sz="2200" dirty="0" smtClean="0"/>
              <a:t>0 </a:t>
            </a:r>
            <a:r>
              <a:rPr lang="en-US" sz="2200" dirty="0"/>
              <a:t>or more b’s: </a:t>
            </a:r>
            <a:r>
              <a:rPr lang="en-US" sz="22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b*</a:t>
            </a:r>
          </a:p>
          <a:p>
            <a:pPr marL="457200" lvl="1" indent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</a:pPr>
            <a:r>
              <a:rPr lang="en-US" sz="2200" dirty="0" smtClean="0"/>
              <a:t>1 </a:t>
            </a:r>
            <a:r>
              <a:rPr lang="en-US" sz="2200" dirty="0"/>
              <a:t>or more b’s: </a:t>
            </a:r>
            <a:r>
              <a:rPr lang="en-US" sz="2200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b(b*)</a:t>
            </a:r>
            <a:endParaRPr lang="en-US" sz="2200" dirty="0">
              <a:solidFill>
                <a:srgbClr val="FF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457200" lvl="1" indent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</a:pPr>
            <a:r>
              <a:rPr lang="en-US" sz="2200" dirty="0" smtClean="0"/>
              <a:t>starts </a:t>
            </a:r>
            <a:r>
              <a:rPr lang="en-US" sz="2200" dirty="0"/>
              <a:t>with a: </a:t>
            </a:r>
            <a:r>
              <a:rPr lang="en-US" sz="2200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a(</a:t>
            </a:r>
            <a:r>
              <a:rPr lang="en-US" sz="2200" dirty="0" err="1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a|b</a:t>
            </a:r>
            <a:r>
              <a:rPr lang="en-US" sz="2200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)*</a:t>
            </a:r>
            <a:endParaRPr lang="en-US" sz="2200" dirty="0">
              <a:solidFill>
                <a:srgbClr val="FF0000"/>
              </a:solidFill>
            </a:endParaRPr>
          </a:p>
          <a:p>
            <a:pPr marL="457200" lvl="1" indent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</a:pPr>
            <a:r>
              <a:rPr lang="en-US" sz="2200" dirty="0"/>
              <a:t>ends with </a:t>
            </a:r>
            <a:r>
              <a:rPr lang="en-US" sz="2200" dirty="0" smtClean="0"/>
              <a:t>b: </a:t>
            </a:r>
            <a:r>
              <a:rPr lang="en-US" sz="22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2200" dirty="0" err="1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a|b</a:t>
            </a:r>
            <a:r>
              <a:rPr lang="en-US" sz="2200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)*b</a:t>
            </a:r>
            <a:endParaRPr lang="en-US" sz="2200" dirty="0" smtClean="0">
              <a:solidFill>
                <a:srgbClr val="FF0000"/>
              </a:solidFill>
            </a:endParaRPr>
          </a:p>
          <a:p>
            <a:pPr marL="457200" lvl="1" indent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</a:pPr>
            <a:r>
              <a:rPr lang="en-US" sz="2200" dirty="0" smtClean="0"/>
              <a:t>strings </a:t>
            </a:r>
            <a:r>
              <a:rPr lang="en-US" sz="2200" dirty="0"/>
              <a:t>of length exactly 5: </a:t>
            </a:r>
            <a:r>
              <a:rPr lang="en-US" sz="22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2200" dirty="0" err="1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a|b</a:t>
            </a:r>
            <a:r>
              <a:rPr lang="en-US" sz="2200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r>
              <a:rPr lang="en-US" sz="2200" baseline="30000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5</a:t>
            </a:r>
          </a:p>
          <a:p>
            <a:pPr marL="457200" lvl="1" indent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</a:pPr>
            <a:r>
              <a:rPr lang="en-US" sz="2200" dirty="0" smtClean="0"/>
              <a:t>contains exactly 2 a’s: </a:t>
            </a:r>
            <a:r>
              <a:rPr lang="en-US" sz="2200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b*ab*ab*</a:t>
            </a:r>
            <a:endParaRPr lang="en-US" sz="2200" baseline="30000" dirty="0">
              <a:solidFill>
                <a:srgbClr val="FF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457200" lvl="1" indent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</a:pPr>
            <a:r>
              <a:rPr lang="en-US" sz="2200" dirty="0" smtClean="0"/>
              <a:t>first (one or more) a’s then (zero or more) b’s</a:t>
            </a:r>
            <a:r>
              <a:rPr lang="en-US" sz="2200" dirty="0"/>
              <a:t>: </a:t>
            </a:r>
            <a:r>
              <a:rPr lang="en-US" sz="2200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a(a*)(b*)</a:t>
            </a:r>
          </a:p>
          <a:p>
            <a:pPr marL="457200" lvl="1" indent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</a:pPr>
            <a:r>
              <a:rPr lang="en-US" sz="2200" dirty="0" smtClean="0"/>
              <a:t>strings of even length: </a:t>
            </a:r>
            <a:r>
              <a:rPr lang="en-US" sz="2200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2200" dirty="0" err="1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aa|ab|ba|bb</a:t>
            </a:r>
            <a:r>
              <a:rPr lang="en-US" sz="2200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)* </a:t>
            </a:r>
            <a:r>
              <a:rPr lang="en-US" sz="22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 </a:t>
            </a:r>
            <a:r>
              <a:rPr lang="en-US" sz="2200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((</a:t>
            </a:r>
            <a:r>
              <a:rPr lang="en-US" sz="2200" dirty="0" err="1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a|b</a:t>
            </a:r>
            <a:r>
              <a:rPr lang="en-US" sz="2200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r>
              <a:rPr lang="en-US" sz="2200" baseline="30000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2</a:t>
            </a:r>
            <a:r>
              <a:rPr lang="en-US" sz="2200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)*</a:t>
            </a:r>
          </a:p>
          <a:p>
            <a:pPr marL="457200" lvl="1" indent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</a:pPr>
            <a:r>
              <a:rPr lang="en-US" sz="2200" dirty="0" smtClean="0"/>
              <a:t>contains </a:t>
            </a:r>
            <a:r>
              <a:rPr lang="en-US" sz="2200" dirty="0"/>
              <a:t>a substring </a:t>
            </a:r>
            <a:r>
              <a:rPr lang="en-US" sz="2200" i="1" dirty="0" err="1"/>
              <a:t>aabba</a:t>
            </a:r>
            <a:r>
              <a:rPr lang="en-US" sz="2200" dirty="0"/>
              <a:t>: </a:t>
            </a:r>
            <a:r>
              <a:rPr lang="en-US" sz="22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2200" dirty="0" err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a|b</a:t>
            </a:r>
            <a:r>
              <a:rPr lang="en-US" sz="2200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)*</a:t>
            </a:r>
            <a:r>
              <a:rPr lang="en-US" sz="2200" dirty="0" err="1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aabba</a:t>
            </a:r>
            <a:r>
              <a:rPr lang="en-US" sz="2200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2200" dirty="0" err="1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a|b</a:t>
            </a:r>
            <a:r>
              <a:rPr lang="en-US" sz="22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)*</a:t>
            </a:r>
          </a:p>
          <a:p>
            <a:pPr marL="457200" lvl="1" indent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</a:pPr>
            <a:r>
              <a:rPr lang="en-US" sz="2200" dirty="0" smtClean="0"/>
              <a:t>even number of a’s: </a:t>
            </a:r>
            <a:r>
              <a:rPr lang="en-US" sz="2200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b*(a(b*)a(b*))*</a:t>
            </a:r>
            <a:endParaRPr lang="en-US" sz="2200" dirty="0">
              <a:solidFill>
                <a:srgbClr val="FF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457200" lvl="1" indent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</a:pPr>
            <a:r>
              <a:rPr lang="en-US" sz="2200" dirty="0" smtClean="0"/>
              <a:t>begins and ends with different letters: </a:t>
            </a:r>
            <a:r>
              <a:rPr lang="en-US" sz="2200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(a(</a:t>
            </a:r>
            <a:r>
              <a:rPr lang="en-US" sz="2200" dirty="0" err="1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a|b</a:t>
            </a:r>
            <a:r>
              <a:rPr lang="en-US" sz="2200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)*b)|(b(</a:t>
            </a:r>
            <a:r>
              <a:rPr lang="en-US" sz="2200" dirty="0" err="1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a|b</a:t>
            </a:r>
            <a:r>
              <a:rPr lang="en-US" sz="2200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)*a)</a:t>
            </a:r>
          </a:p>
        </p:txBody>
      </p:sp>
      <p:sp>
        <p:nvSpPr>
          <p:cNvPr id="37" name="Google Shape;331;p20"/>
          <p:cNvSpPr txBox="1"/>
          <p:nvPr/>
        </p:nvSpPr>
        <p:spPr>
          <a:xfrm>
            <a:off x="8065305" y="1074150"/>
            <a:ext cx="6324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0-9</a:t>
            </a:r>
            <a:endParaRPr/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4354512" y="2636837"/>
            <a:ext cx="4953000" cy="114300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sz="2200" dirty="0" smtClean="0"/>
              <a:t>Observation:</a:t>
            </a:r>
          </a:p>
          <a:p>
            <a:r>
              <a:rPr lang="en-US" sz="2200" dirty="0" smtClean="0"/>
              <a:t>regular expressions define languages!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331611846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Today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104775" indent="0">
              <a:buSzPct val="45000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en-US" sz="2600" dirty="0" smtClean="0"/>
              <a:t>Regular Languages:</a:t>
            </a:r>
          </a:p>
          <a:p>
            <a:pPr marL="104775" indent="0">
              <a:buSzPct val="45000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en-US" sz="2600" dirty="0" smtClean="0"/>
              <a:t>	Deterministic Finite Automata</a:t>
            </a:r>
          </a:p>
          <a:p>
            <a:pPr marL="104775" indent="0">
              <a:buSzPct val="45000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en-US" sz="2600" dirty="0" smtClean="0"/>
              <a:t>	Regular Expressions</a:t>
            </a:r>
          </a:p>
          <a:p>
            <a:pPr marL="104775" indent="0">
              <a:buSzPct val="45000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en-US" sz="2600" dirty="0" smtClean="0"/>
              <a:t>The Halting Problem</a:t>
            </a:r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6800613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sz="4000" dirty="0"/>
              <a:t>Regular </a:t>
            </a:r>
            <a:r>
              <a:rPr lang="en-US" altLang="he-IL" sz="4000" dirty="0" smtClean="0"/>
              <a:t>Expressions</a:t>
            </a:r>
            <a:endParaRPr lang="de-DE" altLang="en-US" sz="4200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u="sng" dirty="0" smtClean="0">
                <a:latin typeface="+mj-lt"/>
              </a:rPr>
              <a:t>Theorem</a:t>
            </a:r>
            <a:r>
              <a:rPr lang="en-US" sz="2200" dirty="0" smtClean="0">
                <a:latin typeface="+mj-lt"/>
              </a:rPr>
              <a:t>: A language L is regular </a:t>
            </a:r>
            <a:r>
              <a:rPr lang="en-US" sz="2200" i="1" u="sng" dirty="0" smtClean="0">
                <a:latin typeface="+mj-lt"/>
              </a:rPr>
              <a:t>if and only if</a:t>
            </a:r>
            <a:r>
              <a:rPr lang="en-US" sz="2200" dirty="0" smtClean="0">
                <a:latin typeface="+mj-lt"/>
              </a:rPr>
              <a:t> there exists a regular expression defining L.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>
              <a:latin typeface="+mj-lt"/>
            </a:endParaRP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+mj-lt"/>
              </a:rPr>
              <a:t>In other words: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+mj-lt"/>
                <a:sym typeface="Wingdings" panose="05000000000000000000" pitchFamily="2" charset="2"/>
              </a:rPr>
              <a:t> Suppose that L is regular, i.e., it has a DFA. Then there is a </a:t>
            </a:r>
            <a:r>
              <a:rPr lang="en-US" sz="2200" dirty="0" err="1" smtClean="0">
                <a:latin typeface="+mj-lt"/>
                <a:sym typeface="Wingdings" panose="05000000000000000000" pitchFamily="2" charset="2"/>
              </a:rPr>
              <a:t>regexp</a:t>
            </a:r>
            <a:r>
              <a:rPr lang="en-US" sz="2200" dirty="0" smtClean="0">
                <a:latin typeface="+mj-lt"/>
                <a:sym typeface="Wingdings" panose="05000000000000000000" pitchFamily="2" charset="2"/>
              </a:rPr>
              <a:t> defining it.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>
              <a:latin typeface="+mj-lt"/>
              <a:sym typeface="Wingdings" panose="05000000000000000000" pitchFamily="2" charset="2"/>
            </a:endParaRP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+mj-lt"/>
                <a:sym typeface="Wingdings" panose="05000000000000000000" pitchFamily="2" charset="2"/>
              </a:rPr>
              <a:t> Given a </a:t>
            </a:r>
            <a:r>
              <a:rPr lang="en-US" sz="2200" dirty="0" err="1" smtClean="0">
                <a:latin typeface="+mj-lt"/>
                <a:sym typeface="Wingdings" panose="05000000000000000000" pitchFamily="2" charset="2"/>
              </a:rPr>
              <a:t>regexp</a:t>
            </a:r>
            <a:r>
              <a:rPr lang="en-US" sz="2200" dirty="0" smtClean="0">
                <a:latin typeface="+mj-lt"/>
                <a:sym typeface="Wingdings" panose="05000000000000000000" pitchFamily="2" charset="2"/>
              </a:rPr>
              <a:t>, we need to show a DFA that accepts the language defined by the </a:t>
            </a:r>
            <a:r>
              <a:rPr lang="en-US" sz="2200" dirty="0" err="1" smtClean="0">
                <a:latin typeface="+mj-lt"/>
                <a:sym typeface="Wingdings" panose="05000000000000000000" pitchFamily="2" charset="2"/>
              </a:rPr>
              <a:t>regexp</a:t>
            </a:r>
            <a:r>
              <a:rPr lang="en-US" sz="2200" dirty="0" smtClean="0">
                <a:latin typeface="+mj-lt"/>
                <a:sym typeface="Wingdings" panose="05000000000000000000" pitchFamily="2" charset="2"/>
              </a:rPr>
              <a:t>.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>
              <a:latin typeface="+mj-lt"/>
              <a:sym typeface="Wingdings" panose="05000000000000000000" pitchFamily="2" charset="2"/>
            </a:endParaRP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+mj-lt"/>
                <a:sym typeface="Wingdings" panose="05000000000000000000" pitchFamily="2" charset="2"/>
              </a:rPr>
              <a:t>We will not prove it in this class…</a:t>
            </a:r>
          </a:p>
        </p:txBody>
      </p:sp>
      <p:sp>
        <p:nvSpPr>
          <p:cNvPr id="37" name="Google Shape;331;p20"/>
          <p:cNvSpPr txBox="1"/>
          <p:nvPr/>
        </p:nvSpPr>
        <p:spPr>
          <a:xfrm>
            <a:off x="8065305" y="1074150"/>
            <a:ext cx="6324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0-9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11210740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 smtClean="0"/>
              <a:t>Regular </a:t>
            </a:r>
            <a:r>
              <a:rPr lang="en-US" altLang="he-IL" dirty="0"/>
              <a:t>Languages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u="sng" dirty="0" smtClean="0">
                <a:latin typeface="+mj-lt"/>
              </a:rPr>
              <a:t>Theorem</a:t>
            </a:r>
            <a:r>
              <a:rPr lang="en-US" sz="2200" dirty="0" smtClean="0">
                <a:latin typeface="+mj-lt"/>
              </a:rPr>
              <a:t>: Let L</a:t>
            </a:r>
            <a:r>
              <a:rPr lang="en-US" sz="2200" baseline="-25000" dirty="0" smtClean="0">
                <a:latin typeface="+mj-lt"/>
              </a:rPr>
              <a:t>1</a:t>
            </a:r>
            <a:r>
              <a:rPr lang="en-US" sz="2200" dirty="0" smtClean="0">
                <a:latin typeface="+mj-lt"/>
              </a:rPr>
              <a:t>, L</a:t>
            </a:r>
            <a:r>
              <a:rPr lang="en-US" sz="2200" baseline="-25000" dirty="0" smtClean="0">
                <a:latin typeface="+mj-lt"/>
              </a:rPr>
              <a:t>2</a:t>
            </a:r>
            <a:r>
              <a:rPr lang="en-US" sz="2200" dirty="0" smtClean="0">
                <a:latin typeface="+mj-lt"/>
              </a:rPr>
              <a:t> be two regular language. Then</a:t>
            </a:r>
          </a:p>
          <a:p>
            <a:pPr lvl="1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/>
              <a:t>Their union L</a:t>
            </a:r>
            <a:r>
              <a:rPr lang="en-US" sz="2200" baseline="-25000" dirty="0"/>
              <a:t>1 </a:t>
            </a:r>
            <a:r>
              <a:rPr lang="en-US" sz="2200" dirty="0"/>
              <a:t>⋃ L</a:t>
            </a:r>
            <a:r>
              <a:rPr lang="en-US" sz="2200" baseline="-25000" dirty="0"/>
              <a:t>2</a:t>
            </a:r>
            <a:r>
              <a:rPr lang="en-US" sz="2200" dirty="0"/>
              <a:t> is regular.</a:t>
            </a:r>
          </a:p>
          <a:p>
            <a:pPr lvl="1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+mj-lt"/>
              </a:rPr>
              <a:t>Their concatenation L</a:t>
            </a:r>
            <a:r>
              <a:rPr lang="en-US" sz="2200" baseline="-25000" dirty="0" smtClean="0">
                <a:latin typeface="+mj-lt"/>
              </a:rPr>
              <a:t>1</a:t>
            </a:r>
            <a:r>
              <a:rPr lang="en-US" sz="2200" dirty="0" smtClean="0">
                <a:latin typeface="+mj-lt"/>
              </a:rPr>
              <a:t>L</a:t>
            </a:r>
            <a:r>
              <a:rPr lang="en-US" sz="2200" baseline="-25000" dirty="0" smtClean="0">
                <a:latin typeface="+mj-lt"/>
              </a:rPr>
              <a:t>2</a:t>
            </a:r>
            <a:r>
              <a:rPr lang="en-US" sz="2200" dirty="0" smtClean="0">
                <a:latin typeface="+mj-lt"/>
              </a:rPr>
              <a:t> = {</a:t>
            </a:r>
            <a:r>
              <a:rPr lang="en-US" sz="2200" dirty="0" err="1" smtClean="0">
                <a:latin typeface="+mj-lt"/>
              </a:rPr>
              <a:t>xy</a:t>
            </a:r>
            <a:r>
              <a:rPr lang="en-US" sz="2200" dirty="0" smtClean="0">
                <a:latin typeface="+mj-lt"/>
              </a:rPr>
              <a:t> : x ∈ L</a:t>
            </a:r>
            <a:r>
              <a:rPr lang="en-US" sz="2200" baseline="-25000" dirty="0" smtClean="0">
                <a:latin typeface="+mj-lt"/>
              </a:rPr>
              <a:t>1</a:t>
            </a:r>
            <a:r>
              <a:rPr lang="en-US" sz="2200" dirty="0" smtClean="0">
                <a:latin typeface="+mj-lt"/>
              </a:rPr>
              <a:t>, y ∈ L</a:t>
            </a:r>
            <a:r>
              <a:rPr lang="en-US" sz="2200" baseline="-25000" dirty="0" smtClean="0">
                <a:latin typeface="+mj-lt"/>
              </a:rPr>
              <a:t>2</a:t>
            </a:r>
            <a:r>
              <a:rPr lang="en-US" sz="2200" dirty="0" smtClean="0">
                <a:latin typeface="+mj-lt"/>
              </a:rPr>
              <a:t>} is regular</a:t>
            </a:r>
            <a:r>
              <a:rPr lang="en-US" sz="2200" dirty="0">
                <a:latin typeface="+mj-lt"/>
              </a:rPr>
              <a:t>.</a:t>
            </a:r>
            <a:endParaRPr lang="en-US" sz="2200" dirty="0" smtClean="0">
              <a:latin typeface="+mj-lt"/>
            </a:endParaRPr>
          </a:p>
          <a:p>
            <a:pPr lvl="1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+mj-lt"/>
              </a:rPr>
              <a:t>The star closure (L</a:t>
            </a:r>
            <a:r>
              <a:rPr lang="en-US" sz="2200" baseline="-25000" dirty="0" smtClean="0">
                <a:latin typeface="+mj-lt"/>
              </a:rPr>
              <a:t>1</a:t>
            </a:r>
            <a:r>
              <a:rPr lang="en-US" sz="2200" dirty="0" smtClean="0">
                <a:latin typeface="+mj-lt"/>
              </a:rPr>
              <a:t>)* = {x</a:t>
            </a:r>
            <a:r>
              <a:rPr lang="en-US" sz="2200" baseline="-25000" dirty="0" smtClean="0">
                <a:latin typeface="+mj-lt"/>
              </a:rPr>
              <a:t>1</a:t>
            </a:r>
            <a:r>
              <a:rPr lang="en-US" sz="2200" dirty="0" smtClean="0">
                <a:latin typeface="+mj-lt"/>
              </a:rPr>
              <a:t>x</a:t>
            </a:r>
            <a:r>
              <a:rPr lang="en-US" sz="2200" baseline="-25000" dirty="0" smtClean="0">
                <a:latin typeface="+mj-lt"/>
              </a:rPr>
              <a:t>2</a:t>
            </a:r>
            <a:r>
              <a:rPr lang="en-US" sz="2200" dirty="0" smtClean="0">
                <a:latin typeface="+mj-lt"/>
              </a:rPr>
              <a:t>…</a:t>
            </a:r>
            <a:r>
              <a:rPr lang="en-US" sz="2200" dirty="0" err="1" smtClean="0">
                <a:latin typeface="+mj-lt"/>
              </a:rPr>
              <a:t>x</a:t>
            </a:r>
            <a:r>
              <a:rPr lang="en-US" sz="2200" baseline="-25000" dirty="0" err="1" smtClean="0">
                <a:latin typeface="+mj-lt"/>
              </a:rPr>
              <a:t>t</a:t>
            </a:r>
            <a:r>
              <a:rPr lang="en-US" sz="2200" dirty="0">
                <a:latin typeface="+mj-lt"/>
              </a:rPr>
              <a:t> : </a:t>
            </a:r>
            <a:r>
              <a:rPr lang="en-US" sz="2200" dirty="0" smtClean="0">
                <a:latin typeface="+mj-lt"/>
              </a:rPr>
              <a:t>for all </a:t>
            </a:r>
            <a:r>
              <a:rPr lang="en-US" sz="2200" dirty="0" err="1" smtClean="0">
                <a:latin typeface="+mj-lt"/>
              </a:rPr>
              <a:t>i</a:t>
            </a:r>
            <a:r>
              <a:rPr lang="en-US" sz="2200" dirty="0" smtClean="0">
                <a:latin typeface="+mj-lt"/>
              </a:rPr>
              <a:t> x</a:t>
            </a:r>
            <a:r>
              <a:rPr lang="en-US" sz="2200" baseline="-25000" dirty="0" smtClean="0">
                <a:latin typeface="+mj-lt"/>
              </a:rPr>
              <a:t>i</a:t>
            </a:r>
            <a:r>
              <a:rPr lang="en-US" sz="2200" dirty="0" smtClean="0">
                <a:latin typeface="+mj-lt"/>
              </a:rPr>
              <a:t> </a:t>
            </a:r>
            <a:r>
              <a:rPr lang="en-US" sz="2200" dirty="0">
                <a:latin typeface="+mj-lt"/>
              </a:rPr>
              <a:t>∈ L</a:t>
            </a:r>
            <a:r>
              <a:rPr lang="en-US" sz="2200" baseline="-25000" dirty="0">
                <a:latin typeface="+mj-lt"/>
              </a:rPr>
              <a:t>1</a:t>
            </a:r>
            <a:r>
              <a:rPr lang="en-US" sz="2200" dirty="0" smtClean="0">
                <a:latin typeface="+mj-lt"/>
              </a:rPr>
              <a:t>} is regular</a:t>
            </a:r>
          </a:p>
          <a:p>
            <a:pPr lvl="1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latin typeface="+mj-lt"/>
              </a:rPr>
              <a:t>The complement </a:t>
            </a:r>
            <a:r>
              <a:rPr lang="en-US" sz="2200" dirty="0" smtClean="0">
                <a:latin typeface="+mj-lt"/>
              </a:rPr>
              <a:t>{0,1}* \ L</a:t>
            </a:r>
            <a:r>
              <a:rPr lang="en-US" sz="2200" baseline="-25000" dirty="0" smtClean="0">
                <a:latin typeface="+mj-lt"/>
              </a:rPr>
              <a:t>1</a:t>
            </a:r>
            <a:r>
              <a:rPr lang="en-US" sz="2200" dirty="0" smtClean="0">
                <a:latin typeface="+mj-lt"/>
              </a:rPr>
              <a:t> = {x </a:t>
            </a:r>
            <a:r>
              <a:rPr lang="en-US" sz="2200" dirty="0">
                <a:latin typeface="+mj-lt"/>
              </a:rPr>
              <a:t>∈</a:t>
            </a:r>
            <a:r>
              <a:rPr lang="en-US" sz="2200" dirty="0" smtClean="0">
                <a:latin typeface="+mj-lt"/>
              </a:rPr>
              <a:t> </a:t>
            </a:r>
            <a:r>
              <a:rPr lang="en-US" sz="2200" dirty="0">
                <a:latin typeface="+mj-lt"/>
              </a:rPr>
              <a:t>{0,1}* : x </a:t>
            </a:r>
            <a:r>
              <a:rPr lang="en-US" sz="2200" dirty="0" smtClean="0">
                <a:latin typeface="+mj-lt"/>
              </a:rPr>
              <a:t>∉ L</a:t>
            </a:r>
            <a:r>
              <a:rPr lang="en-US" sz="2200" baseline="-25000" dirty="0" smtClean="0">
                <a:latin typeface="+mj-lt"/>
              </a:rPr>
              <a:t>1</a:t>
            </a:r>
            <a:r>
              <a:rPr lang="en-US" sz="2200" dirty="0" smtClean="0">
                <a:latin typeface="+mj-lt"/>
              </a:rPr>
              <a:t> } is </a:t>
            </a:r>
            <a:r>
              <a:rPr lang="en-US" sz="2200" dirty="0">
                <a:latin typeface="+mj-lt"/>
              </a:rPr>
              <a:t>regular.</a:t>
            </a:r>
          </a:p>
          <a:p>
            <a:pPr lvl="1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 smtClean="0">
              <a:latin typeface="+mj-lt"/>
            </a:endParaRP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+mj-lt"/>
              </a:rPr>
              <a:t>Proof: Use regular expression!</a:t>
            </a:r>
            <a:endParaRPr lang="en-US" sz="2200" dirty="0">
              <a:latin typeface="+mj-lt"/>
            </a:endParaRPr>
          </a:p>
        </p:txBody>
      </p:sp>
      <p:sp>
        <p:nvSpPr>
          <p:cNvPr id="37" name="Google Shape;331;p20"/>
          <p:cNvSpPr txBox="1"/>
          <p:nvPr/>
        </p:nvSpPr>
        <p:spPr>
          <a:xfrm>
            <a:off x="8065305" y="1074150"/>
            <a:ext cx="6324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0-9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36782300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sz="3300" dirty="0" smtClean="0"/>
              <a:t>If you learn one thing from today’s lecture:</a:t>
            </a:r>
            <a:endParaRPr lang="de-DE" altLang="en-US" sz="3300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u="sng" dirty="0"/>
              <a:t>Theorem</a:t>
            </a:r>
            <a:r>
              <a:rPr lang="en-US" sz="2200" dirty="0"/>
              <a:t>: A language L is regular </a:t>
            </a:r>
            <a:r>
              <a:rPr lang="en-US" sz="2200" i="1" u="sng" dirty="0"/>
              <a:t>if and only if</a:t>
            </a:r>
            <a:r>
              <a:rPr lang="en-US" sz="2200" dirty="0"/>
              <a:t> there </a:t>
            </a:r>
            <a:r>
              <a:rPr lang="en-US" sz="2200" dirty="0" smtClean="0"/>
              <a:t>exists </a:t>
            </a:r>
            <a:r>
              <a:rPr lang="en-US" sz="2200" dirty="0"/>
              <a:t>a regular expression defining L</a:t>
            </a:r>
            <a:r>
              <a:rPr lang="en-US" sz="2200" dirty="0" smtClean="0"/>
              <a:t>.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/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sym typeface="Wingdings" panose="05000000000000000000" pitchFamily="2" charset="2"/>
              </a:rPr>
              <a:t>For every DFA there exists a </a:t>
            </a:r>
            <a:r>
              <a:rPr lang="en-US" sz="2200" dirty="0" err="1">
                <a:sym typeface="Wingdings" panose="05000000000000000000" pitchFamily="2" charset="2"/>
              </a:rPr>
              <a:t>regexp</a:t>
            </a:r>
            <a:r>
              <a:rPr lang="en-US" sz="2200" dirty="0">
                <a:sym typeface="Wingdings" panose="05000000000000000000" pitchFamily="2" charset="2"/>
              </a:rPr>
              <a:t> defining it.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 smtClean="0">
              <a:sym typeface="Wingdings" panose="05000000000000000000" pitchFamily="2" charset="2"/>
            </a:endParaRP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sym typeface="Wingdings" panose="05000000000000000000" pitchFamily="2" charset="2"/>
              </a:rPr>
              <a:t>For every </a:t>
            </a:r>
            <a:r>
              <a:rPr lang="en-US" sz="2200" dirty="0" err="1" smtClean="0">
                <a:sym typeface="Wingdings" panose="05000000000000000000" pitchFamily="2" charset="2"/>
              </a:rPr>
              <a:t>regexp</a:t>
            </a:r>
            <a:r>
              <a:rPr lang="en-US" sz="2200" dirty="0" smtClean="0">
                <a:sym typeface="Wingdings" panose="05000000000000000000" pitchFamily="2" charset="2"/>
              </a:rPr>
              <a:t> there exists a DFA defining </a:t>
            </a:r>
            <a:r>
              <a:rPr lang="en-US" sz="2200" dirty="0">
                <a:sym typeface="Wingdings" panose="05000000000000000000" pitchFamily="2" charset="2"/>
              </a:rPr>
              <a:t>it</a:t>
            </a:r>
            <a:r>
              <a:rPr lang="en-US" sz="2200" dirty="0" smtClean="0">
                <a:sym typeface="Wingdings" panose="05000000000000000000" pitchFamily="2" charset="2"/>
              </a:rPr>
              <a:t>.</a:t>
            </a:r>
            <a:endParaRPr lang="en-US" sz="2200" dirty="0">
              <a:sym typeface="Wingdings" panose="05000000000000000000" pitchFamily="2" charset="2"/>
            </a:endParaRPr>
          </a:p>
        </p:txBody>
      </p:sp>
      <p:sp>
        <p:nvSpPr>
          <p:cNvPr id="37" name="Google Shape;331;p20"/>
          <p:cNvSpPr txBox="1"/>
          <p:nvPr/>
        </p:nvSpPr>
        <p:spPr>
          <a:xfrm>
            <a:off x="8065305" y="1074150"/>
            <a:ext cx="6324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0-9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84412745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sz="3300" dirty="0" smtClean="0"/>
              <a:t>Non regular languages</a:t>
            </a:r>
            <a:endParaRPr lang="de-DE" altLang="en-US" sz="3300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u="sng" dirty="0" smtClean="0">
                <a:sym typeface="Wingdings" panose="05000000000000000000" pitchFamily="2" charset="2"/>
              </a:rPr>
              <a:t>Exercise</a:t>
            </a:r>
            <a:r>
              <a:rPr lang="en-US" sz="2200" dirty="0" smtClean="0">
                <a:sym typeface="Wingdings" panose="05000000000000000000" pitchFamily="2" charset="2"/>
              </a:rPr>
              <a:t>: Let L = {</a:t>
            </a:r>
            <a:r>
              <a:rPr lang="en-US" sz="2200" dirty="0" err="1" smtClean="0">
                <a:sym typeface="Wingdings" panose="05000000000000000000" pitchFamily="2" charset="2"/>
              </a:rPr>
              <a:t>a</a:t>
            </a:r>
            <a:r>
              <a:rPr lang="en-US" sz="2200" baseline="30000" dirty="0" err="1" smtClean="0">
                <a:sym typeface="Wingdings" panose="05000000000000000000" pitchFamily="2" charset="2"/>
              </a:rPr>
              <a:t>n</a:t>
            </a:r>
            <a:r>
              <a:rPr lang="en-US" sz="2200" dirty="0" err="1" smtClean="0">
                <a:sym typeface="Wingdings" panose="05000000000000000000" pitchFamily="2" charset="2"/>
              </a:rPr>
              <a:t>b</a:t>
            </a:r>
            <a:r>
              <a:rPr lang="en-US" sz="2200" baseline="30000" dirty="0" err="1" smtClean="0">
                <a:sym typeface="Wingdings" panose="05000000000000000000" pitchFamily="2" charset="2"/>
              </a:rPr>
              <a:t>n</a:t>
            </a:r>
            <a:r>
              <a:rPr lang="en-US" sz="2200" dirty="0" smtClean="0">
                <a:sym typeface="Wingdings" panose="05000000000000000000" pitchFamily="2" charset="2"/>
              </a:rPr>
              <a:t> : n&gt;0}.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sym typeface="Wingdings" panose="05000000000000000000" pitchFamily="2" charset="2"/>
              </a:rPr>
              <a:t>Can you construct a DFA that accepts L?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>
              <a:sym typeface="Wingdings" panose="05000000000000000000" pitchFamily="2" charset="2"/>
            </a:endParaRP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u="sng" dirty="0" smtClean="0">
                <a:sym typeface="Wingdings" panose="05000000000000000000" pitchFamily="2" charset="2"/>
              </a:rPr>
              <a:t>Theorem</a:t>
            </a:r>
            <a:r>
              <a:rPr lang="en-US" sz="2200" dirty="0" smtClean="0">
                <a:sym typeface="Wingdings" panose="05000000000000000000" pitchFamily="2" charset="2"/>
              </a:rPr>
              <a:t>: There is no DFA that accepts L.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>
              <a:sym typeface="Wingdings" panose="05000000000000000000" pitchFamily="2" charset="2"/>
            </a:endParaRP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/>
              <a:t>You will see this and more in MACM-300 </a:t>
            </a:r>
            <a:br>
              <a:rPr lang="en-US" sz="2200" dirty="0" smtClean="0"/>
            </a:br>
            <a:r>
              <a:rPr lang="en-US" sz="2200" dirty="0" smtClean="0"/>
              <a:t>		Introduction </a:t>
            </a:r>
            <a:r>
              <a:rPr lang="en-US" sz="2200" dirty="0"/>
              <a:t>to Formal Languages and Automata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>
              <a:sym typeface="Wingdings" panose="05000000000000000000" pitchFamily="2" charset="2"/>
            </a:endParaRPr>
          </a:p>
        </p:txBody>
      </p:sp>
      <p:sp>
        <p:nvSpPr>
          <p:cNvPr id="37" name="Google Shape;331;p20"/>
          <p:cNvSpPr txBox="1"/>
          <p:nvPr/>
        </p:nvSpPr>
        <p:spPr>
          <a:xfrm>
            <a:off x="8065305" y="1074150"/>
            <a:ext cx="6324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0-9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421341264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en-US" altLang="he-IL" sz="6500" dirty="0" smtClean="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en-US" altLang="he-IL" sz="6500" dirty="0" smtClean="0"/>
              <a:t>Decidability</a:t>
            </a:r>
            <a:endParaRPr lang="de-DE" altLang="en-US" sz="6500" dirty="0"/>
          </a:p>
        </p:txBody>
      </p:sp>
    </p:spTree>
    <p:extLst>
      <p:ext uri="{BB962C8B-B14F-4D97-AF65-F5344CB8AC3E}">
        <p14:creationId xmlns:p14="http://schemas.microsoft.com/office/powerpoint/2010/main" val="360087151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sz="3300" dirty="0" smtClean="0"/>
              <a:t>Decidability </a:t>
            </a:r>
            <a:endParaRPr lang="de-DE" altLang="en-US" sz="3300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sym typeface="Wingdings" panose="05000000000000000000" pitchFamily="2" charset="2"/>
              </a:rPr>
              <a:t>What is the computational power of computers/algorithms?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sym typeface="Wingdings" panose="05000000000000000000" pitchFamily="2" charset="2"/>
              </a:rPr>
              <a:t>Are there (computational) problems that algorithms cannot solve?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>
              <a:sym typeface="Wingdings" panose="05000000000000000000" pitchFamily="2" charset="2"/>
            </a:endParaRP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u="sng" dirty="0" smtClean="0">
                <a:sym typeface="Wingdings" panose="05000000000000000000" pitchFamily="2" charset="2"/>
              </a:rPr>
              <a:t>Focus on decision problems</a:t>
            </a:r>
            <a:r>
              <a:rPr lang="en-US" sz="2200" dirty="0" smtClean="0">
                <a:sym typeface="Wingdings" panose="05000000000000000000" pitchFamily="2" charset="2"/>
              </a:rPr>
              <a:t>: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sym typeface="Wingdings" panose="05000000000000000000" pitchFamily="2" charset="2"/>
              </a:rPr>
              <a:t>Fix a (binary) language L.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u="sng" dirty="0" smtClean="0">
                <a:sym typeface="Wingdings" panose="05000000000000000000" pitchFamily="2" charset="2"/>
              </a:rPr>
              <a:t>Decide(L)</a:t>
            </a:r>
            <a:r>
              <a:rPr lang="en-US" sz="2200" dirty="0" smtClean="0">
                <a:sym typeface="Wingdings" panose="05000000000000000000" pitchFamily="2" charset="2"/>
              </a:rPr>
              <a:t>: Given an input x decide whether x belongs to L.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>
              <a:sym typeface="Wingdings" panose="05000000000000000000" pitchFamily="2" charset="2"/>
            </a:endParaRP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sym typeface="Wingdings" panose="05000000000000000000" pitchFamily="2" charset="2"/>
              </a:rPr>
              <a:t>Can we solve this problem for every language?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>
              <a:sym typeface="Wingdings" panose="05000000000000000000" pitchFamily="2" charset="2"/>
            </a:endParaRP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u="sng" dirty="0" smtClean="0">
                <a:sym typeface="Wingdings" panose="05000000000000000000" pitchFamily="2" charset="2"/>
              </a:rPr>
              <a:t>Surprising fact</a:t>
            </a:r>
            <a:r>
              <a:rPr lang="en-US" sz="2200" dirty="0" smtClean="0">
                <a:sym typeface="Wingdings" panose="05000000000000000000" pitchFamily="2" charset="2"/>
              </a:rPr>
              <a:t>: there are languages that are not decidable, i.e., there is </a:t>
            </a:r>
            <a:r>
              <a:rPr lang="en-US" sz="2200" b="1" i="1" dirty="0" smtClean="0">
                <a:sym typeface="Wingdings" panose="05000000000000000000" pitchFamily="2" charset="2"/>
              </a:rPr>
              <a:t>no algorithm</a:t>
            </a:r>
            <a:r>
              <a:rPr lang="en-US" sz="2200" dirty="0" smtClean="0">
                <a:sym typeface="Wingdings" panose="05000000000000000000" pitchFamily="2" charset="2"/>
              </a:rPr>
              <a:t> that solves </a:t>
            </a:r>
            <a:r>
              <a:rPr lang="en-US" sz="2200" dirty="0">
                <a:sym typeface="Wingdings" panose="05000000000000000000" pitchFamily="2" charset="2"/>
              </a:rPr>
              <a:t>Decide(L)</a:t>
            </a:r>
            <a:r>
              <a:rPr lang="en-US" sz="2200" dirty="0" smtClean="0">
                <a:sym typeface="Wingdings" panose="05000000000000000000" pitchFamily="2" charset="2"/>
              </a:rPr>
              <a:t>.</a:t>
            </a:r>
          </a:p>
        </p:txBody>
      </p:sp>
      <p:sp>
        <p:nvSpPr>
          <p:cNvPr id="37" name="Google Shape;331;p20"/>
          <p:cNvSpPr txBox="1"/>
          <p:nvPr/>
        </p:nvSpPr>
        <p:spPr>
          <a:xfrm>
            <a:off x="8065305" y="1074150"/>
            <a:ext cx="6324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0-9</a:t>
            </a:r>
            <a:endParaRPr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3712" y="3932237"/>
            <a:ext cx="2103202" cy="17339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240483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sz="3300" dirty="0" smtClean="0"/>
              <a:t>Decidability </a:t>
            </a:r>
            <a:endParaRPr lang="de-DE" altLang="en-US" sz="3300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sym typeface="Wingdings" panose="05000000000000000000" pitchFamily="2" charset="2"/>
              </a:rPr>
              <a:t>A </a:t>
            </a:r>
            <a:r>
              <a:rPr lang="en-US" sz="2200" u="sng" dirty="0" smtClean="0">
                <a:sym typeface="Wingdings" panose="05000000000000000000" pitchFamily="2" charset="2"/>
              </a:rPr>
              <a:t>decision algorithm</a:t>
            </a:r>
            <a:r>
              <a:rPr lang="en-US" sz="2200" dirty="0" smtClean="0">
                <a:sym typeface="Wingdings" panose="05000000000000000000" pitchFamily="2" charset="2"/>
              </a:rPr>
              <a:t> A gets an input x and outputs “YES” or “NO”.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sym typeface="Wingdings" panose="05000000000000000000" pitchFamily="2" charset="2"/>
              </a:rPr>
              <a:t>… Halts for every input and outputs </a:t>
            </a:r>
            <a:r>
              <a:rPr lang="en-US" sz="2200" dirty="0">
                <a:sym typeface="Wingdings" panose="05000000000000000000" pitchFamily="2" charset="2"/>
              </a:rPr>
              <a:t>“YES” or “NO</a:t>
            </a:r>
            <a:r>
              <a:rPr lang="en-US" sz="2200" dirty="0" smtClean="0">
                <a:sym typeface="Wingdings" panose="05000000000000000000" pitchFamily="2" charset="2"/>
              </a:rPr>
              <a:t>”.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 smtClean="0">
              <a:sym typeface="Wingdings" panose="05000000000000000000" pitchFamily="2" charset="2"/>
            </a:endParaRP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sym typeface="Wingdings" panose="05000000000000000000" pitchFamily="2" charset="2"/>
              </a:rPr>
              <a:t>Define Lang(A) to be the set of all x’s for which A(x)=“YES”.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sym typeface="Wingdings" panose="05000000000000000000" pitchFamily="2" charset="2"/>
              </a:rPr>
              <a:t>Lang</a:t>
            </a:r>
            <a:r>
              <a:rPr lang="en-US" sz="2200" dirty="0" smtClean="0">
                <a:sym typeface="Wingdings" panose="05000000000000000000" pitchFamily="2" charset="2"/>
              </a:rPr>
              <a:t>(A) - the language accepted by A.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>
              <a:sym typeface="Wingdings" panose="05000000000000000000" pitchFamily="2" charset="2"/>
            </a:endParaRP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sym typeface="Wingdings" panose="05000000000000000000" pitchFamily="2" charset="2"/>
              </a:rPr>
              <a:t>Given a language L, is there an algorithm A such that Lang(A) = L?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>
              <a:sym typeface="Wingdings" panose="05000000000000000000" pitchFamily="2" charset="2"/>
            </a:endParaRP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sym typeface="Wingdings" panose="05000000000000000000" pitchFamily="2" charset="2"/>
              </a:rPr>
              <a:t>We pose *no restrictions* of the resources that A is allowed to use.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sym typeface="Wingdings" panose="05000000000000000000" pitchFamily="2" charset="2"/>
              </a:rPr>
              <a:t>But it must halt on every input!</a:t>
            </a:r>
          </a:p>
        </p:txBody>
      </p:sp>
      <p:sp>
        <p:nvSpPr>
          <p:cNvPr id="37" name="Google Shape;331;p20"/>
          <p:cNvSpPr txBox="1"/>
          <p:nvPr/>
        </p:nvSpPr>
        <p:spPr>
          <a:xfrm>
            <a:off x="8065305" y="1074150"/>
            <a:ext cx="6324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0-9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87931292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sz="3300" dirty="0" smtClean="0"/>
              <a:t>Decidability </a:t>
            </a:r>
            <a:endParaRPr lang="de-DE" altLang="en-US" sz="3300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u="sng" dirty="0" smtClean="0">
                <a:sym typeface="Wingdings" panose="05000000000000000000" pitchFamily="2" charset="2"/>
              </a:rPr>
              <a:t>Theorem</a:t>
            </a:r>
            <a:r>
              <a:rPr lang="en-US" sz="2200" dirty="0" smtClean="0">
                <a:sym typeface="Wingdings" panose="05000000000000000000" pitchFamily="2" charset="2"/>
              </a:rPr>
              <a:t>: There exists L that cannot be decided by any algorithm.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sym typeface="Wingdings" panose="05000000000000000000" pitchFamily="2" charset="2"/>
              </a:rPr>
              <a:t>In other words: for any algorithm A:</a:t>
            </a:r>
          </a:p>
          <a:p>
            <a:pPr lvl="1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latin typeface="Arial (Body)"/>
                <a:sym typeface="Wingdings" panose="05000000000000000000" pitchFamily="2" charset="2"/>
              </a:rPr>
              <a:t>e</a:t>
            </a:r>
            <a:r>
              <a:rPr lang="en-US" sz="2200" dirty="0" smtClean="0">
                <a:latin typeface="Arial (Body)"/>
                <a:sym typeface="Wingdings" panose="05000000000000000000" pitchFamily="2" charset="2"/>
              </a:rPr>
              <a:t>ither Lang(A) </a:t>
            </a:r>
            <a:r>
              <a:rPr lang="en-US" sz="2200" dirty="0" smtClean="0">
                <a:latin typeface="Arial (Body)"/>
              </a:rPr>
              <a:t>≠A</a:t>
            </a:r>
          </a:p>
          <a:p>
            <a:pPr lvl="1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Arial (Body)"/>
                <a:sym typeface="Wingdings" panose="05000000000000000000" pitchFamily="2" charset="2"/>
              </a:rPr>
              <a:t>or A does not halt on some (all) inputs</a:t>
            </a:r>
          </a:p>
        </p:txBody>
      </p:sp>
      <p:sp>
        <p:nvSpPr>
          <p:cNvPr id="37" name="Google Shape;331;p20"/>
          <p:cNvSpPr txBox="1"/>
          <p:nvPr/>
        </p:nvSpPr>
        <p:spPr>
          <a:xfrm>
            <a:off x="8065305" y="1074150"/>
            <a:ext cx="6324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0-9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402460177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sz="3300" dirty="0" smtClean="0"/>
              <a:t>The halting problem </a:t>
            </a:r>
            <a:endParaRPr lang="de-DE" altLang="en-US" sz="3300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u="sng" dirty="0" smtClean="0">
                <a:sym typeface="Wingdings" panose="05000000000000000000" pitchFamily="2" charset="2"/>
              </a:rPr>
              <a:t>The halting problem</a:t>
            </a:r>
            <a:r>
              <a:rPr lang="en-US" sz="2200" dirty="0" smtClean="0">
                <a:sym typeface="Wingdings" panose="05000000000000000000" pitchFamily="2" charset="2"/>
              </a:rPr>
              <a:t>: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u="sng" dirty="0" smtClean="0">
                <a:sym typeface="Wingdings" panose="05000000000000000000" pitchFamily="2" charset="2"/>
              </a:rPr>
              <a:t>Input</a:t>
            </a:r>
            <a:r>
              <a:rPr lang="en-US" sz="2200" dirty="0" smtClean="0">
                <a:sym typeface="Wingdings" panose="05000000000000000000" pitchFamily="2" charset="2"/>
              </a:rPr>
              <a:t>: a program P and an input x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u="sng" dirty="0" smtClean="0">
                <a:latin typeface="Arial (Body)"/>
                <a:sym typeface="Wingdings" panose="05000000000000000000" pitchFamily="2" charset="2"/>
              </a:rPr>
              <a:t>Goal</a:t>
            </a:r>
            <a:r>
              <a:rPr lang="en-US" sz="2200" dirty="0" smtClean="0">
                <a:latin typeface="Arial (Body)"/>
                <a:sym typeface="Wingdings" panose="05000000000000000000" pitchFamily="2" charset="2"/>
              </a:rPr>
              <a:t>: decide whether P halts on x.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>
              <a:latin typeface="Arial (Body)"/>
              <a:sym typeface="Wingdings" panose="05000000000000000000" pitchFamily="2" charset="2"/>
            </a:endParaRP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Arial (Body)"/>
                <a:sym typeface="Wingdings" panose="05000000000000000000" pitchFamily="2" charset="2"/>
              </a:rPr>
              <a:t>The language is L</a:t>
            </a:r>
            <a:r>
              <a:rPr lang="en-US" sz="2200" baseline="-25000" dirty="0" smtClean="0">
                <a:latin typeface="Arial (Body)"/>
                <a:sym typeface="Wingdings" panose="05000000000000000000" pitchFamily="2" charset="2"/>
              </a:rPr>
              <a:t>HALT</a:t>
            </a:r>
            <a:r>
              <a:rPr lang="en-US" sz="2200" dirty="0" smtClean="0">
                <a:latin typeface="Arial (Body)"/>
                <a:sym typeface="Wingdings" panose="05000000000000000000" pitchFamily="2" charset="2"/>
              </a:rPr>
              <a:t> = {(</a:t>
            </a:r>
            <a:r>
              <a:rPr lang="en-US" sz="2200" dirty="0" err="1" smtClean="0">
                <a:latin typeface="Arial (Body)"/>
                <a:sym typeface="Wingdings" panose="05000000000000000000" pitchFamily="2" charset="2"/>
              </a:rPr>
              <a:t>P,x</a:t>
            </a:r>
            <a:r>
              <a:rPr lang="en-US" sz="2200" dirty="0" smtClean="0">
                <a:latin typeface="Arial (Body)"/>
                <a:sym typeface="Wingdings" panose="05000000000000000000" pitchFamily="2" charset="2"/>
              </a:rPr>
              <a:t>) : P halts on x}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Arial (Body)"/>
                <a:sym typeface="Wingdings" panose="05000000000000000000" pitchFamily="2" charset="2"/>
              </a:rPr>
              <a:t>Example: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Arial (Body)"/>
                <a:sym typeface="Wingdings" panose="05000000000000000000" pitchFamily="2" charset="2"/>
              </a:rPr>
              <a:t>(foo,-2)</a:t>
            </a:r>
            <a:r>
              <a:rPr lang="en-US" sz="2200" dirty="0"/>
              <a:t> </a:t>
            </a:r>
            <a:r>
              <a:rPr lang="en-US" sz="2200" dirty="0" smtClean="0"/>
              <a:t>∈</a:t>
            </a:r>
            <a:r>
              <a:rPr lang="en-US" sz="2200" dirty="0">
                <a:latin typeface="Arial (Body)"/>
                <a:sym typeface="Wingdings" panose="05000000000000000000" pitchFamily="2" charset="2"/>
              </a:rPr>
              <a:t> </a:t>
            </a:r>
            <a:r>
              <a:rPr lang="en-US" sz="2200" dirty="0" smtClean="0">
                <a:latin typeface="Arial (Body)"/>
                <a:sym typeface="Wingdings" panose="05000000000000000000" pitchFamily="2" charset="2"/>
              </a:rPr>
              <a:t>L</a:t>
            </a:r>
            <a:r>
              <a:rPr lang="en-US" sz="2200" baseline="-25000" dirty="0" smtClean="0">
                <a:latin typeface="Arial (Body)"/>
                <a:sym typeface="Wingdings" panose="05000000000000000000" pitchFamily="2" charset="2"/>
              </a:rPr>
              <a:t>HALT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Arial (Body)"/>
                <a:sym typeface="Wingdings" panose="05000000000000000000" pitchFamily="2" charset="2"/>
              </a:rPr>
              <a:t>(foo,1)</a:t>
            </a:r>
            <a:r>
              <a:rPr lang="en-US" sz="2200" dirty="0"/>
              <a:t> </a:t>
            </a:r>
            <a:r>
              <a:rPr lang="en-US" sz="2200" dirty="0" smtClean="0"/>
              <a:t>∉</a:t>
            </a:r>
            <a:r>
              <a:rPr lang="en-US" sz="2200" dirty="0" smtClean="0">
                <a:latin typeface="Arial (Body)"/>
                <a:sym typeface="Wingdings" panose="05000000000000000000" pitchFamily="2" charset="2"/>
              </a:rPr>
              <a:t> </a:t>
            </a:r>
            <a:r>
              <a:rPr lang="en-US" sz="2200" dirty="0">
                <a:latin typeface="Arial (Body)"/>
                <a:sym typeface="Wingdings" panose="05000000000000000000" pitchFamily="2" charset="2"/>
              </a:rPr>
              <a:t>L</a:t>
            </a:r>
            <a:r>
              <a:rPr lang="en-US" sz="2200" baseline="-25000" dirty="0">
                <a:latin typeface="Arial (Body)"/>
                <a:sym typeface="Wingdings" panose="05000000000000000000" pitchFamily="2" charset="2"/>
              </a:rPr>
              <a:t>HALT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 smtClean="0">
              <a:latin typeface="Arial (Body)"/>
              <a:sym typeface="Wingdings" panose="05000000000000000000" pitchFamily="2" charset="2"/>
            </a:endParaRPr>
          </a:p>
        </p:txBody>
      </p:sp>
      <p:sp>
        <p:nvSpPr>
          <p:cNvPr id="37" name="Google Shape;331;p20"/>
          <p:cNvSpPr txBox="1"/>
          <p:nvPr/>
        </p:nvSpPr>
        <p:spPr>
          <a:xfrm>
            <a:off x="8065305" y="1074150"/>
            <a:ext cx="6324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0-9</a:t>
            </a:r>
            <a:endParaRPr/>
          </a:p>
        </p:txBody>
      </p:sp>
      <p:sp>
        <p:nvSpPr>
          <p:cNvPr id="5" name="Google Shape;51;p11"/>
          <p:cNvSpPr txBox="1">
            <a:spLocks/>
          </p:cNvSpPr>
          <p:nvPr/>
        </p:nvSpPr>
        <p:spPr bwMode="auto">
          <a:xfrm>
            <a:off x="3693319" y="4353719"/>
            <a:ext cx="2261393" cy="1483518"/>
          </a:xfrm>
          <a:prstGeom prst="rect">
            <a:avLst/>
          </a:prstGeom>
          <a:solidFill>
            <a:srgbClr val="EFEFE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spcFirstLastPara="1" vert="horz" wrap="square" lIns="91425" tIns="91425" rIns="91425" bIns="91425" numCol="1" anchor="ctr" anchorCtr="0" compatLnSpc="1">
            <a:prstTxWarp prst="textNoShape">
              <a:avLst/>
            </a:prstTxWarp>
            <a:noAutofit/>
          </a:bodyPr>
          <a:lstStyle>
            <a:lvl1pPr marL="342900" indent="-3429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4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8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 err="1" smtClean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 foo(</a:t>
            </a:r>
            <a:r>
              <a:rPr lang="en-US" sz="1400" dirty="0" err="1" smtClean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 x) {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	</a:t>
            </a:r>
            <a:r>
              <a:rPr lang="en-US" sz="1400" dirty="0" smtClean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while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 (x &gt; 0)</a:t>
            </a:r>
            <a:b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	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	x++;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/>
            </a:r>
            <a:b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}</a:t>
            </a:r>
            <a:b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</a:b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71160222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sz="3300" dirty="0" smtClean="0"/>
              <a:t>The halting problem </a:t>
            </a:r>
            <a:endParaRPr lang="de-DE" altLang="en-US" sz="3300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u="sng" dirty="0" smtClean="0">
                <a:latin typeface="+mj-lt"/>
                <a:sym typeface="Wingdings" panose="05000000000000000000" pitchFamily="2" charset="2"/>
              </a:rPr>
              <a:t>Theorem</a:t>
            </a:r>
            <a:r>
              <a:rPr lang="en-US" sz="2200" dirty="0" smtClean="0">
                <a:latin typeface="+mj-lt"/>
                <a:sym typeface="Wingdings" panose="05000000000000000000" pitchFamily="2" charset="2"/>
              </a:rPr>
              <a:t>: L</a:t>
            </a:r>
            <a:r>
              <a:rPr lang="en-US" sz="2200" baseline="-25000" dirty="0" smtClean="0">
                <a:latin typeface="+mj-lt"/>
                <a:sym typeface="Wingdings" panose="05000000000000000000" pitchFamily="2" charset="2"/>
              </a:rPr>
              <a:t>HALT</a:t>
            </a:r>
            <a:r>
              <a:rPr lang="en-US" sz="2200" dirty="0" smtClean="0">
                <a:latin typeface="+mj-lt"/>
                <a:sym typeface="Wingdings" panose="05000000000000000000" pitchFamily="2" charset="2"/>
              </a:rPr>
              <a:t> is </a:t>
            </a:r>
            <a:r>
              <a:rPr lang="en-US" sz="2200" i="1" dirty="0" smtClean="0">
                <a:latin typeface="+mj-lt"/>
                <a:sym typeface="Wingdings" panose="05000000000000000000" pitchFamily="2" charset="2"/>
              </a:rPr>
              <a:t>undecidable</a:t>
            </a:r>
            <a:r>
              <a:rPr lang="en-US" sz="2200" dirty="0" smtClean="0">
                <a:latin typeface="+mj-lt"/>
                <a:sym typeface="Wingdings" panose="05000000000000000000" pitchFamily="2" charset="2"/>
              </a:rPr>
              <a:t>.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u="sng" dirty="0" smtClean="0">
                <a:latin typeface="+mj-lt"/>
                <a:sym typeface="Wingdings" panose="05000000000000000000" pitchFamily="2" charset="2"/>
              </a:rPr>
              <a:t>Proof</a:t>
            </a:r>
            <a:r>
              <a:rPr lang="en-US" sz="2200" dirty="0" smtClean="0">
                <a:latin typeface="+mj-lt"/>
                <a:sym typeface="Wingdings" panose="05000000000000000000" pitchFamily="2" charset="2"/>
              </a:rPr>
              <a:t>: Suppose toward contradiction that there is an algorithm Q that decides L</a:t>
            </a:r>
            <a:r>
              <a:rPr lang="en-US" sz="2200" baseline="-25000" dirty="0" smtClean="0">
                <a:latin typeface="+mj-lt"/>
                <a:sym typeface="Wingdings" panose="05000000000000000000" pitchFamily="2" charset="2"/>
              </a:rPr>
              <a:t>HALT</a:t>
            </a:r>
            <a:r>
              <a:rPr lang="en-US" sz="2200" dirty="0" smtClean="0">
                <a:latin typeface="+mj-lt"/>
                <a:sym typeface="Wingdings" panose="05000000000000000000" pitchFamily="2" charset="2"/>
              </a:rPr>
              <a:t>.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+mj-lt"/>
                <a:sym typeface="Wingdings" panose="05000000000000000000" pitchFamily="2" charset="2"/>
              </a:rPr>
              <a:t>Construct a new algorithm A that uses Q and does the following:</a:t>
            </a:r>
          </a:p>
          <a:p>
            <a:pPr marL="457200" indent="-4572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200" dirty="0" smtClean="0">
                <a:latin typeface="+mj-lt"/>
                <a:sym typeface="Wingdings" panose="05000000000000000000" pitchFamily="2" charset="2"/>
              </a:rPr>
              <a:t>On input P run Q(P,P) </a:t>
            </a:r>
            <a:br>
              <a:rPr lang="en-US" sz="2200" dirty="0" smtClean="0">
                <a:latin typeface="+mj-lt"/>
                <a:sym typeface="Wingdings" panose="05000000000000000000" pitchFamily="2" charset="2"/>
              </a:rPr>
            </a:br>
            <a:endParaRPr lang="en-US" sz="2200" dirty="0" smtClean="0">
              <a:latin typeface="+mj-lt"/>
              <a:sym typeface="Wingdings" panose="05000000000000000000" pitchFamily="2" charset="2"/>
            </a:endParaRPr>
          </a:p>
          <a:p>
            <a:pPr marL="457200" indent="-4572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200" dirty="0" smtClean="0">
                <a:latin typeface="+mj-lt"/>
                <a:sym typeface="Wingdings" panose="05000000000000000000" pitchFamily="2" charset="2"/>
              </a:rPr>
              <a:t>If Q(P,P)=“NO”</a:t>
            </a:r>
            <a:endParaRPr lang="en-US" sz="2200" i="1" dirty="0" smtClean="0">
              <a:latin typeface="+mj-lt"/>
              <a:sym typeface="Wingdings" panose="05000000000000000000" pitchFamily="2" charset="2"/>
            </a:endParaRPr>
          </a:p>
          <a:p>
            <a:pPr marL="400050" lvl="1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200" i="1" dirty="0" smtClean="0">
                <a:latin typeface="+mj-lt"/>
                <a:sym typeface="Wingdings" panose="05000000000000000000" pitchFamily="2" charset="2"/>
              </a:rPr>
              <a:t>2.1 return</a:t>
            </a:r>
            <a:br>
              <a:rPr lang="en-US" sz="2200" i="1" dirty="0" smtClean="0">
                <a:latin typeface="+mj-lt"/>
                <a:sym typeface="Wingdings" panose="05000000000000000000" pitchFamily="2" charset="2"/>
              </a:rPr>
            </a:br>
            <a:endParaRPr lang="en-US" sz="2200" i="1" dirty="0" smtClean="0">
              <a:latin typeface="+mj-lt"/>
              <a:sym typeface="Wingdings" panose="05000000000000000000" pitchFamily="2" charset="2"/>
            </a:endParaRPr>
          </a:p>
          <a:p>
            <a:pPr marL="457200" indent="-4572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200" dirty="0" smtClean="0">
                <a:latin typeface="+mj-lt"/>
                <a:sym typeface="Wingdings" panose="05000000000000000000" pitchFamily="2" charset="2"/>
              </a:rPr>
              <a:t>If </a:t>
            </a:r>
            <a:r>
              <a:rPr lang="en-US" sz="2200" dirty="0">
                <a:latin typeface="+mj-lt"/>
                <a:sym typeface="Wingdings" panose="05000000000000000000" pitchFamily="2" charset="2"/>
              </a:rPr>
              <a:t>Q(P,P</a:t>
            </a:r>
            <a:r>
              <a:rPr lang="en-US" sz="2200" dirty="0" smtClean="0">
                <a:latin typeface="+mj-lt"/>
                <a:sym typeface="Wingdings" panose="05000000000000000000" pitchFamily="2" charset="2"/>
              </a:rPr>
              <a:t>)=“YES”</a:t>
            </a:r>
          </a:p>
          <a:p>
            <a:pPr marL="400050" lvl="1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200" dirty="0" smtClean="0">
                <a:latin typeface="+mj-lt"/>
                <a:sym typeface="Wingdings" panose="05000000000000000000" pitchFamily="2" charset="2"/>
              </a:rPr>
              <a:t>3.1 Run an infinite loop</a:t>
            </a:r>
          </a:p>
        </p:txBody>
      </p:sp>
      <p:sp>
        <p:nvSpPr>
          <p:cNvPr id="37" name="Google Shape;331;p20"/>
          <p:cNvSpPr txBox="1"/>
          <p:nvPr/>
        </p:nvSpPr>
        <p:spPr>
          <a:xfrm>
            <a:off x="8065305" y="1074150"/>
            <a:ext cx="6324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0-9</a:t>
            </a:r>
            <a:endParaRPr/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4049711" y="3703637"/>
            <a:ext cx="4015593" cy="8382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12600" cap="flat">
            <a:solidFill>
              <a:schemeClr val="accent1">
                <a:lumMod val="40000"/>
                <a:lumOff val="60000"/>
              </a:schemeClr>
            </a:solidFill>
            <a:miter lim="800000"/>
            <a:headEnd/>
            <a:tailEnd/>
          </a:ln>
          <a:effectLst/>
          <a:extLst/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sz="2200" dirty="0" smtClean="0"/>
              <a:t>“Does P halt on the input P?”</a:t>
            </a:r>
            <a:endParaRPr lang="en-US" sz="2200" dirty="0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3897312" y="5124209"/>
            <a:ext cx="5105400" cy="1051407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sz="2200" dirty="0" smtClean="0"/>
              <a:t>By our assumption</a:t>
            </a:r>
            <a:br>
              <a:rPr lang="en-US" sz="2200" dirty="0" smtClean="0"/>
            </a:br>
            <a:r>
              <a:rPr lang="en-US" sz="2200" dirty="0" smtClean="0"/>
              <a:t>Q(P,P) halts and returns “YES” or “NO”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211151540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 smtClean="0"/>
              <a:t>Formal Languages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latin typeface="+mj-lt"/>
              </a:rPr>
              <a:t>An </a:t>
            </a:r>
            <a:r>
              <a:rPr lang="en-US" sz="2200" i="1" dirty="0">
                <a:latin typeface="+mj-lt"/>
              </a:rPr>
              <a:t>alphabet</a:t>
            </a:r>
            <a:r>
              <a:rPr lang="en-US" sz="2200" dirty="0">
                <a:latin typeface="+mj-lt"/>
              </a:rPr>
              <a:t> is a finite collection of </a:t>
            </a:r>
            <a:r>
              <a:rPr lang="en-US" sz="2200" dirty="0" smtClean="0">
                <a:latin typeface="+mj-lt"/>
              </a:rPr>
              <a:t>symbols. Usually denoted by</a:t>
            </a:r>
            <a:r>
              <a:rPr lang="en-US" sz="2200" dirty="0"/>
              <a:t> </a:t>
            </a:r>
            <a:r>
              <a:rPr lang="el-GR" sz="2200" b="1" i="1" dirty="0" smtClean="0">
                <a:solidFill>
                  <a:srgbClr val="FF0000"/>
                </a:solidFill>
                <a:ea typeface="PT Serif"/>
                <a:cs typeface="PT Serif"/>
                <a:sym typeface="PT Serif"/>
              </a:rPr>
              <a:t>Σ</a:t>
            </a:r>
            <a:r>
              <a:rPr lang="en-US" sz="2200" dirty="0">
                <a:sym typeface="PT Serif"/>
              </a:rPr>
              <a:t>.</a:t>
            </a:r>
            <a:endParaRPr lang="en-US" sz="2200" dirty="0">
              <a:latin typeface="+mj-lt"/>
            </a:endParaRPr>
          </a:p>
          <a:p>
            <a:pPr marL="876300"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SzPts val="2400"/>
              <a:buFont typeface="Arial" panose="020B0604020202020204" pitchFamily="34" charset="0"/>
              <a:buChar char="•"/>
            </a:pPr>
            <a:r>
              <a:rPr lang="en-US" sz="2200" dirty="0">
                <a:latin typeface="+mj-lt"/>
              </a:rPr>
              <a:t>E.g., </a:t>
            </a:r>
            <a:r>
              <a:rPr lang="el-GR" sz="2200" dirty="0">
                <a:latin typeface="+mj-lt"/>
                <a:ea typeface="PT Serif"/>
                <a:cs typeface="PT Serif"/>
                <a:sym typeface="PT Serif"/>
              </a:rPr>
              <a:t>Σ</a:t>
            </a:r>
            <a:r>
              <a:rPr lang="el-GR" sz="2200" dirty="0">
                <a:latin typeface="+mj-lt"/>
              </a:rPr>
              <a:t> = {</a:t>
            </a:r>
            <a:r>
              <a:rPr lang="en-US" sz="2200" dirty="0">
                <a:latin typeface="+mj-lt"/>
              </a:rPr>
              <a:t>a, b, c, …, z} — letters of the alphabet</a:t>
            </a:r>
          </a:p>
          <a:p>
            <a:pPr marL="876300" lv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Arial" panose="020B0604020202020204" pitchFamily="34" charset="0"/>
              <a:buChar char="•"/>
            </a:pPr>
            <a:r>
              <a:rPr lang="en-US" sz="2200" dirty="0">
                <a:latin typeface="+mj-lt"/>
              </a:rPr>
              <a:t>E.g., </a:t>
            </a:r>
            <a:r>
              <a:rPr lang="el-GR" sz="2200" dirty="0">
                <a:latin typeface="+mj-lt"/>
                <a:ea typeface="PT Serif"/>
                <a:cs typeface="PT Serif"/>
                <a:sym typeface="PT Serif"/>
              </a:rPr>
              <a:t>Σ</a:t>
            </a:r>
            <a:r>
              <a:rPr lang="el-GR" sz="2200" dirty="0">
                <a:latin typeface="+mj-lt"/>
              </a:rPr>
              <a:t> = {0, 1, 2, …, 9} — </a:t>
            </a:r>
            <a:r>
              <a:rPr lang="en-US" sz="2200" dirty="0">
                <a:latin typeface="+mj-lt"/>
              </a:rPr>
              <a:t>base ten digits</a:t>
            </a:r>
          </a:p>
          <a:p>
            <a:pPr marL="876300" lv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Arial" panose="020B0604020202020204" pitchFamily="34" charset="0"/>
              <a:buChar char="•"/>
            </a:pPr>
            <a:r>
              <a:rPr lang="en-US" sz="2200" dirty="0">
                <a:latin typeface="+mj-lt"/>
              </a:rPr>
              <a:t>E.g., </a:t>
            </a:r>
            <a:r>
              <a:rPr lang="el-GR" sz="2200" dirty="0">
                <a:latin typeface="+mj-lt"/>
                <a:ea typeface="PT Serif"/>
                <a:cs typeface="PT Serif"/>
                <a:sym typeface="PT Serif"/>
              </a:rPr>
              <a:t>Σ</a:t>
            </a:r>
            <a:r>
              <a:rPr lang="el-GR" sz="2200" dirty="0">
                <a:latin typeface="+mj-lt"/>
              </a:rPr>
              <a:t> = {0, 1} — </a:t>
            </a:r>
            <a:r>
              <a:rPr lang="en-US" sz="2200" dirty="0">
                <a:latin typeface="+mj-lt"/>
              </a:rPr>
              <a:t>binary digits</a:t>
            </a:r>
          </a:p>
          <a:p>
            <a:pPr marL="171450" lvl="0" indent="-17145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>
              <a:latin typeface="+mj-lt"/>
            </a:endParaRP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latin typeface="+mj-lt"/>
              </a:rPr>
              <a:t>A </a:t>
            </a:r>
            <a:r>
              <a:rPr lang="en-US" sz="2200" i="1" dirty="0">
                <a:latin typeface="+mj-lt"/>
              </a:rPr>
              <a:t>word</a:t>
            </a:r>
            <a:r>
              <a:rPr lang="en-US" sz="2200" dirty="0">
                <a:latin typeface="+mj-lt"/>
              </a:rPr>
              <a:t> is a finite sequence of alphabet symbols</a:t>
            </a:r>
          </a:p>
          <a:p>
            <a:pPr marL="876300"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SzPts val="2400"/>
              <a:buFont typeface="Arial" panose="020B0604020202020204" pitchFamily="34" charset="0"/>
              <a:buChar char="•"/>
            </a:pPr>
            <a:r>
              <a:rPr lang="en-US" sz="2200" dirty="0">
                <a:latin typeface="+mj-lt"/>
              </a:rPr>
              <a:t>symbols may be repeated, e.g., </a:t>
            </a:r>
            <a:r>
              <a:rPr lang="en-US" sz="2200" i="1" dirty="0">
                <a:latin typeface="+mj-lt"/>
              </a:rPr>
              <a:t>baa</a:t>
            </a:r>
            <a:r>
              <a:rPr lang="en-US" sz="2200" dirty="0">
                <a:latin typeface="+mj-lt"/>
              </a:rPr>
              <a:t>, </a:t>
            </a:r>
            <a:r>
              <a:rPr lang="en-US" sz="2200" i="1" dirty="0">
                <a:latin typeface="+mj-lt"/>
              </a:rPr>
              <a:t>100</a:t>
            </a:r>
            <a:r>
              <a:rPr lang="en-US" sz="2200" dirty="0">
                <a:latin typeface="+mj-lt"/>
              </a:rPr>
              <a:t>, </a:t>
            </a:r>
            <a:r>
              <a:rPr lang="en-US" sz="2200" i="1" dirty="0">
                <a:latin typeface="+mj-lt"/>
              </a:rPr>
              <a:t>sheep</a:t>
            </a:r>
          </a:p>
          <a:p>
            <a:pPr marL="876300" lv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Arial" panose="020B0604020202020204" pitchFamily="34" charset="0"/>
              <a:buChar char="•"/>
            </a:pPr>
            <a:r>
              <a:rPr lang="en-US" sz="2200" dirty="0">
                <a:latin typeface="+mj-lt"/>
              </a:rPr>
              <a:t>order matters, e.g., </a:t>
            </a:r>
            <a:r>
              <a:rPr lang="en-US" sz="2200" i="1" dirty="0">
                <a:latin typeface="+mj-lt"/>
              </a:rPr>
              <a:t>stressed</a:t>
            </a:r>
            <a:r>
              <a:rPr lang="en-US" sz="2200" dirty="0">
                <a:latin typeface="+mj-lt"/>
              </a:rPr>
              <a:t> vs </a:t>
            </a:r>
            <a:r>
              <a:rPr lang="en-US" sz="2200" i="1" dirty="0">
                <a:latin typeface="+mj-lt"/>
              </a:rPr>
              <a:t>desserts</a:t>
            </a:r>
          </a:p>
          <a:p>
            <a:pPr marL="876300" lv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Arial" panose="020B0604020202020204" pitchFamily="34" charset="0"/>
              <a:buChar char="•"/>
            </a:pPr>
            <a:r>
              <a:rPr lang="en-US" sz="2200" dirty="0">
                <a:latin typeface="+mj-lt"/>
              </a:rPr>
              <a:t>word of length 0 is special, i.e., the </a:t>
            </a:r>
            <a:r>
              <a:rPr lang="en-US" sz="2200" i="1" dirty="0">
                <a:latin typeface="+mj-lt"/>
              </a:rPr>
              <a:t>empty </a:t>
            </a:r>
            <a:r>
              <a:rPr lang="en-US" sz="2200" i="1" dirty="0" smtClean="0">
                <a:latin typeface="+mj-lt"/>
              </a:rPr>
              <a:t>string</a:t>
            </a:r>
            <a:r>
              <a:rPr lang="en-US" sz="2200" dirty="0" smtClean="0">
                <a:latin typeface="+mj-lt"/>
              </a:rPr>
              <a:t> (usually </a:t>
            </a:r>
            <a:r>
              <a:rPr lang="el-GR" sz="2200" b="1" dirty="0" smtClean="0">
                <a:solidFill>
                  <a:srgbClr val="FF0000"/>
                </a:solidFill>
                <a:latin typeface="+mj-lt"/>
              </a:rPr>
              <a:t>λ</a:t>
            </a:r>
            <a:r>
              <a:rPr lang="en-US" sz="2200" dirty="0" smtClean="0">
                <a:latin typeface="+mj-lt"/>
              </a:rPr>
              <a:t> or</a:t>
            </a:r>
            <a:r>
              <a:rPr lang="el-GR" sz="2200" dirty="0" smtClean="0">
                <a:latin typeface="+mj-lt"/>
              </a:rPr>
              <a:t> </a:t>
            </a:r>
            <a:r>
              <a:rPr lang="el-GR" sz="2200" b="1" dirty="0">
                <a:solidFill>
                  <a:srgbClr val="FF0000"/>
                </a:solidFill>
                <a:latin typeface="+mj-lt"/>
              </a:rPr>
              <a:t>ε</a:t>
            </a:r>
            <a:r>
              <a:rPr lang="el-GR" sz="2200" dirty="0">
                <a:latin typeface="+mj-lt"/>
              </a:rPr>
              <a:t>)</a:t>
            </a:r>
          </a:p>
          <a:p>
            <a:pPr marL="171450" lvl="0" indent="-17145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l-GR" sz="2200" dirty="0">
              <a:latin typeface="+mj-lt"/>
            </a:endParaRP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+mj-lt"/>
              </a:rPr>
              <a:t>A </a:t>
            </a:r>
            <a:r>
              <a:rPr lang="en-US" sz="2200" i="1" dirty="0" smtClean="0">
                <a:latin typeface="+mj-lt"/>
              </a:rPr>
              <a:t>language</a:t>
            </a:r>
            <a:r>
              <a:rPr lang="en-US" sz="2200" dirty="0" smtClean="0">
                <a:latin typeface="+mj-lt"/>
              </a:rPr>
              <a:t> distinguishes </a:t>
            </a:r>
            <a:r>
              <a:rPr lang="en-US" sz="2200" dirty="0">
                <a:latin typeface="+mj-lt"/>
              </a:rPr>
              <a:t>which words are valid vs invalid.</a:t>
            </a:r>
          </a:p>
        </p:txBody>
      </p:sp>
    </p:spTree>
    <p:extLst>
      <p:ext uri="{BB962C8B-B14F-4D97-AF65-F5344CB8AC3E}">
        <p14:creationId xmlns:p14="http://schemas.microsoft.com/office/powerpoint/2010/main" val="182032250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sz="3300" dirty="0" smtClean="0"/>
              <a:t>The halting problem </a:t>
            </a:r>
            <a:endParaRPr lang="de-DE" altLang="en-US" sz="3300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200" u="sng" dirty="0" smtClean="0">
                <a:latin typeface="+mj-lt"/>
                <a:sym typeface="Wingdings" panose="05000000000000000000" pitchFamily="2" charset="2"/>
              </a:rPr>
              <a:t>A uses Q and does the following:</a:t>
            </a:r>
          </a:p>
          <a:p>
            <a:pPr marL="457200" indent="-4572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200" dirty="0" smtClean="0">
                <a:latin typeface="+mj-lt"/>
                <a:sym typeface="Wingdings" panose="05000000000000000000" pitchFamily="2" charset="2"/>
              </a:rPr>
              <a:t>On input P run Q(P,P) </a:t>
            </a:r>
            <a:br>
              <a:rPr lang="en-US" sz="2200" dirty="0" smtClean="0">
                <a:latin typeface="+mj-lt"/>
                <a:sym typeface="Wingdings" panose="05000000000000000000" pitchFamily="2" charset="2"/>
              </a:rPr>
            </a:br>
            <a:endParaRPr lang="en-US" sz="2200" dirty="0" smtClean="0">
              <a:latin typeface="+mj-lt"/>
              <a:sym typeface="Wingdings" panose="05000000000000000000" pitchFamily="2" charset="2"/>
            </a:endParaRPr>
          </a:p>
          <a:p>
            <a:pPr marL="457200" indent="-4572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200" dirty="0" smtClean="0">
                <a:latin typeface="+mj-lt"/>
                <a:sym typeface="Wingdings" panose="05000000000000000000" pitchFamily="2" charset="2"/>
              </a:rPr>
              <a:t>If Q(P,P)=“NO”</a:t>
            </a:r>
            <a:endParaRPr lang="en-US" sz="2200" i="1" dirty="0" smtClean="0">
              <a:latin typeface="+mj-lt"/>
              <a:sym typeface="Wingdings" panose="05000000000000000000" pitchFamily="2" charset="2"/>
            </a:endParaRPr>
          </a:p>
          <a:p>
            <a:pPr marL="400050" lvl="1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200" i="1" dirty="0" smtClean="0">
                <a:latin typeface="+mj-lt"/>
                <a:sym typeface="Wingdings" panose="05000000000000000000" pitchFamily="2" charset="2"/>
              </a:rPr>
              <a:t>2.1 return</a:t>
            </a:r>
            <a:br>
              <a:rPr lang="en-US" sz="2200" i="1" dirty="0" smtClean="0">
                <a:latin typeface="+mj-lt"/>
                <a:sym typeface="Wingdings" panose="05000000000000000000" pitchFamily="2" charset="2"/>
              </a:rPr>
            </a:br>
            <a:endParaRPr lang="en-US" sz="2200" i="1" dirty="0" smtClean="0">
              <a:latin typeface="+mj-lt"/>
              <a:sym typeface="Wingdings" panose="05000000000000000000" pitchFamily="2" charset="2"/>
            </a:endParaRPr>
          </a:p>
          <a:p>
            <a:pPr marL="457200" indent="-4572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200" dirty="0" smtClean="0">
                <a:latin typeface="+mj-lt"/>
                <a:sym typeface="Wingdings" panose="05000000000000000000" pitchFamily="2" charset="2"/>
              </a:rPr>
              <a:t>If </a:t>
            </a:r>
            <a:r>
              <a:rPr lang="en-US" sz="2200" dirty="0">
                <a:latin typeface="+mj-lt"/>
                <a:sym typeface="Wingdings" panose="05000000000000000000" pitchFamily="2" charset="2"/>
              </a:rPr>
              <a:t>Q(P,P</a:t>
            </a:r>
            <a:r>
              <a:rPr lang="en-US" sz="2200" dirty="0" smtClean="0">
                <a:latin typeface="+mj-lt"/>
                <a:sym typeface="Wingdings" panose="05000000000000000000" pitchFamily="2" charset="2"/>
              </a:rPr>
              <a:t>)=“YES”</a:t>
            </a:r>
          </a:p>
          <a:p>
            <a:pPr marL="400050" lvl="1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200" dirty="0" smtClean="0">
                <a:latin typeface="+mj-lt"/>
                <a:sym typeface="Wingdings" panose="05000000000000000000" pitchFamily="2" charset="2"/>
              </a:rPr>
              <a:t>3.1 Run an infinite loop</a:t>
            </a:r>
          </a:p>
        </p:txBody>
      </p:sp>
      <p:sp>
        <p:nvSpPr>
          <p:cNvPr id="37" name="Google Shape;331;p20"/>
          <p:cNvSpPr txBox="1"/>
          <p:nvPr/>
        </p:nvSpPr>
        <p:spPr>
          <a:xfrm>
            <a:off x="8065305" y="1074150"/>
            <a:ext cx="6324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0-9</a:t>
            </a:r>
            <a:endParaRPr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4735512" y="2255837"/>
            <a:ext cx="3733800" cy="99060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sz="2200" dirty="0" smtClean="0"/>
              <a:t>Question:  does A(A) halt?</a:t>
            </a:r>
            <a:endParaRPr lang="en-US" sz="2200" dirty="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4735512" y="3516312"/>
            <a:ext cx="5029200" cy="1254126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sz="2200" dirty="0" smtClean="0"/>
              <a:t>Suppose A(A) halts.</a:t>
            </a:r>
          </a:p>
          <a:p>
            <a:r>
              <a:rPr lang="en-US" sz="2200" dirty="0" smtClean="0"/>
              <a:t>Then, Q(A,A) = “NO”</a:t>
            </a:r>
          </a:p>
          <a:p>
            <a:r>
              <a:rPr lang="en-US" sz="2200" dirty="0" smtClean="0"/>
              <a:t>But this means that A(A) does not halt</a:t>
            </a:r>
            <a:endParaRPr lang="en-US" sz="2200" dirty="0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4735512" y="5083174"/>
            <a:ext cx="5029200" cy="1254126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sz="2200" dirty="0" smtClean="0"/>
              <a:t>Suppose A(A) does not halt.</a:t>
            </a:r>
          </a:p>
          <a:p>
            <a:r>
              <a:rPr lang="en-US" sz="2200" dirty="0" smtClean="0"/>
              <a:t>Then, Q(A,A) = “YES”</a:t>
            </a:r>
          </a:p>
          <a:p>
            <a:r>
              <a:rPr lang="en-US" sz="2200" dirty="0" smtClean="0"/>
              <a:t>But this means that A(A) halts</a:t>
            </a:r>
            <a:endParaRPr lang="en-US" sz="2200" dirty="0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615128" y="6447631"/>
            <a:ext cx="5787384" cy="1041402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sz="2200" dirty="0" smtClean="0"/>
              <a:t>Conclusion: there is no Q that decides L</a:t>
            </a:r>
            <a:r>
              <a:rPr lang="en-US" sz="2200" baseline="-25000" dirty="0" smtClean="0"/>
              <a:t>HALT</a:t>
            </a:r>
            <a:r>
              <a:rPr lang="en-US" sz="2200" dirty="0" smtClean="0"/>
              <a:t>.</a:t>
            </a:r>
          </a:p>
          <a:p>
            <a:r>
              <a:rPr lang="en-US" sz="2200" dirty="0" smtClean="0">
                <a:sym typeface="Wingdings" panose="05000000000000000000" pitchFamily="2" charset="2"/>
              </a:rPr>
              <a:t>Therefore </a:t>
            </a:r>
            <a:r>
              <a:rPr lang="en-US" sz="2200" dirty="0"/>
              <a:t>L</a:t>
            </a:r>
            <a:r>
              <a:rPr lang="en-US" sz="2200" baseline="-25000" dirty="0"/>
              <a:t>HALT</a:t>
            </a:r>
            <a:r>
              <a:rPr lang="en-US" sz="2200" dirty="0"/>
              <a:t> </a:t>
            </a:r>
            <a:r>
              <a:rPr lang="en-US" sz="2200" dirty="0" smtClean="0">
                <a:sym typeface="Wingdings" panose="05000000000000000000" pitchFamily="2" charset="2"/>
              </a:rPr>
              <a:t>is </a:t>
            </a:r>
            <a:r>
              <a:rPr lang="en-US" sz="2200" i="1" dirty="0" smtClean="0">
                <a:sym typeface="Wingdings" panose="05000000000000000000" pitchFamily="2" charset="2"/>
              </a:rPr>
              <a:t>undecidable</a:t>
            </a:r>
            <a:r>
              <a:rPr lang="en-US" sz="2200" dirty="0" smtClean="0"/>
              <a:t>.</a:t>
            </a:r>
            <a:endParaRPr lang="en-US" sz="2200" baseline="-25000" dirty="0"/>
          </a:p>
        </p:txBody>
      </p:sp>
      <p:sp>
        <p:nvSpPr>
          <p:cNvPr id="2" name="Lightning Bolt 1"/>
          <p:cNvSpPr/>
          <p:nvPr/>
        </p:nvSpPr>
        <p:spPr bwMode="auto">
          <a:xfrm flipH="1">
            <a:off x="8555367" y="3246437"/>
            <a:ext cx="914400" cy="1066800"/>
          </a:xfrm>
          <a:prstGeom prst="lightningBol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1" name="Lightning Bolt 10"/>
          <p:cNvSpPr/>
          <p:nvPr/>
        </p:nvSpPr>
        <p:spPr bwMode="auto">
          <a:xfrm flipH="1">
            <a:off x="8850312" y="5102623"/>
            <a:ext cx="914400" cy="1066800"/>
          </a:xfrm>
          <a:prstGeom prst="lightningBol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3758206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2" grpId="0" animBg="1"/>
      <p:bldP spid="11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sz="3300" dirty="0" smtClean="0"/>
              <a:t>What does it mean “run a program on itself”?</a:t>
            </a:r>
            <a:endParaRPr lang="de-DE" altLang="en-US" sz="3300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sym typeface="Wingdings" panose="05000000000000000000" pitchFamily="2" charset="2"/>
              </a:rPr>
              <a:t>A program is just a text (representing the code)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Arial (Body)"/>
                <a:sym typeface="Wingdings" panose="05000000000000000000" pitchFamily="2" charset="2"/>
              </a:rPr>
              <a:t>We can provide this text as an input.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Arial (Body)"/>
                <a:sym typeface="Wingdings" panose="05000000000000000000" pitchFamily="2" charset="2"/>
              </a:rPr>
              <a:t>Alternatively, think of it as providing the path to the file containing the code.</a:t>
            </a:r>
          </a:p>
        </p:txBody>
      </p:sp>
      <p:sp>
        <p:nvSpPr>
          <p:cNvPr id="37" name="Google Shape;331;p20"/>
          <p:cNvSpPr txBox="1"/>
          <p:nvPr/>
        </p:nvSpPr>
        <p:spPr>
          <a:xfrm>
            <a:off x="8065305" y="1074150"/>
            <a:ext cx="6324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0-9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52393078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sz="3300" dirty="0" smtClean="0"/>
              <a:t>Decidability </a:t>
            </a:r>
            <a:endParaRPr lang="de-DE" altLang="en-US" sz="3300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sym typeface="Wingdings" panose="05000000000000000000" pitchFamily="2" charset="2"/>
              </a:rPr>
              <a:t>What did we learn today?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>
              <a:sym typeface="Wingdings" panose="05000000000000000000" pitchFamily="2" charset="2"/>
            </a:endParaRP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sym typeface="Wingdings" panose="05000000000000000000" pitchFamily="2" charset="2"/>
              </a:rPr>
              <a:t>There are computational, well defined, problems that do not admit an algorithm that solves them.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>
              <a:latin typeface="Arial (Body)"/>
              <a:sym typeface="Wingdings" panose="05000000000000000000" pitchFamily="2" charset="2"/>
            </a:endParaRP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 smtClean="0">
              <a:latin typeface="Arial (Body)"/>
              <a:sym typeface="Wingdings" panose="05000000000000000000" pitchFamily="2" charset="2"/>
            </a:endParaRPr>
          </a:p>
        </p:txBody>
      </p:sp>
      <p:sp>
        <p:nvSpPr>
          <p:cNvPr id="37" name="Google Shape;331;p20"/>
          <p:cNvSpPr txBox="1"/>
          <p:nvPr/>
        </p:nvSpPr>
        <p:spPr>
          <a:xfrm>
            <a:off x="8065305" y="1074150"/>
            <a:ext cx="6324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0-9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14039894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1"/>
          <p:cNvSpPr>
            <a:spLocks noGrp="1" noChangeArrowheads="1"/>
          </p:cNvSpPr>
          <p:nvPr>
            <p:ph type="body"/>
          </p:nvPr>
        </p:nvSpPr>
        <p:spPr>
          <a:xfrm>
            <a:off x="720725" y="1949450"/>
            <a:ext cx="8855075" cy="4808538"/>
          </a:xfrm>
          <a:ln/>
        </p:spPr>
        <p:txBody>
          <a:bodyPr tIns="52920" anchor="t"/>
          <a:lstStyle/>
          <a:p>
            <a:pPr marL="431800" indent="-307975">
              <a:spcAft>
                <a:spcPts val="1425"/>
              </a:spcAft>
              <a:buClrTx/>
              <a:buSzPct val="45000"/>
              <a:buFontTx/>
              <a:buNone/>
              <a:tabLst>
                <a:tab pos="431800" algn="l"/>
                <a:tab pos="544513" algn="l"/>
                <a:tab pos="1001713" algn="l"/>
                <a:tab pos="1458913" algn="l"/>
                <a:tab pos="1916113" algn="l"/>
                <a:tab pos="2373313" algn="l"/>
                <a:tab pos="2830513" algn="l"/>
                <a:tab pos="3287713" algn="l"/>
                <a:tab pos="3744913" algn="l"/>
                <a:tab pos="4202113" algn="l"/>
                <a:tab pos="4659313" algn="l"/>
                <a:tab pos="5116513" algn="l"/>
                <a:tab pos="5573713" algn="l"/>
                <a:tab pos="6030913" algn="l"/>
                <a:tab pos="6488113" algn="l"/>
                <a:tab pos="6945313" algn="l"/>
                <a:tab pos="7402513" algn="l"/>
                <a:tab pos="7859713" algn="l"/>
                <a:tab pos="8316913" algn="l"/>
                <a:tab pos="8774113" algn="l"/>
                <a:tab pos="9231313" algn="l"/>
              </a:tabLst>
            </a:pPr>
            <a:r>
              <a:rPr lang="de-DE" altLang="en-US" sz="6000">
                <a:solidFill>
                  <a:srgbClr val="0000CC"/>
                </a:solidFill>
              </a:rPr>
              <a:t>Questions?</a:t>
            </a:r>
          </a:p>
          <a:p>
            <a:pPr marL="431800" indent="-307975">
              <a:spcAft>
                <a:spcPts val="1425"/>
              </a:spcAft>
              <a:buClrTx/>
              <a:buSzPct val="45000"/>
              <a:buFontTx/>
              <a:buNone/>
              <a:tabLst>
                <a:tab pos="431800" algn="l"/>
                <a:tab pos="544513" algn="l"/>
                <a:tab pos="1001713" algn="l"/>
                <a:tab pos="1458913" algn="l"/>
                <a:tab pos="1916113" algn="l"/>
                <a:tab pos="2373313" algn="l"/>
                <a:tab pos="2830513" algn="l"/>
                <a:tab pos="3287713" algn="l"/>
                <a:tab pos="3744913" algn="l"/>
                <a:tab pos="4202113" algn="l"/>
                <a:tab pos="4659313" algn="l"/>
                <a:tab pos="5116513" algn="l"/>
                <a:tab pos="5573713" algn="l"/>
                <a:tab pos="6030913" algn="l"/>
                <a:tab pos="6488113" algn="l"/>
                <a:tab pos="6945313" algn="l"/>
                <a:tab pos="7402513" algn="l"/>
                <a:tab pos="7859713" algn="l"/>
                <a:tab pos="8316913" algn="l"/>
                <a:tab pos="8774113" algn="l"/>
                <a:tab pos="9231313" algn="l"/>
              </a:tabLst>
            </a:pPr>
            <a:r>
              <a:rPr lang="de-DE" altLang="en-US" sz="6000">
                <a:solidFill>
                  <a:srgbClr val="0000CC"/>
                </a:solidFill>
              </a:rPr>
              <a:t>Comments?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en-US" altLang="he-IL" sz="6500" dirty="0" smtClean="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en-US" altLang="he-IL" sz="6500" dirty="0" smtClean="0"/>
              <a:t>Deterministic Finite Automata</a:t>
            </a:r>
            <a:endParaRPr lang="de-DE" altLang="en-US" sz="6500" dirty="0"/>
          </a:p>
        </p:txBody>
      </p:sp>
    </p:spTree>
    <p:extLst>
      <p:ext uri="{BB962C8B-B14F-4D97-AF65-F5344CB8AC3E}">
        <p14:creationId xmlns:p14="http://schemas.microsoft.com/office/powerpoint/2010/main" val="208233874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 smtClean="0"/>
              <a:t>Regular Languages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i="1" dirty="0" smtClean="0">
                <a:latin typeface="+mj-lt"/>
              </a:rPr>
              <a:t>A regular language</a:t>
            </a:r>
            <a:r>
              <a:rPr lang="en-US" sz="2200" dirty="0" smtClean="0">
                <a:latin typeface="+mj-lt"/>
              </a:rPr>
              <a:t> is specified by a </a:t>
            </a:r>
            <a:r>
              <a:rPr lang="en-US" sz="2200" i="1" dirty="0" smtClean="0">
                <a:latin typeface="+mj-lt"/>
              </a:rPr>
              <a:t>Deterministic Finite Automaton</a:t>
            </a:r>
            <a:endParaRPr lang="en-US" sz="2200" dirty="0" smtClean="0">
              <a:latin typeface="+mj-lt"/>
            </a:endParaRP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latin typeface="+mj-lt"/>
              </a:rPr>
              <a:t>A </a:t>
            </a:r>
            <a:r>
              <a:rPr lang="en-US" sz="2200" i="1" dirty="0"/>
              <a:t>Deterministic Finite Automaton</a:t>
            </a:r>
            <a:r>
              <a:rPr lang="en-US" sz="2200" dirty="0" smtClean="0">
                <a:latin typeface="+mj-lt"/>
              </a:rPr>
              <a:t> (DFA) is a 5-tuple (</a:t>
            </a:r>
            <a:r>
              <a:rPr lang="el-GR" sz="2200" dirty="0" smtClean="0">
                <a:latin typeface="+mj-lt"/>
              </a:rPr>
              <a:t>Σ</a:t>
            </a:r>
            <a:r>
              <a:rPr lang="en-US" sz="2200" dirty="0" smtClean="0">
                <a:latin typeface="+mj-lt"/>
              </a:rPr>
              <a:t>, S, s</a:t>
            </a:r>
            <a:r>
              <a:rPr lang="en-US" sz="2200" baseline="-25000" dirty="0" smtClean="0">
                <a:latin typeface="+mj-lt"/>
              </a:rPr>
              <a:t>0</a:t>
            </a:r>
            <a:r>
              <a:rPr lang="en-US" sz="2200" dirty="0" smtClean="0">
                <a:latin typeface="+mj-lt"/>
              </a:rPr>
              <a:t>, </a:t>
            </a:r>
            <a:r>
              <a:rPr lang="el-GR" sz="2200" dirty="0" smtClean="0">
                <a:latin typeface="+mj-lt"/>
              </a:rPr>
              <a:t>δ</a:t>
            </a:r>
            <a:r>
              <a:rPr lang="en-US" sz="2200" dirty="0" smtClean="0">
                <a:latin typeface="+mj-lt"/>
              </a:rPr>
              <a:t>, F), where</a:t>
            </a:r>
          </a:p>
          <a:p>
            <a:pPr lvl="1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l-GR" sz="2200" dirty="0">
                <a:latin typeface="+mj-lt"/>
              </a:rPr>
              <a:t>Σ </a:t>
            </a:r>
            <a:r>
              <a:rPr lang="en-US" sz="2200" dirty="0" smtClean="0">
                <a:latin typeface="+mj-lt"/>
              </a:rPr>
              <a:t>is </a:t>
            </a:r>
            <a:r>
              <a:rPr lang="en-US" sz="2200" dirty="0">
                <a:latin typeface="+mj-lt"/>
              </a:rPr>
              <a:t>the </a:t>
            </a:r>
            <a:r>
              <a:rPr lang="en-US" sz="2200" dirty="0" smtClean="0">
                <a:latin typeface="+mj-lt"/>
              </a:rPr>
              <a:t>input alphabet</a:t>
            </a:r>
          </a:p>
          <a:p>
            <a:pPr lvl="1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+mj-lt"/>
              </a:rPr>
              <a:t>S is the set of states of a machine</a:t>
            </a:r>
          </a:p>
          <a:p>
            <a:pPr lvl="1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+mj-lt"/>
              </a:rPr>
              <a:t>s</a:t>
            </a:r>
            <a:r>
              <a:rPr lang="en-US" sz="2200" baseline="-25000" dirty="0" smtClean="0">
                <a:latin typeface="+mj-lt"/>
              </a:rPr>
              <a:t>0</a:t>
            </a:r>
            <a:r>
              <a:rPr lang="en-US" sz="2200" dirty="0" smtClean="0">
                <a:latin typeface="+mj-lt"/>
              </a:rPr>
              <a:t> is the initial state</a:t>
            </a:r>
          </a:p>
          <a:p>
            <a:pPr lvl="1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l-GR" sz="2200" dirty="0" smtClean="0">
                <a:latin typeface="+mj-lt"/>
              </a:rPr>
              <a:t>δ</a:t>
            </a:r>
            <a:r>
              <a:rPr lang="en-US" sz="2200" dirty="0" smtClean="0">
                <a:latin typeface="+mj-lt"/>
              </a:rPr>
              <a:t> is the </a:t>
            </a:r>
            <a:r>
              <a:rPr lang="en-US" sz="2200" dirty="0">
                <a:latin typeface="+mj-lt"/>
              </a:rPr>
              <a:t>state-transition </a:t>
            </a:r>
            <a:r>
              <a:rPr lang="en-US" sz="2200" dirty="0" smtClean="0">
                <a:latin typeface="+mj-lt"/>
              </a:rPr>
              <a:t>function </a:t>
            </a:r>
            <a:r>
              <a:rPr lang="el-GR" sz="2200" dirty="0" smtClean="0"/>
              <a:t>δ</a:t>
            </a:r>
            <a:r>
              <a:rPr lang="en-US" sz="2200" dirty="0" smtClean="0"/>
              <a:t> : S x </a:t>
            </a:r>
            <a:r>
              <a:rPr lang="el-GR" sz="2200" dirty="0" smtClean="0"/>
              <a:t>Σ</a:t>
            </a:r>
            <a:r>
              <a:rPr lang="en-US" sz="2200" dirty="0" smtClean="0"/>
              <a:t> </a:t>
            </a:r>
            <a:r>
              <a:rPr lang="en-US" sz="2200" dirty="0" smtClean="0">
                <a:sym typeface="Wingdings" panose="05000000000000000000" pitchFamily="2" charset="2"/>
              </a:rPr>
              <a:t> S</a:t>
            </a:r>
            <a:r>
              <a:rPr lang="en-US" sz="2200" dirty="0" smtClean="0"/>
              <a:t> </a:t>
            </a:r>
            <a:endParaRPr lang="en-US" sz="2200" dirty="0" smtClean="0">
              <a:latin typeface="+mj-lt"/>
            </a:endParaRPr>
          </a:p>
          <a:p>
            <a:pPr lvl="1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+mj-lt"/>
              </a:rPr>
              <a:t>F is a </a:t>
            </a:r>
            <a:r>
              <a:rPr lang="en-US" sz="2200" i="1" dirty="0" smtClean="0">
                <a:latin typeface="+mj-lt"/>
              </a:rPr>
              <a:t>collection</a:t>
            </a:r>
            <a:r>
              <a:rPr lang="en-US" sz="2200" dirty="0" smtClean="0">
                <a:latin typeface="+mj-lt"/>
              </a:rPr>
              <a:t> of the accepting states</a:t>
            </a:r>
            <a:endParaRPr lang="en-US" sz="2200" dirty="0">
              <a:latin typeface="+mj-lt"/>
            </a:endParaRPr>
          </a:p>
          <a:p>
            <a:pPr lvl="1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 smtClean="0">
              <a:latin typeface="+mj-lt"/>
            </a:endParaRPr>
          </a:p>
        </p:txBody>
      </p:sp>
      <p:sp>
        <p:nvSpPr>
          <p:cNvPr id="24" name="Google Shape;322;p20"/>
          <p:cNvSpPr/>
          <p:nvPr/>
        </p:nvSpPr>
        <p:spPr>
          <a:xfrm>
            <a:off x="6047236" y="3642924"/>
            <a:ext cx="907717" cy="318511"/>
          </a:xfrm>
          <a:custGeom>
            <a:avLst/>
            <a:gdLst/>
            <a:ahLst/>
            <a:cxnLst/>
            <a:rect l="l" t="t" r="r" b="b"/>
            <a:pathLst>
              <a:path w="36531" h="6203" extrusionOk="0">
                <a:moveTo>
                  <a:pt x="0" y="3064"/>
                </a:moveTo>
                <a:cubicBezTo>
                  <a:pt x="1021" y="2566"/>
                  <a:pt x="4096" y="-447"/>
                  <a:pt x="6125" y="76"/>
                </a:cubicBezTo>
                <a:cubicBezTo>
                  <a:pt x="8155" y="599"/>
                  <a:pt x="10160" y="6202"/>
                  <a:pt x="12177" y="6202"/>
                </a:cubicBezTo>
                <a:cubicBezTo>
                  <a:pt x="14194" y="6202"/>
                  <a:pt x="16199" y="89"/>
                  <a:pt x="18228" y="76"/>
                </a:cubicBezTo>
                <a:cubicBezTo>
                  <a:pt x="20258" y="64"/>
                  <a:pt x="22823" y="5604"/>
                  <a:pt x="24354" y="6127"/>
                </a:cubicBezTo>
                <a:cubicBezTo>
                  <a:pt x="25886" y="6650"/>
                  <a:pt x="25388" y="3699"/>
                  <a:pt x="27417" y="3213"/>
                </a:cubicBezTo>
                <a:cubicBezTo>
                  <a:pt x="29447" y="2727"/>
                  <a:pt x="35012" y="3213"/>
                  <a:pt x="36531" y="3213"/>
                </a:cubicBezTo>
              </a:path>
            </a:pathLst>
          </a:cu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sp>
      <p:cxnSp>
        <p:nvCxnSpPr>
          <p:cNvPr id="25" name="Google Shape;323;p20"/>
          <p:cNvCxnSpPr>
            <a:stCxn id="31" idx="6"/>
            <a:endCxn id="47" idx="1"/>
          </p:cNvCxnSpPr>
          <p:nvPr/>
        </p:nvCxnSpPr>
        <p:spPr>
          <a:xfrm>
            <a:off x="8074806" y="3792355"/>
            <a:ext cx="543178" cy="1127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27" name="Google Shape;325;p20"/>
          <p:cNvSpPr/>
          <p:nvPr/>
        </p:nvSpPr>
        <p:spPr>
          <a:xfrm rot="11189432">
            <a:off x="9273012" y="3241135"/>
            <a:ext cx="720300" cy="720300"/>
          </a:xfrm>
          <a:prstGeom prst="arc">
            <a:avLst>
              <a:gd name="adj1" fmla="val 2952302"/>
              <a:gd name="adj2" fmla="val 15456066"/>
            </a:avLst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triangl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" name="Google Shape;326;p20"/>
          <p:cNvSpPr/>
          <p:nvPr/>
        </p:nvSpPr>
        <p:spPr>
          <a:xfrm>
            <a:off x="8625339" y="4936698"/>
            <a:ext cx="1051500" cy="1006800"/>
          </a:xfrm>
          <a:prstGeom prst="ellipse">
            <a:avLst/>
          </a:prstGeom>
          <a:solidFill>
            <a:srgbClr val="00FF00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" name="Google Shape;327;p20"/>
          <p:cNvSpPr/>
          <p:nvPr/>
        </p:nvSpPr>
        <p:spPr>
          <a:xfrm>
            <a:off x="8710736" y="5028773"/>
            <a:ext cx="878100" cy="823500"/>
          </a:xfrm>
          <a:prstGeom prst="ellipse">
            <a:avLst/>
          </a:prstGeom>
          <a:solidFill>
            <a:srgbClr val="FFFFFF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" name="Google Shape;329;p20"/>
          <p:cNvSpPr/>
          <p:nvPr/>
        </p:nvSpPr>
        <p:spPr>
          <a:xfrm>
            <a:off x="6967989" y="3266102"/>
            <a:ext cx="1106817" cy="1052505"/>
          </a:xfrm>
          <a:prstGeom prst="ellipse">
            <a:avLst/>
          </a:prstGeom>
          <a:solidFill>
            <a:srgbClr val="FFFFFF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>
                <a:solidFill>
                  <a:schemeClr val="tx1"/>
                </a:solidFill>
              </a:rPr>
              <a:t>s</a:t>
            </a:r>
            <a:r>
              <a:rPr lang="en-US" baseline="-25000" dirty="0" smtClean="0">
                <a:solidFill>
                  <a:schemeClr val="tx1"/>
                </a:solidFill>
              </a:rPr>
              <a:t>0</a:t>
            </a:r>
            <a:endParaRPr baseline="-25000" dirty="0">
              <a:solidFill>
                <a:schemeClr val="tx1"/>
              </a:solidFill>
            </a:endParaRPr>
          </a:p>
        </p:txBody>
      </p:sp>
      <p:cxnSp>
        <p:nvCxnSpPr>
          <p:cNvPr id="32" name="Google Shape;330;p20"/>
          <p:cNvCxnSpPr>
            <a:stCxn id="47" idx="2"/>
            <a:endCxn id="28" idx="0"/>
          </p:cNvCxnSpPr>
          <p:nvPr/>
        </p:nvCxnSpPr>
        <p:spPr>
          <a:xfrm>
            <a:off x="9143734" y="4296882"/>
            <a:ext cx="7355" cy="639816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34" name="Google Shape;332;p20"/>
          <p:cNvSpPr txBox="1"/>
          <p:nvPr/>
        </p:nvSpPr>
        <p:spPr>
          <a:xfrm>
            <a:off x="8720029" y="3348499"/>
            <a:ext cx="844810" cy="8193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>
                <a:solidFill>
                  <a:schemeClr val="tx1"/>
                </a:solidFill>
              </a:rPr>
              <a:t>s</a:t>
            </a:r>
            <a:r>
              <a:rPr lang="en" baseline="-25000" dirty="0" smtClean="0">
                <a:solidFill>
                  <a:schemeClr val="tx1"/>
                </a:solidFill>
              </a:rPr>
              <a:t>0</a:t>
            </a:r>
            <a:endParaRPr baseline="-25000" dirty="0">
              <a:solidFill>
                <a:schemeClr val="tx1"/>
              </a:solidFill>
            </a:endParaRPr>
          </a:p>
        </p:txBody>
      </p:sp>
      <p:sp>
        <p:nvSpPr>
          <p:cNvPr id="35" name="Google Shape;333;p20"/>
          <p:cNvSpPr txBox="1"/>
          <p:nvPr/>
        </p:nvSpPr>
        <p:spPr>
          <a:xfrm>
            <a:off x="8624039" y="4933937"/>
            <a:ext cx="1051500" cy="100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>
                <a:solidFill>
                  <a:schemeClr val="tx1"/>
                </a:solidFill>
                <a:latin typeface="+mj-lt"/>
                <a:ea typeface="Courier New"/>
                <a:cs typeface="Courier New"/>
                <a:sym typeface="Courier New"/>
              </a:rPr>
              <a:t>s</a:t>
            </a:r>
            <a:r>
              <a:rPr lang="en" baseline="-25000" dirty="0" smtClean="0">
                <a:solidFill>
                  <a:schemeClr val="tx1"/>
                </a:solidFill>
                <a:latin typeface="+mj-lt"/>
                <a:ea typeface="Courier New"/>
                <a:cs typeface="Courier New"/>
                <a:sym typeface="Courier New"/>
              </a:rPr>
              <a:t>2</a:t>
            </a:r>
            <a:endParaRPr baseline="-25000" dirty="0">
              <a:solidFill>
                <a:schemeClr val="tx1"/>
              </a:solidFill>
              <a:latin typeface="+mj-lt"/>
              <a:ea typeface="Courier New"/>
              <a:cs typeface="Courier New"/>
              <a:sym typeface="Courier New"/>
            </a:endParaRPr>
          </a:p>
        </p:txBody>
      </p:sp>
      <p:sp>
        <p:nvSpPr>
          <p:cNvPr id="37" name="Google Shape;331;p20"/>
          <p:cNvSpPr txBox="1"/>
          <p:nvPr/>
        </p:nvSpPr>
        <p:spPr>
          <a:xfrm>
            <a:off x="8065305" y="1074150"/>
            <a:ext cx="6324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0-9</a:t>
            </a:r>
            <a:endParaRPr/>
          </a:p>
        </p:txBody>
      </p:sp>
      <p:sp>
        <p:nvSpPr>
          <p:cNvPr id="38" name="Google Shape;234;p16"/>
          <p:cNvSpPr txBox="1"/>
          <p:nvPr/>
        </p:nvSpPr>
        <p:spPr>
          <a:xfrm>
            <a:off x="8221154" y="3274989"/>
            <a:ext cx="511612" cy="4204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>
                <a:solidFill>
                  <a:schemeClr val="tx1"/>
                </a:solidFill>
              </a:rPr>
              <a:t>a</a:t>
            </a:r>
            <a:endParaRPr dirty="0">
              <a:solidFill>
                <a:schemeClr val="tx1"/>
              </a:solidFill>
            </a:endParaRPr>
          </a:p>
        </p:txBody>
      </p:sp>
      <p:sp>
        <p:nvSpPr>
          <p:cNvPr id="39" name="Google Shape;234;p16"/>
          <p:cNvSpPr txBox="1"/>
          <p:nvPr/>
        </p:nvSpPr>
        <p:spPr>
          <a:xfrm>
            <a:off x="5522138" y="5765783"/>
            <a:ext cx="2419993" cy="10990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spcAft>
                <a:spcPts val="0"/>
              </a:spcAft>
            </a:pPr>
            <a:r>
              <a:rPr lang="el-GR" sz="2200" dirty="0">
                <a:solidFill>
                  <a:schemeClr val="tx1"/>
                </a:solidFill>
              </a:rPr>
              <a:t>Σ </a:t>
            </a:r>
            <a:r>
              <a:rPr lang="en-US" sz="2200" dirty="0" smtClean="0">
                <a:solidFill>
                  <a:schemeClr val="tx1"/>
                </a:solidFill>
              </a:rPr>
              <a:t>= {</a:t>
            </a:r>
            <a:r>
              <a:rPr lang="en" sz="2200" dirty="0" smtClean="0">
                <a:solidFill>
                  <a:schemeClr val="tx1"/>
                </a:solidFill>
              </a:rPr>
              <a:t>a, b}</a:t>
            </a:r>
          </a:p>
          <a:p>
            <a:pPr lvl="0">
              <a:spcBef>
                <a:spcPts val="0"/>
              </a:spcBef>
              <a:spcAft>
                <a:spcPts val="0"/>
              </a:spcAft>
            </a:pPr>
            <a:r>
              <a:rPr lang="en" sz="2200" dirty="0" smtClean="0">
                <a:solidFill>
                  <a:schemeClr val="tx1"/>
                </a:solidFill>
              </a:rPr>
              <a:t>S = {s</a:t>
            </a:r>
            <a:r>
              <a:rPr lang="en" sz="2200" baseline="-25000" dirty="0" smtClean="0">
                <a:solidFill>
                  <a:schemeClr val="tx1"/>
                </a:solidFill>
              </a:rPr>
              <a:t>0</a:t>
            </a:r>
            <a:r>
              <a:rPr lang="en" sz="2200" dirty="0" smtClean="0">
                <a:solidFill>
                  <a:schemeClr val="tx1"/>
                </a:solidFill>
              </a:rPr>
              <a:t>, s</a:t>
            </a:r>
            <a:r>
              <a:rPr lang="en" sz="2200" baseline="-25000" dirty="0" smtClean="0">
                <a:solidFill>
                  <a:schemeClr val="tx1"/>
                </a:solidFill>
              </a:rPr>
              <a:t>1</a:t>
            </a:r>
            <a:r>
              <a:rPr lang="en" sz="2200" dirty="0" smtClean="0">
                <a:solidFill>
                  <a:schemeClr val="tx1"/>
                </a:solidFill>
              </a:rPr>
              <a:t>, s</a:t>
            </a:r>
            <a:r>
              <a:rPr lang="en" sz="2200" baseline="-25000" dirty="0" smtClean="0">
                <a:solidFill>
                  <a:schemeClr val="tx1"/>
                </a:solidFill>
              </a:rPr>
              <a:t>2</a:t>
            </a:r>
            <a:r>
              <a:rPr lang="en" sz="2200" dirty="0" smtClean="0">
                <a:solidFill>
                  <a:schemeClr val="tx1"/>
                </a:solidFill>
              </a:rPr>
              <a:t>}</a:t>
            </a:r>
          </a:p>
          <a:p>
            <a:pPr lvl="0">
              <a:spcBef>
                <a:spcPts val="0"/>
              </a:spcBef>
              <a:spcAft>
                <a:spcPts val="0"/>
              </a:spcAft>
            </a:pPr>
            <a:r>
              <a:rPr lang="en" sz="2200" dirty="0" smtClean="0">
                <a:solidFill>
                  <a:schemeClr val="tx1"/>
                </a:solidFill>
              </a:rPr>
              <a:t>F </a:t>
            </a:r>
            <a:r>
              <a:rPr lang="en" sz="2200" dirty="0">
                <a:solidFill>
                  <a:schemeClr val="tx1"/>
                </a:solidFill>
              </a:rPr>
              <a:t>= {</a:t>
            </a:r>
            <a:r>
              <a:rPr lang="en" sz="2200" dirty="0" smtClean="0">
                <a:solidFill>
                  <a:schemeClr val="tx1"/>
                </a:solidFill>
              </a:rPr>
              <a:t>s</a:t>
            </a:r>
            <a:r>
              <a:rPr lang="en" sz="2200" baseline="-25000" dirty="0" smtClean="0">
                <a:solidFill>
                  <a:schemeClr val="tx1"/>
                </a:solidFill>
              </a:rPr>
              <a:t>1</a:t>
            </a:r>
            <a:r>
              <a:rPr lang="en" sz="2200" dirty="0" smtClean="0">
                <a:solidFill>
                  <a:schemeClr val="tx1"/>
                </a:solidFill>
              </a:rPr>
              <a:t>, s</a:t>
            </a:r>
            <a:r>
              <a:rPr lang="en" sz="2200" baseline="-25000" dirty="0" smtClean="0">
                <a:solidFill>
                  <a:schemeClr val="tx1"/>
                </a:solidFill>
              </a:rPr>
              <a:t>2</a:t>
            </a:r>
            <a:r>
              <a:rPr lang="en" sz="2200" dirty="0" smtClean="0">
                <a:solidFill>
                  <a:schemeClr val="tx1"/>
                </a:solidFill>
              </a:rPr>
              <a:t>}</a:t>
            </a:r>
          </a:p>
          <a:p>
            <a:pPr lvl="0">
              <a:spcBef>
                <a:spcPts val="0"/>
              </a:spcBef>
              <a:spcAft>
                <a:spcPts val="0"/>
              </a:spcAft>
            </a:pPr>
            <a:endParaRPr sz="2200" dirty="0">
              <a:solidFill>
                <a:schemeClr val="tx1"/>
              </a:solidFill>
            </a:endParaRPr>
          </a:p>
        </p:txBody>
      </p:sp>
      <p:sp>
        <p:nvSpPr>
          <p:cNvPr id="40" name="Google Shape;234;p16"/>
          <p:cNvSpPr txBox="1"/>
          <p:nvPr/>
        </p:nvSpPr>
        <p:spPr>
          <a:xfrm>
            <a:off x="9438424" y="2789237"/>
            <a:ext cx="511612" cy="4204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>
                <a:solidFill>
                  <a:schemeClr val="tx1"/>
                </a:solidFill>
              </a:rPr>
              <a:t>a</a:t>
            </a:r>
            <a:endParaRPr dirty="0">
              <a:solidFill>
                <a:schemeClr val="tx1"/>
              </a:solidFill>
            </a:endParaRPr>
          </a:p>
        </p:txBody>
      </p:sp>
      <p:sp>
        <p:nvSpPr>
          <p:cNvPr id="43" name="Google Shape;234;p16"/>
          <p:cNvSpPr txBox="1"/>
          <p:nvPr/>
        </p:nvSpPr>
        <p:spPr>
          <a:xfrm>
            <a:off x="9242298" y="4461006"/>
            <a:ext cx="392252" cy="3817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>
                <a:solidFill>
                  <a:schemeClr val="tx1"/>
                </a:solidFill>
              </a:rPr>
              <a:t>b</a:t>
            </a:r>
            <a:endParaRPr dirty="0">
              <a:solidFill>
                <a:schemeClr val="tx1"/>
              </a:solidFill>
            </a:endParaRPr>
          </a:p>
        </p:txBody>
      </p:sp>
      <p:sp>
        <p:nvSpPr>
          <p:cNvPr id="44" name="Google Shape;234;p16"/>
          <p:cNvSpPr txBox="1"/>
          <p:nvPr/>
        </p:nvSpPr>
        <p:spPr>
          <a:xfrm>
            <a:off x="7977563" y="5028390"/>
            <a:ext cx="511612" cy="4204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>
                <a:solidFill>
                  <a:schemeClr val="tx1"/>
                </a:solidFill>
              </a:rPr>
              <a:t>b</a:t>
            </a:r>
            <a:endParaRPr dirty="0">
              <a:solidFill>
                <a:schemeClr val="tx1"/>
              </a:solidFill>
            </a:endParaRPr>
          </a:p>
        </p:txBody>
      </p:sp>
      <p:sp>
        <p:nvSpPr>
          <p:cNvPr id="46" name="Google Shape;325;p20"/>
          <p:cNvSpPr/>
          <p:nvPr/>
        </p:nvSpPr>
        <p:spPr>
          <a:xfrm rot="2473954">
            <a:off x="8325385" y="4968743"/>
            <a:ext cx="720649" cy="720300"/>
          </a:xfrm>
          <a:prstGeom prst="arc">
            <a:avLst>
              <a:gd name="adj1" fmla="val 2952302"/>
              <a:gd name="adj2" fmla="val 15456066"/>
            </a:avLst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triangl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" name="Google Shape;326;p20"/>
          <p:cNvSpPr/>
          <p:nvPr/>
        </p:nvSpPr>
        <p:spPr>
          <a:xfrm>
            <a:off x="8619284" y="3292843"/>
            <a:ext cx="1051500" cy="1006800"/>
          </a:xfrm>
          <a:prstGeom prst="ellipse">
            <a:avLst/>
          </a:prstGeom>
          <a:solidFill>
            <a:srgbClr val="00FF00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5" name="Google Shape;327;p20"/>
          <p:cNvSpPr/>
          <p:nvPr/>
        </p:nvSpPr>
        <p:spPr>
          <a:xfrm>
            <a:off x="8704681" y="3384918"/>
            <a:ext cx="878100" cy="823500"/>
          </a:xfrm>
          <a:prstGeom prst="ellipse">
            <a:avLst/>
          </a:prstGeom>
          <a:solidFill>
            <a:srgbClr val="FFFFFF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7" name="Google Shape;333;p20"/>
          <p:cNvSpPr txBox="1"/>
          <p:nvPr/>
        </p:nvSpPr>
        <p:spPr>
          <a:xfrm>
            <a:off x="8617984" y="3290082"/>
            <a:ext cx="1051500" cy="100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>
                <a:solidFill>
                  <a:schemeClr val="tx1"/>
                </a:solidFill>
                <a:latin typeface="+mj-lt"/>
                <a:ea typeface="Courier New"/>
                <a:cs typeface="Courier New"/>
                <a:sym typeface="Courier New"/>
              </a:rPr>
              <a:t>s</a:t>
            </a:r>
            <a:r>
              <a:rPr lang="en" baseline="-25000" dirty="0" smtClean="0">
                <a:solidFill>
                  <a:schemeClr val="tx1"/>
                </a:solidFill>
                <a:latin typeface="+mj-lt"/>
                <a:ea typeface="Courier New"/>
                <a:cs typeface="Courier New"/>
                <a:sym typeface="Courier New"/>
              </a:rPr>
              <a:t>1</a:t>
            </a:r>
            <a:endParaRPr baseline="-25000" dirty="0">
              <a:solidFill>
                <a:schemeClr val="tx1"/>
              </a:solidFill>
              <a:latin typeface="+mj-lt"/>
              <a:ea typeface="Courier New"/>
              <a:cs typeface="Courier New"/>
              <a:sym typeface="Courier New"/>
            </a:endParaRPr>
          </a:p>
        </p:txBody>
      </p:sp>
      <p:sp>
        <p:nvSpPr>
          <p:cNvPr id="48" name="Rectangle 5"/>
          <p:cNvSpPr>
            <a:spLocks noChangeArrowheads="1"/>
          </p:cNvSpPr>
          <p:nvPr/>
        </p:nvSpPr>
        <p:spPr bwMode="auto">
          <a:xfrm>
            <a:off x="124845" y="5547473"/>
            <a:ext cx="5173948" cy="60960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/>
            <a:r>
              <a:rPr lang="en-US" sz="2200" dirty="0" smtClean="0"/>
              <a:t>Generalizes the definition from last time!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360139145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8" grpId="0" animBg="1"/>
      <p:bldP spid="29" grpId="0" animBg="1"/>
      <p:bldP spid="31" grpId="0" animBg="1"/>
      <p:bldP spid="35" grpId="0"/>
      <p:bldP spid="38" grpId="0"/>
      <p:bldP spid="40" grpId="0"/>
      <p:bldP spid="43" grpId="0"/>
      <p:bldP spid="44" grpId="0"/>
      <p:bldP spid="46" grpId="0" animBg="1"/>
      <p:bldP spid="42" grpId="0" animBg="1"/>
      <p:bldP spid="45" grpId="0" animBg="1"/>
      <p:bldP spid="47" grpId="0"/>
      <p:bldP spid="4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326;p20"/>
          <p:cNvSpPr/>
          <p:nvPr/>
        </p:nvSpPr>
        <p:spPr>
          <a:xfrm>
            <a:off x="4309495" y="3442695"/>
            <a:ext cx="828297" cy="744281"/>
          </a:xfrm>
          <a:prstGeom prst="ellipse">
            <a:avLst/>
          </a:prstGeom>
          <a:solidFill>
            <a:srgbClr val="00FF00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0" name="Google Shape;327;p20"/>
          <p:cNvSpPr/>
          <p:nvPr/>
        </p:nvSpPr>
        <p:spPr>
          <a:xfrm>
            <a:off x="4382419" y="3511322"/>
            <a:ext cx="682447" cy="607026"/>
          </a:xfrm>
          <a:prstGeom prst="ellipse">
            <a:avLst/>
          </a:prstGeom>
          <a:solidFill>
            <a:srgbClr val="FFFFFF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 smtClean="0"/>
              <a:t>Regular Languages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+mj-lt"/>
              </a:rPr>
              <a:t>Example: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+mj-lt"/>
              </a:rPr>
              <a:t>string = </a:t>
            </a:r>
            <a:r>
              <a:rPr lang="en-US" sz="2200" dirty="0" err="1" smtClean="0">
                <a:solidFill>
                  <a:schemeClr val="accent6"/>
                </a:solidFill>
                <a:latin typeface="+mj-lt"/>
              </a:rPr>
              <a:t>aaabb</a:t>
            </a:r>
            <a:endParaRPr lang="en-US" sz="2200" dirty="0" smtClean="0">
              <a:solidFill>
                <a:schemeClr val="accent6"/>
              </a:solidFill>
              <a:latin typeface="+mj-lt"/>
            </a:endParaRP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 smtClean="0">
              <a:latin typeface="+mj-lt"/>
            </a:endParaRP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 smtClean="0">
              <a:latin typeface="+mj-lt"/>
            </a:endParaRP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>
              <a:latin typeface="+mj-lt"/>
            </a:endParaRP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>
              <a:latin typeface="+mj-lt"/>
            </a:endParaRP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+mj-lt"/>
              </a:rPr>
              <a:t>Therefore </a:t>
            </a:r>
            <a:r>
              <a:rPr lang="en-US" sz="2200" i="1" dirty="0" err="1" smtClean="0">
                <a:solidFill>
                  <a:schemeClr val="accent6"/>
                </a:solidFill>
                <a:latin typeface="+mj-lt"/>
              </a:rPr>
              <a:t>aaabb</a:t>
            </a:r>
            <a:r>
              <a:rPr lang="en-US" sz="2200" dirty="0" smtClean="0">
                <a:latin typeface="+mj-lt"/>
              </a:rPr>
              <a:t> is in the language</a:t>
            </a:r>
          </a:p>
        </p:txBody>
      </p:sp>
      <p:sp>
        <p:nvSpPr>
          <p:cNvPr id="37" name="Google Shape;331;p20"/>
          <p:cNvSpPr txBox="1"/>
          <p:nvPr/>
        </p:nvSpPr>
        <p:spPr>
          <a:xfrm>
            <a:off x="8065305" y="1074150"/>
            <a:ext cx="6324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0-9</a:t>
            </a:r>
            <a:endParaRPr/>
          </a:p>
        </p:txBody>
      </p:sp>
      <p:sp>
        <p:nvSpPr>
          <p:cNvPr id="2" name="TextBox 1"/>
          <p:cNvSpPr txBox="1"/>
          <p:nvPr/>
        </p:nvSpPr>
        <p:spPr>
          <a:xfrm>
            <a:off x="2114186" y="3235426"/>
            <a:ext cx="328613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a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375999" y="3235426"/>
            <a:ext cx="328613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a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2823799" y="3236942"/>
            <a:ext cx="328613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a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3409586" y="3269053"/>
            <a:ext cx="328613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b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4156947" y="3235426"/>
            <a:ext cx="284966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b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1026327" y="3593859"/>
            <a:ext cx="502072" cy="40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>
                <a:solidFill>
                  <a:schemeClr val="tx1"/>
                </a:solidFill>
              </a:rPr>
              <a:t>s</a:t>
            </a:r>
            <a:r>
              <a:rPr lang="en-US" sz="2200" baseline="-25000" dirty="0" smtClean="0">
                <a:solidFill>
                  <a:schemeClr val="tx1"/>
                </a:solidFill>
              </a:rPr>
              <a:t>0</a:t>
            </a:r>
            <a:endParaRPr lang="en-US" sz="2200" baseline="-25000" dirty="0">
              <a:solidFill>
                <a:schemeClr val="tx1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1337475" y="3580584"/>
            <a:ext cx="862044" cy="40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>
                <a:solidFill>
                  <a:schemeClr val="tx1"/>
                </a:solidFill>
                <a:sym typeface="Wingdings" panose="05000000000000000000" pitchFamily="2" charset="2"/>
              </a:rPr>
              <a:t> </a:t>
            </a:r>
            <a:r>
              <a:rPr lang="en-US" sz="2200" dirty="0" smtClean="0">
                <a:solidFill>
                  <a:schemeClr val="tx1"/>
                </a:solidFill>
              </a:rPr>
              <a:t>s</a:t>
            </a:r>
            <a:r>
              <a:rPr lang="en-US" sz="2200" baseline="-25000" dirty="0" smtClean="0">
                <a:solidFill>
                  <a:schemeClr val="tx1"/>
                </a:solidFill>
              </a:rPr>
              <a:t>1</a:t>
            </a:r>
            <a:endParaRPr lang="en-US" sz="2200" baseline="-25000" dirty="0">
              <a:solidFill>
                <a:schemeClr val="tx1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2044276" y="3580583"/>
            <a:ext cx="862044" cy="40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>
                <a:solidFill>
                  <a:schemeClr val="tx1"/>
                </a:solidFill>
                <a:sym typeface="Wingdings" panose="05000000000000000000" pitchFamily="2" charset="2"/>
              </a:rPr>
              <a:t> </a:t>
            </a:r>
            <a:r>
              <a:rPr lang="en-US" sz="2200" dirty="0" smtClean="0">
                <a:solidFill>
                  <a:schemeClr val="tx1"/>
                </a:solidFill>
              </a:rPr>
              <a:t>s</a:t>
            </a:r>
            <a:r>
              <a:rPr lang="en-US" sz="2200" baseline="-25000" dirty="0" smtClean="0">
                <a:solidFill>
                  <a:schemeClr val="tx1"/>
                </a:solidFill>
              </a:rPr>
              <a:t>1</a:t>
            </a:r>
            <a:endParaRPr lang="en-US" sz="2200" baseline="-25000" dirty="0">
              <a:solidFill>
                <a:schemeClr val="tx1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2740831" y="3583044"/>
            <a:ext cx="862044" cy="40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>
                <a:solidFill>
                  <a:schemeClr val="tx1"/>
                </a:solidFill>
                <a:sym typeface="Wingdings" panose="05000000000000000000" pitchFamily="2" charset="2"/>
              </a:rPr>
              <a:t> </a:t>
            </a:r>
            <a:r>
              <a:rPr lang="en-US" sz="2200" dirty="0" smtClean="0">
                <a:solidFill>
                  <a:schemeClr val="tx1"/>
                </a:solidFill>
              </a:rPr>
              <a:t>s</a:t>
            </a:r>
            <a:r>
              <a:rPr lang="en-US" sz="2200" baseline="-25000" dirty="0" smtClean="0">
                <a:solidFill>
                  <a:schemeClr val="tx1"/>
                </a:solidFill>
              </a:rPr>
              <a:t>1</a:t>
            </a:r>
            <a:endParaRPr lang="en-US" sz="2200" baseline="-25000" dirty="0">
              <a:solidFill>
                <a:schemeClr val="tx1"/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3409555" y="3592858"/>
            <a:ext cx="862044" cy="40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>
                <a:solidFill>
                  <a:schemeClr val="tx1"/>
                </a:solidFill>
                <a:sym typeface="Wingdings" panose="05000000000000000000" pitchFamily="2" charset="2"/>
              </a:rPr>
              <a:t> </a:t>
            </a:r>
            <a:r>
              <a:rPr lang="en-US" sz="2200" dirty="0" smtClean="0">
                <a:solidFill>
                  <a:schemeClr val="tx1"/>
                </a:solidFill>
              </a:rPr>
              <a:t>s</a:t>
            </a:r>
            <a:r>
              <a:rPr lang="en-US" sz="2200" baseline="-25000" dirty="0" smtClean="0">
                <a:solidFill>
                  <a:schemeClr val="tx1"/>
                </a:solidFill>
              </a:rPr>
              <a:t>2</a:t>
            </a:r>
            <a:endParaRPr lang="en-US" sz="2200" baseline="-25000" dirty="0">
              <a:solidFill>
                <a:schemeClr val="tx1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4144187" y="3592857"/>
            <a:ext cx="862044" cy="40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>
                <a:solidFill>
                  <a:schemeClr val="tx1"/>
                </a:solidFill>
                <a:sym typeface="Wingdings" panose="05000000000000000000" pitchFamily="2" charset="2"/>
              </a:rPr>
              <a:t> </a:t>
            </a:r>
            <a:r>
              <a:rPr lang="en-US" sz="2200" dirty="0" smtClean="0">
                <a:solidFill>
                  <a:schemeClr val="tx1"/>
                </a:solidFill>
              </a:rPr>
              <a:t>s</a:t>
            </a:r>
            <a:r>
              <a:rPr lang="en-US" sz="2200" baseline="-25000" dirty="0" smtClean="0">
                <a:solidFill>
                  <a:schemeClr val="tx1"/>
                </a:solidFill>
              </a:rPr>
              <a:t>2</a:t>
            </a:r>
            <a:endParaRPr lang="en-US" sz="2200" baseline="-25000" dirty="0">
              <a:solidFill>
                <a:schemeClr val="tx1"/>
              </a:solidFill>
            </a:endParaRPr>
          </a:p>
        </p:txBody>
      </p:sp>
      <p:sp>
        <p:nvSpPr>
          <p:cNvPr id="106" name="Google Shape;322;p20"/>
          <p:cNvSpPr/>
          <p:nvPr/>
        </p:nvSpPr>
        <p:spPr>
          <a:xfrm>
            <a:off x="6047236" y="3642924"/>
            <a:ext cx="907717" cy="318511"/>
          </a:xfrm>
          <a:custGeom>
            <a:avLst/>
            <a:gdLst/>
            <a:ahLst/>
            <a:cxnLst/>
            <a:rect l="l" t="t" r="r" b="b"/>
            <a:pathLst>
              <a:path w="36531" h="6203" extrusionOk="0">
                <a:moveTo>
                  <a:pt x="0" y="3064"/>
                </a:moveTo>
                <a:cubicBezTo>
                  <a:pt x="1021" y="2566"/>
                  <a:pt x="4096" y="-447"/>
                  <a:pt x="6125" y="76"/>
                </a:cubicBezTo>
                <a:cubicBezTo>
                  <a:pt x="8155" y="599"/>
                  <a:pt x="10160" y="6202"/>
                  <a:pt x="12177" y="6202"/>
                </a:cubicBezTo>
                <a:cubicBezTo>
                  <a:pt x="14194" y="6202"/>
                  <a:pt x="16199" y="89"/>
                  <a:pt x="18228" y="76"/>
                </a:cubicBezTo>
                <a:cubicBezTo>
                  <a:pt x="20258" y="64"/>
                  <a:pt x="22823" y="5604"/>
                  <a:pt x="24354" y="6127"/>
                </a:cubicBezTo>
                <a:cubicBezTo>
                  <a:pt x="25886" y="6650"/>
                  <a:pt x="25388" y="3699"/>
                  <a:pt x="27417" y="3213"/>
                </a:cubicBezTo>
                <a:cubicBezTo>
                  <a:pt x="29447" y="2727"/>
                  <a:pt x="35012" y="3213"/>
                  <a:pt x="36531" y="3213"/>
                </a:cubicBezTo>
              </a:path>
            </a:pathLst>
          </a:cu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sp>
      <p:cxnSp>
        <p:nvCxnSpPr>
          <p:cNvPr id="107" name="Google Shape;323;p20"/>
          <p:cNvCxnSpPr>
            <a:stCxn id="111" idx="6"/>
            <a:endCxn id="123" idx="1"/>
          </p:cNvCxnSpPr>
          <p:nvPr/>
        </p:nvCxnSpPr>
        <p:spPr>
          <a:xfrm>
            <a:off x="8074806" y="3792355"/>
            <a:ext cx="543178" cy="1127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108" name="Google Shape;325;p20"/>
          <p:cNvSpPr/>
          <p:nvPr/>
        </p:nvSpPr>
        <p:spPr>
          <a:xfrm rot="11189432">
            <a:off x="9273012" y="3241135"/>
            <a:ext cx="720300" cy="720300"/>
          </a:xfrm>
          <a:prstGeom prst="arc">
            <a:avLst>
              <a:gd name="adj1" fmla="val 2952302"/>
              <a:gd name="adj2" fmla="val 15456066"/>
            </a:avLst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triangl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9" name="Google Shape;326;p20"/>
          <p:cNvSpPr/>
          <p:nvPr/>
        </p:nvSpPr>
        <p:spPr>
          <a:xfrm>
            <a:off x="8625339" y="4936698"/>
            <a:ext cx="1051500" cy="1006800"/>
          </a:xfrm>
          <a:prstGeom prst="ellipse">
            <a:avLst/>
          </a:prstGeom>
          <a:solidFill>
            <a:srgbClr val="00FF00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0" name="Google Shape;327;p20"/>
          <p:cNvSpPr/>
          <p:nvPr/>
        </p:nvSpPr>
        <p:spPr>
          <a:xfrm>
            <a:off x="8710736" y="5028773"/>
            <a:ext cx="878100" cy="823500"/>
          </a:xfrm>
          <a:prstGeom prst="ellipse">
            <a:avLst/>
          </a:prstGeom>
          <a:solidFill>
            <a:srgbClr val="FFFFFF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1" name="Google Shape;329;p20"/>
          <p:cNvSpPr/>
          <p:nvPr/>
        </p:nvSpPr>
        <p:spPr>
          <a:xfrm>
            <a:off x="6967989" y="3266102"/>
            <a:ext cx="1106817" cy="1052505"/>
          </a:xfrm>
          <a:prstGeom prst="ellipse">
            <a:avLst/>
          </a:prstGeom>
          <a:solidFill>
            <a:srgbClr val="FFFFFF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>
                <a:solidFill>
                  <a:schemeClr val="tx1"/>
                </a:solidFill>
              </a:rPr>
              <a:t>s</a:t>
            </a:r>
            <a:r>
              <a:rPr lang="en-US" baseline="-25000" dirty="0" smtClean="0">
                <a:solidFill>
                  <a:schemeClr val="tx1"/>
                </a:solidFill>
              </a:rPr>
              <a:t>0</a:t>
            </a:r>
            <a:endParaRPr baseline="-25000" dirty="0">
              <a:solidFill>
                <a:schemeClr val="tx1"/>
              </a:solidFill>
            </a:endParaRPr>
          </a:p>
        </p:txBody>
      </p:sp>
      <p:cxnSp>
        <p:nvCxnSpPr>
          <p:cNvPr id="112" name="Google Shape;330;p20"/>
          <p:cNvCxnSpPr>
            <a:stCxn id="123" idx="2"/>
            <a:endCxn id="109" idx="0"/>
          </p:cNvCxnSpPr>
          <p:nvPr/>
        </p:nvCxnSpPr>
        <p:spPr>
          <a:xfrm>
            <a:off x="9143734" y="4296882"/>
            <a:ext cx="7355" cy="639816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113" name="Google Shape;332;p20"/>
          <p:cNvSpPr txBox="1"/>
          <p:nvPr/>
        </p:nvSpPr>
        <p:spPr>
          <a:xfrm>
            <a:off x="8720029" y="3348499"/>
            <a:ext cx="844810" cy="8193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>
                <a:solidFill>
                  <a:schemeClr val="tx1"/>
                </a:solidFill>
              </a:rPr>
              <a:t>s</a:t>
            </a:r>
            <a:r>
              <a:rPr lang="en" baseline="-25000" dirty="0" smtClean="0">
                <a:solidFill>
                  <a:schemeClr val="tx1"/>
                </a:solidFill>
              </a:rPr>
              <a:t>0</a:t>
            </a:r>
            <a:endParaRPr baseline="-25000" dirty="0">
              <a:solidFill>
                <a:schemeClr val="tx1"/>
              </a:solidFill>
            </a:endParaRPr>
          </a:p>
        </p:txBody>
      </p:sp>
      <p:sp>
        <p:nvSpPr>
          <p:cNvPr id="114" name="Google Shape;333;p20"/>
          <p:cNvSpPr txBox="1"/>
          <p:nvPr/>
        </p:nvSpPr>
        <p:spPr>
          <a:xfrm>
            <a:off x="8624039" y="4933937"/>
            <a:ext cx="1051500" cy="100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>
                <a:solidFill>
                  <a:schemeClr val="tx1"/>
                </a:solidFill>
                <a:latin typeface="+mj-lt"/>
                <a:ea typeface="Courier New"/>
                <a:cs typeface="Courier New"/>
                <a:sym typeface="Courier New"/>
              </a:rPr>
              <a:t>s</a:t>
            </a:r>
            <a:r>
              <a:rPr lang="en" baseline="-25000" dirty="0" smtClean="0">
                <a:solidFill>
                  <a:schemeClr val="tx1"/>
                </a:solidFill>
                <a:latin typeface="+mj-lt"/>
                <a:ea typeface="Courier New"/>
                <a:cs typeface="Courier New"/>
                <a:sym typeface="Courier New"/>
              </a:rPr>
              <a:t>2</a:t>
            </a:r>
            <a:endParaRPr baseline="-25000" dirty="0">
              <a:solidFill>
                <a:schemeClr val="tx1"/>
              </a:solidFill>
              <a:latin typeface="+mj-lt"/>
              <a:ea typeface="Courier New"/>
              <a:cs typeface="Courier New"/>
              <a:sym typeface="Courier New"/>
            </a:endParaRPr>
          </a:p>
        </p:txBody>
      </p:sp>
      <p:sp>
        <p:nvSpPr>
          <p:cNvPr id="115" name="Google Shape;234;p16"/>
          <p:cNvSpPr txBox="1"/>
          <p:nvPr/>
        </p:nvSpPr>
        <p:spPr>
          <a:xfrm>
            <a:off x="8221154" y="3274989"/>
            <a:ext cx="511612" cy="4204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>
                <a:solidFill>
                  <a:schemeClr val="tx1"/>
                </a:solidFill>
              </a:rPr>
              <a:t>a</a:t>
            </a:r>
            <a:endParaRPr dirty="0">
              <a:solidFill>
                <a:schemeClr val="tx1"/>
              </a:solidFill>
            </a:endParaRPr>
          </a:p>
        </p:txBody>
      </p:sp>
      <p:sp>
        <p:nvSpPr>
          <p:cNvPr id="116" name="Google Shape;234;p16"/>
          <p:cNvSpPr txBox="1"/>
          <p:nvPr/>
        </p:nvSpPr>
        <p:spPr>
          <a:xfrm>
            <a:off x="5522138" y="5765783"/>
            <a:ext cx="2419993" cy="10990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spcAft>
                <a:spcPts val="0"/>
              </a:spcAft>
            </a:pPr>
            <a:r>
              <a:rPr lang="el-GR" sz="2200" dirty="0">
                <a:solidFill>
                  <a:schemeClr val="tx1"/>
                </a:solidFill>
              </a:rPr>
              <a:t>Σ </a:t>
            </a:r>
            <a:r>
              <a:rPr lang="en-US" sz="2200" dirty="0" smtClean="0">
                <a:solidFill>
                  <a:schemeClr val="tx1"/>
                </a:solidFill>
              </a:rPr>
              <a:t>= {</a:t>
            </a:r>
            <a:r>
              <a:rPr lang="en" sz="2200" dirty="0" smtClean="0">
                <a:solidFill>
                  <a:schemeClr val="tx1"/>
                </a:solidFill>
              </a:rPr>
              <a:t>a, b}</a:t>
            </a:r>
          </a:p>
          <a:p>
            <a:pPr lvl="0">
              <a:spcBef>
                <a:spcPts val="0"/>
              </a:spcBef>
              <a:spcAft>
                <a:spcPts val="0"/>
              </a:spcAft>
            </a:pPr>
            <a:r>
              <a:rPr lang="en" sz="2200" dirty="0" smtClean="0">
                <a:solidFill>
                  <a:schemeClr val="tx1"/>
                </a:solidFill>
              </a:rPr>
              <a:t>S = {s</a:t>
            </a:r>
            <a:r>
              <a:rPr lang="en" sz="2200" baseline="-25000" dirty="0" smtClean="0">
                <a:solidFill>
                  <a:schemeClr val="tx1"/>
                </a:solidFill>
              </a:rPr>
              <a:t>0</a:t>
            </a:r>
            <a:r>
              <a:rPr lang="en" sz="2200" dirty="0" smtClean="0">
                <a:solidFill>
                  <a:schemeClr val="tx1"/>
                </a:solidFill>
              </a:rPr>
              <a:t>, s</a:t>
            </a:r>
            <a:r>
              <a:rPr lang="en" sz="2200" baseline="-25000" dirty="0" smtClean="0">
                <a:solidFill>
                  <a:schemeClr val="tx1"/>
                </a:solidFill>
              </a:rPr>
              <a:t>1</a:t>
            </a:r>
            <a:r>
              <a:rPr lang="en" sz="2200" dirty="0" smtClean="0">
                <a:solidFill>
                  <a:schemeClr val="tx1"/>
                </a:solidFill>
              </a:rPr>
              <a:t>, s</a:t>
            </a:r>
            <a:r>
              <a:rPr lang="en" sz="2200" baseline="-25000" dirty="0" smtClean="0">
                <a:solidFill>
                  <a:schemeClr val="tx1"/>
                </a:solidFill>
              </a:rPr>
              <a:t>2</a:t>
            </a:r>
            <a:r>
              <a:rPr lang="en" sz="2200" dirty="0" smtClean="0">
                <a:solidFill>
                  <a:schemeClr val="tx1"/>
                </a:solidFill>
              </a:rPr>
              <a:t>}</a:t>
            </a:r>
          </a:p>
          <a:p>
            <a:pPr lvl="0">
              <a:spcBef>
                <a:spcPts val="0"/>
              </a:spcBef>
              <a:spcAft>
                <a:spcPts val="0"/>
              </a:spcAft>
            </a:pPr>
            <a:r>
              <a:rPr lang="en" sz="2200" dirty="0" smtClean="0">
                <a:solidFill>
                  <a:schemeClr val="tx1"/>
                </a:solidFill>
              </a:rPr>
              <a:t>F </a:t>
            </a:r>
            <a:r>
              <a:rPr lang="en" sz="2200" dirty="0">
                <a:solidFill>
                  <a:schemeClr val="tx1"/>
                </a:solidFill>
              </a:rPr>
              <a:t>= {</a:t>
            </a:r>
            <a:r>
              <a:rPr lang="en" sz="2200" dirty="0" smtClean="0">
                <a:solidFill>
                  <a:schemeClr val="tx1"/>
                </a:solidFill>
              </a:rPr>
              <a:t>s</a:t>
            </a:r>
            <a:r>
              <a:rPr lang="en" sz="2200" baseline="-25000" dirty="0" smtClean="0">
                <a:solidFill>
                  <a:schemeClr val="tx1"/>
                </a:solidFill>
              </a:rPr>
              <a:t>1</a:t>
            </a:r>
            <a:r>
              <a:rPr lang="en" sz="2200" dirty="0" smtClean="0">
                <a:solidFill>
                  <a:schemeClr val="tx1"/>
                </a:solidFill>
              </a:rPr>
              <a:t>, s</a:t>
            </a:r>
            <a:r>
              <a:rPr lang="en" sz="2200" baseline="-25000" dirty="0" smtClean="0">
                <a:solidFill>
                  <a:schemeClr val="tx1"/>
                </a:solidFill>
              </a:rPr>
              <a:t>2</a:t>
            </a:r>
            <a:r>
              <a:rPr lang="en" sz="2200" dirty="0" smtClean="0">
                <a:solidFill>
                  <a:schemeClr val="tx1"/>
                </a:solidFill>
              </a:rPr>
              <a:t>}</a:t>
            </a:r>
          </a:p>
          <a:p>
            <a:pPr lvl="0">
              <a:spcBef>
                <a:spcPts val="0"/>
              </a:spcBef>
              <a:spcAft>
                <a:spcPts val="0"/>
              </a:spcAft>
            </a:pPr>
            <a:endParaRPr sz="2200" dirty="0">
              <a:solidFill>
                <a:schemeClr val="tx1"/>
              </a:solidFill>
            </a:endParaRPr>
          </a:p>
        </p:txBody>
      </p:sp>
      <p:sp>
        <p:nvSpPr>
          <p:cNvPr id="117" name="Google Shape;234;p16"/>
          <p:cNvSpPr txBox="1"/>
          <p:nvPr/>
        </p:nvSpPr>
        <p:spPr>
          <a:xfrm>
            <a:off x="9438424" y="2789237"/>
            <a:ext cx="511612" cy="4204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>
                <a:solidFill>
                  <a:schemeClr val="tx1"/>
                </a:solidFill>
              </a:rPr>
              <a:t>a</a:t>
            </a:r>
            <a:endParaRPr dirty="0">
              <a:solidFill>
                <a:schemeClr val="tx1"/>
              </a:solidFill>
            </a:endParaRPr>
          </a:p>
        </p:txBody>
      </p:sp>
      <p:sp>
        <p:nvSpPr>
          <p:cNvPr id="118" name="Google Shape;234;p16"/>
          <p:cNvSpPr txBox="1"/>
          <p:nvPr/>
        </p:nvSpPr>
        <p:spPr>
          <a:xfrm>
            <a:off x="9242298" y="4461006"/>
            <a:ext cx="392252" cy="3817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>
                <a:solidFill>
                  <a:schemeClr val="tx1"/>
                </a:solidFill>
              </a:rPr>
              <a:t>b</a:t>
            </a:r>
            <a:endParaRPr dirty="0">
              <a:solidFill>
                <a:schemeClr val="tx1"/>
              </a:solidFill>
            </a:endParaRPr>
          </a:p>
        </p:txBody>
      </p:sp>
      <p:sp>
        <p:nvSpPr>
          <p:cNvPr id="119" name="Google Shape;234;p16"/>
          <p:cNvSpPr txBox="1"/>
          <p:nvPr/>
        </p:nvSpPr>
        <p:spPr>
          <a:xfrm>
            <a:off x="7977563" y="5028390"/>
            <a:ext cx="511612" cy="4204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>
                <a:solidFill>
                  <a:schemeClr val="tx1"/>
                </a:solidFill>
              </a:rPr>
              <a:t>b</a:t>
            </a:r>
            <a:endParaRPr dirty="0">
              <a:solidFill>
                <a:schemeClr val="tx1"/>
              </a:solidFill>
            </a:endParaRPr>
          </a:p>
        </p:txBody>
      </p:sp>
      <p:sp>
        <p:nvSpPr>
          <p:cNvPr id="120" name="Google Shape;325;p20"/>
          <p:cNvSpPr/>
          <p:nvPr/>
        </p:nvSpPr>
        <p:spPr>
          <a:xfrm rot="2473954">
            <a:off x="8325385" y="4968743"/>
            <a:ext cx="720649" cy="720300"/>
          </a:xfrm>
          <a:prstGeom prst="arc">
            <a:avLst>
              <a:gd name="adj1" fmla="val 2952302"/>
              <a:gd name="adj2" fmla="val 15456066"/>
            </a:avLst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triangl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1" name="Google Shape;326;p20"/>
          <p:cNvSpPr/>
          <p:nvPr/>
        </p:nvSpPr>
        <p:spPr>
          <a:xfrm>
            <a:off x="8619284" y="3292843"/>
            <a:ext cx="1051500" cy="1006800"/>
          </a:xfrm>
          <a:prstGeom prst="ellipse">
            <a:avLst/>
          </a:prstGeom>
          <a:solidFill>
            <a:srgbClr val="00FF00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2" name="Google Shape;327;p20"/>
          <p:cNvSpPr/>
          <p:nvPr/>
        </p:nvSpPr>
        <p:spPr>
          <a:xfrm>
            <a:off x="8704681" y="3384918"/>
            <a:ext cx="878100" cy="823500"/>
          </a:xfrm>
          <a:prstGeom prst="ellipse">
            <a:avLst/>
          </a:prstGeom>
          <a:solidFill>
            <a:srgbClr val="FFFFFF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3" name="Google Shape;333;p20"/>
          <p:cNvSpPr txBox="1"/>
          <p:nvPr/>
        </p:nvSpPr>
        <p:spPr>
          <a:xfrm>
            <a:off x="8617984" y="3290082"/>
            <a:ext cx="1051500" cy="100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>
                <a:solidFill>
                  <a:schemeClr val="tx1"/>
                </a:solidFill>
                <a:latin typeface="+mj-lt"/>
                <a:ea typeface="Courier New"/>
                <a:cs typeface="Courier New"/>
                <a:sym typeface="Courier New"/>
              </a:rPr>
              <a:t>s</a:t>
            </a:r>
            <a:r>
              <a:rPr lang="en" baseline="-25000" dirty="0" smtClean="0">
                <a:solidFill>
                  <a:schemeClr val="tx1"/>
                </a:solidFill>
                <a:latin typeface="+mj-lt"/>
                <a:ea typeface="Courier New"/>
                <a:cs typeface="Courier New"/>
                <a:sym typeface="Courier New"/>
              </a:rPr>
              <a:t>1</a:t>
            </a:r>
            <a:endParaRPr baseline="-25000" dirty="0">
              <a:solidFill>
                <a:schemeClr val="tx1"/>
              </a:solidFill>
              <a:latin typeface="+mj-lt"/>
              <a:ea typeface="Courier New"/>
              <a:cs typeface="Courier New"/>
              <a:sym typeface="Courier New"/>
            </a:endParaRPr>
          </a:p>
        </p:txBody>
      </p:sp>
    </p:spTree>
    <p:extLst>
      <p:ext uri="{BB962C8B-B14F-4D97-AF65-F5344CB8AC3E}">
        <p14:creationId xmlns:p14="http://schemas.microsoft.com/office/powerpoint/2010/main" val="316338401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 animBg="1"/>
      <p:bldP spid="60" grpId="0" animBg="1"/>
      <p:bldP spid="2" grpId="0"/>
      <p:bldP spid="36" grpId="0"/>
      <p:bldP spid="41" grpId="0"/>
      <p:bldP spid="42" grpId="0"/>
      <p:bldP spid="45" grpId="0"/>
      <p:bldP spid="49" grpId="0"/>
      <p:bldP spid="53" grpId="0"/>
      <p:bldP spid="54" grpId="0"/>
      <p:bldP spid="55" grpId="0"/>
      <p:bldP spid="56" grpId="0"/>
      <p:bldP spid="57" grpId="0"/>
      <p:bldP spid="108" grpId="0" animBg="1"/>
      <p:bldP spid="109" grpId="0" animBg="1"/>
      <p:bldP spid="110" grpId="0" animBg="1"/>
      <p:bldP spid="111" grpId="0" animBg="1"/>
      <p:bldP spid="114" grpId="0"/>
      <p:bldP spid="115" grpId="0"/>
      <p:bldP spid="117" grpId="0"/>
      <p:bldP spid="118" grpId="0"/>
      <p:bldP spid="119" grpId="0"/>
      <p:bldP spid="120" grpId="0" animBg="1"/>
      <p:bldP spid="121" grpId="0" animBg="1"/>
      <p:bldP spid="122" grpId="0" animBg="1"/>
      <p:bldP spid="12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 smtClean="0"/>
              <a:t>Regular Languages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+mj-lt"/>
              </a:rPr>
              <a:t>Example: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+mj-lt"/>
              </a:rPr>
              <a:t>string = </a:t>
            </a:r>
            <a:r>
              <a:rPr lang="en-US" sz="2200" dirty="0" smtClean="0">
                <a:solidFill>
                  <a:schemeClr val="accent6"/>
                </a:solidFill>
                <a:latin typeface="+mj-lt"/>
              </a:rPr>
              <a:t>aa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 smtClean="0">
              <a:latin typeface="+mj-lt"/>
            </a:endParaRP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>
              <a:latin typeface="+mj-lt"/>
            </a:endParaRP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 smtClean="0">
              <a:latin typeface="+mj-lt"/>
            </a:endParaRP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 smtClean="0">
              <a:latin typeface="+mj-lt"/>
            </a:endParaRP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>
              <a:latin typeface="+mj-lt"/>
            </a:endParaRP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+mj-lt"/>
              </a:rPr>
              <a:t>Therefore, </a:t>
            </a:r>
            <a:r>
              <a:rPr lang="en-US" sz="2200" dirty="0" smtClean="0">
                <a:solidFill>
                  <a:schemeClr val="accent6"/>
                </a:solidFill>
                <a:latin typeface="+mj-lt"/>
              </a:rPr>
              <a:t>aa</a:t>
            </a:r>
            <a:r>
              <a:rPr lang="en-US" sz="2200" dirty="0" smtClean="0">
                <a:latin typeface="+mj-lt"/>
              </a:rPr>
              <a:t> is in the language</a:t>
            </a:r>
          </a:p>
        </p:txBody>
      </p:sp>
      <p:sp>
        <p:nvSpPr>
          <p:cNvPr id="37" name="Google Shape;331;p20"/>
          <p:cNvSpPr txBox="1"/>
          <p:nvPr/>
        </p:nvSpPr>
        <p:spPr>
          <a:xfrm>
            <a:off x="8065305" y="1074150"/>
            <a:ext cx="6324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0-9</a:t>
            </a:r>
            <a:endParaRPr/>
          </a:p>
        </p:txBody>
      </p:sp>
      <p:sp>
        <p:nvSpPr>
          <p:cNvPr id="36" name="TextBox 35"/>
          <p:cNvSpPr txBox="1"/>
          <p:nvPr/>
        </p:nvSpPr>
        <p:spPr>
          <a:xfrm>
            <a:off x="1433307" y="3835305"/>
            <a:ext cx="276219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a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1069345" y="4193738"/>
            <a:ext cx="502072" cy="40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>
                <a:solidFill>
                  <a:schemeClr val="tx1"/>
                </a:solidFill>
              </a:rPr>
              <a:t>s</a:t>
            </a:r>
            <a:r>
              <a:rPr lang="en-US" sz="2200" baseline="-25000" dirty="0" smtClean="0">
                <a:solidFill>
                  <a:schemeClr val="tx1"/>
                </a:solidFill>
              </a:rPr>
              <a:t>0</a:t>
            </a:r>
            <a:endParaRPr lang="en-US" sz="2200" baseline="-25000" dirty="0">
              <a:solidFill>
                <a:schemeClr val="tx1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1368666" y="4202203"/>
            <a:ext cx="1004646" cy="40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>
                <a:solidFill>
                  <a:schemeClr val="tx1"/>
                </a:solidFill>
                <a:sym typeface="Wingdings" panose="05000000000000000000" pitchFamily="2" charset="2"/>
              </a:rPr>
              <a:t> s</a:t>
            </a:r>
            <a:r>
              <a:rPr lang="en-US" sz="2200" baseline="-25000" dirty="0" smtClean="0">
                <a:solidFill>
                  <a:schemeClr val="tx1"/>
                </a:solidFill>
                <a:sym typeface="Wingdings" panose="05000000000000000000" pitchFamily="2" charset="2"/>
              </a:rPr>
              <a:t>1</a:t>
            </a:r>
            <a:endParaRPr lang="en-US" sz="2200" baseline="-25000" dirty="0">
              <a:solidFill>
                <a:schemeClr val="tx1"/>
              </a:solidFill>
            </a:endParaRPr>
          </a:p>
        </p:txBody>
      </p:sp>
      <p:sp>
        <p:nvSpPr>
          <p:cNvPr id="39" name="Google Shape;322;p20"/>
          <p:cNvSpPr/>
          <p:nvPr/>
        </p:nvSpPr>
        <p:spPr>
          <a:xfrm>
            <a:off x="6047236" y="3642924"/>
            <a:ext cx="907717" cy="318511"/>
          </a:xfrm>
          <a:custGeom>
            <a:avLst/>
            <a:gdLst/>
            <a:ahLst/>
            <a:cxnLst/>
            <a:rect l="l" t="t" r="r" b="b"/>
            <a:pathLst>
              <a:path w="36531" h="6203" extrusionOk="0">
                <a:moveTo>
                  <a:pt x="0" y="3064"/>
                </a:moveTo>
                <a:cubicBezTo>
                  <a:pt x="1021" y="2566"/>
                  <a:pt x="4096" y="-447"/>
                  <a:pt x="6125" y="76"/>
                </a:cubicBezTo>
                <a:cubicBezTo>
                  <a:pt x="8155" y="599"/>
                  <a:pt x="10160" y="6202"/>
                  <a:pt x="12177" y="6202"/>
                </a:cubicBezTo>
                <a:cubicBezTo>
                  <a:pt x="14194" y="6202"/>
                  <a:pt x="16199" y="89"/>
                  <a:pt x="18228" y="76"/>
                </a:cubicBezTo>
                <a:cubicBezTo>
                  <a:pt x="20258" y="64"/>
                  <a:pt x="22823" y="5604"/>
                  <a:pt x="24354" y="6127"/>
                </a:cubicBezTo>
                <a:cubicBezTo>
                  <a:pt x="25886" y="6650"/>
                  <a:pt x="25388" y="3699"/>
                  <a:pt x="27417" y="3213"/>
                </a:cubicBezTo>
                <a:cubicBezTo>
                  <a:pt x="29447" y="2727"/>
                  <a:pt x="35012" y="3213"/>
                  <a:pt x="36531" y="3213"/>
                </a:cubicBezTo>
              </a:path>
            </a:pathLst>
          </a:cu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sp>
      <p:cxnSp>
        <p:nvCxnSpPr>
          <p:cNvPr id="41" name="Google Shape;323;p20"/>
          <p:cNvCxnSpPr>
            <a:stCxn id="48" idx="6"/>
            <a:endCxn id="61" idx="1"/>
          </p:cNvCxnSpPr>
          <p:nvPr/>
        </p:nvCxnSpPr>
        <p:spPr>
          <a:xfrm>
            <a:off x="8074806" y="3792355"/>
            <a:ext cx="543178" cy="1127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42" name="Google Shape;325;p20"/>
          <p:cNvSpPr/>
          <p:nvPr/>
        </p:nvSpPr>
        <p:spPr>
          <a:xfrm rot="11189432">
            <a:off x="9273012" y="3241135"/>
            <a:ext cx="720300" cy="720300"/>
          </a:xfrm>
          <a:prstGeom prst="arc">
            <a:avLst>
              <a:gd name="adj1" fmla="val 2952302"/>
              <a:gd name="adj2" fmla="val 15456066"/>
            </a:avLst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triangl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5" name="Google Shape;326;p20"/>
          <p:cNvSpPr/>
          <p:nvPr/>
        </p:nvSpPr>
        <p:spPr>
          <a:xfrm>
            <a:off x="8625339" y="4936698"/>
            <a:ext cx="1051500" cy="1006800"/>
          </a:xfrm>
          <a:prstGeom prst="ellipse">
            <a:avLst/>
          </a:prstGeom>
          <a:solidFill>
            <a:srgbClr val="00FF00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7" name="Google Shape;327;p20"/>
          <p:cNvSpPr/>
          <p:nvPr/>
        </p:nvSpPr>
        <p:spPr>
          <a:xfrm>
            <a:off x="8710736" y="5028773"/>
            <a:ext cx="878100" cy="823500"/>
          </a:xfrm>
          <a:prstGeom prst="ellipse">
            <a:avLst/>
          </a:prstGeom>
          <a:solidFill>
            <a:srgbClr val="FFFFFF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8" name="Google Shape;329;p20"/>
          <p:cNvSpPr/>
          <p:nvPr/>
        </p:nvSpPr>
        <p:spPr>
          <a:xfrm>
            <a:off x="6967989" y="3266102"/>
            <a:ext cx="1106817" cy="1052505"/>
          </a:xfrm>
          <a:prstGeom prst="ellipse">
            <a:avLst/>
          </a:prstGeom>
          <a:solidFill>
            <a:srgbClr val="FFFFFF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>
                <a:solidFill>
                  <a:schemeClr val="tx1"/>
                </a:solidFill>
              </a:rPr>
              <a:t>s</a:t>
            </a:r>
            <a:r>
              <a:rPr lang="en-US" baseline="-25000" dirty="0" smtClean="0">
                <a:solidFill>
                  <a:schemeClr val="tx1"/>
                </a:solidFill>
              </a:rPr>
              <a:t>0</a:t>
            </a:r>
            <a:endParaRPr baseline="-25000" dirty="0">
              <a:solidFill>
                <a:schemeClr val="tx1"/>
              </a:solidFill>
            </a:endParaRPr>
          </a:p>
        </p:txBody>
      </p:sp>
      <p:cxnSp>
        <p:nvCxnSpPr>
          <p:cNvPr id="51" name="Google Shape;330;p20"/>
          <p:cNvCxnSpPr>
            <a:stCxn id="61" idx="2"/>
            <a:endCxn id="45" idx="0"/>
          </p:cNvCxnSpPr>
          <p:nvPr/>
        </p:nvCxnSpPr>
        <p:spPr>
          <a:xfrm>
            <a:off x="9143734" y="4296882"/>
            <a:ext cx="7355" cy="639816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52" name="Google Shape;332;p20"/>
          <p:cNvSpPr txBox="1"/>
          <p:nvPr/>
        </p:nvSpPr>
        <p:spPr>
          <a:xfrm>
            <a:off x="8720029" y="3348499"/>
            <a:ext cx="844810" cy="8193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>
                <a:solidFill>
                  <a:schemeClr val="tx1"/>
                </a:solidFill>
              </a:rPr>
              <a:t>s</a:t>
            </a:r>
            <a:r>
              <a:rPr lang="en" baseline="-25000" dirty="0" smtClean="0">
                <a:solidFill>
                  <a:schemeClr val="tx1"/>
                </a:solidFill>
              </a:rPr>
              <a:t>0</a:t>
            </a:r>
            <a:endParaRPr baseline="-25000" dirty="0">
              <a:solidFill>
                <a:schemeClr val="tx1"/>
              </a:solidFill>
            </a:endParaRPr>
          </a:p>
        </p:txBody>
      </p:sp>
      <p:sp>
        <p:nvSpPr>
          <p:cNvPr id="53" name="Google Shape;333;p20"/>
          <p:cNvSpPr txBox="1"/>
          <p:nvPr/>
        </p:nvSpPr>
        <p:spPr>
          <a:xfrm>
            <a:off x="8624039" y="4933937"/>
            <a:ext cx="1051500" cy="100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>
                <a:solidFill>
                  <a:schemeClr val="tx1"/>
                </a:solidFill>
                <a:latin typeface="+mj-lt"/>
                <a:ea typeface="Courier New"/>
                <a:cs typeface="Courier New"/>
                <a:sym typeface="Courier New"/>
              </a:rPr>
              <a:t>s</a:t>
            </a:r>
            <a:r>
              <a:rPr lang="en" baseline="-25000" dirty="0" smtClean="0">
                <a:solidFill>
                  <a:schemeClr val="tx1"/>
                </a:solidFill>
                <a:latin typeface="+mj-lt"/>
                <a:ea typeface="Courier New"/>
                <a:cs typeface="Courier New"/>
                <a:sym typeface="Courier New"/>
              </a:rPr>
              <a:t>2</a:t>
            </a:r>
            <a:endParaRPr baseline="-25000" dirty="0">
              <a:solidFill>
                <a:schemeClr val="tx1"/>
              </a:solidFill>
              <a:latin typeface="+mj-lt"/>
              <a:ea typeface="Courier New"/>
              <a:cs typeface="Courier New"/>
              <a:sym typeface="Courier New"/>
            </a:endParaRPr>
          </a:p>
        </p:txBody>
      </p:sp>
      <p:sp>
        <p:nvSpPr>
          <p:cNvPr id="54" name="Google Shape;234;p16"/>
          <p:cNvSpPr txBox="1"/>
          <p:nvPr/>
        </p:nvSpPr>
        <p:spPr>
          <a:xfrm>
            <a:off x="8221154" y="3274989"/>
            <a:ext cx="511612" cy="4204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>
                <a:solidFill>
                  <a:schemeClr val="tx1"/>
                </a:solidFill>
              </a:rPr>
              <a:t>a</a:t>
            </a:r>
            <a:endParaRPr dirty="0">
              <a:solidFill>
                <a:schemeClr val="tx1"/>
              </a:solidFill>
            </a:endParaRPr>
          </a:p>
        </p:txBody>
      </p:sp>
      <p:sp>
        <p:nvSpPr>
          <p:cNvPr id="55" name="Google Shape;234;p16"/>
          <p:cNvSpPr txBox="1"/>
          <p:nvPr/>
        </p:nvSpPr>
        <p:spPr>
          <a:xfrm>
            <a:off x="9438424" y="2789237"/>
            <a:ext cx="511612" cy="4204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>
                <a:solidFill>
                  <a:schemeClr val="tx1"/>
                </a:solidFill>
              </a:rPr>
              <a:t>a</a:t>
            </a:r>
            <a:endParaRPr dirty="0">
              <a:solidFill>
                <a:schemeClr val="tx1"/>
              </a:solidFill>
            </a:endParaRPr>
          </a:p>
        </p:txBody>
      </p:sp>
      <p:sp>
        <p:nvSpPr>
          <p:cNvPr id="56" name="Google Shape;234;p16"/>
          <p:cNvSpPr txBox="1"/>
          <p:nvPr/>
        </p:nvSpPr>
        <p:spPr>
          <a:xfrm>
            <a:off x="9242298" y="4461006"/>
            <a:ext cx="392252" cy="3817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>
                <a:solidFill>
                  <a:schemeClr val="tx1"/>
                </a:solidFill>
              </a:rPr>
              <a:t>b</a:t>
            </a:r>
            <a:endParaRPr dirty="0">
              <a:solidFill>
                <a:schemeClr val="tx1"/>
              </a:solidFill>
            </a:endParaRPr>
          </a:p>
        </p:txBody>
      </p:sp>
      <p:sp>
        <p:nvSpPr>
          <p:cNvPr id="57" name="Google Shape;234;p16"/>
          <p:cNvSpPr txBox="1"/>
          <p:nvPr/>
        </p:nvSpPr>
        <p:spPr>
          <a:xfrm>
            <a:off x="7977563" y="5028390"/>
            <a:ext cx="511612" cy="4204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>
                <a:solidFill>
                  <a:schemeClr val="tx1"/>
                </a:solidFill>
              </a:rPr>
              <a:t>b</a:t>
            </a:r>
            <a:endParaRPr dirty="0">
              <a:solidFill>
                <a:schemeClr val="tx1"/>
              </a:solidFill>
            </a:endParaRPr>
          </a:p>
        </p:txBody>
      </p:sp>
      <p:sp>
        <p:nvSpPr>
          <p:cNvPr id="58" name="Google Shape;325;p20"/>
          <p:cNvSpPr/>
          <p:nvPr/>
        </p:nvSpPr>
        <p:spPr>
          <a:xfrm rot="2473954">
            <a:off x="8325385" y="4968743"/>
            <a:ext cx="720649" cy="720300"/>
          </a:xfrm>
          <a:prstGeom prst="arc">
            <a:avLst>
              <a:gd name="adj1" fmla="val 2952302"/>
              <a:gd name="adj2" fmla="val 15456066"/>
            </a:avLst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triangl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9" name="Google Shape;326;p20"/>
          <p:cNvSpPr/>
          <p:nvPr/>
        </p:nvSpPr>
        <p:spPr>
          <a:xfrm>
            <a:off x="8619284" y="3292843"/>
            <a:ext cx="1051500" cy="1006800"/>
          </a:xfrm>
          <a:prstGeom prst="ellipse">
            <a:avLst/>
          </a:prstGeom>
          <a:solidFill>
            <a:srgbClr val="00FF00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0" name="Google Shape;327;p20"/>
          <p:cNvSpPr/>
          <p:nvPr/>
        </p:nvSpPr>
        <p:spPr>
          <a:xfrm>
            <a:off x="8704681" y="3384918"/>
            <a:ext cx="878100" cy="823500"/>
          </a:xfrm>
          <a:prstGeom prst="ellipse">
            <a:avLst/>
          </a:prstGeom>
          <a:solidFill>
            <a:srgbClr val="FFFFFF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1" name="Google Shape;333;p20"/>
          <p:cNvSpPr txBox="1"/>
          <p:nvPr/>
        </p:nvSpPr>
        <p:spPr>
          <a:xfrm>
            <a:off x="8617984" y="3290082"/>
            <a:ext cx="1051500" cy="100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>
                <a:solidFill>
                  <a:schemeClr val="tx1"/>
                </a:solidFill>
                <a:latin typeface="+mj-lt"/>
                <a:ea typeface="Courier New"/>
                <a:cs typeface="Courier New"/>
                <a:sym typeface="Courier New"/>
              </a:rPr>
              <a:t>s</a:t>
            </a:r>
            <a:r>
              <a:rPr lang="en" baseline="-25000" dirty="0" smtClean="0">
                <a:solidFill>
                  <a:schemeClr val="tx1"/>
                </a:solidFill>
                <a:latin typeface="+mj-lt"/>
                <a:ea typeface="Courier New"/>
                <a:cs typeface="Courier New"/>
                <a:sym typeface="Courier New"/>
              </a:rPr>
              <a:t>1</a:t>
            </a:r>
            <a:endParaRPr baseline="-25000" dirty="0">
              <a:solidFill>
                <a:schemeClr val="tx1"/>
              </a:solidFill>
              <a:latin typeface="+mj-lt"/>
              <a:ea typeface="Courier New"/>
              <a:cs typeface="Courier New"/>
              <a:sym typeface="Courier New"/>
            </a:endParaRPr>
          </a:p>
        </p:txBody>
      </p:sp>
      <p:sp>
        <p:nvSpPr>
          <p:cNvPr id="62" name="Google Shape;326;p20"/>
          <p:cNvSpPr/>
          <p:nvPr/>
        </p:nvSpPr>
        <p:spPr>
          <a:xfrm>
            <a:off x="2179780" y="4088866"/>
            <a:ext cx="828297" cy="744281"/>
          </a:xfrm>
          <a:prstGeom prst="ellipse">
            <a:avLst/>
          </a:prstGeom>
          <a:solidFill>
            <a:srgbClr val="00FF00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3" name="Google Shape;327;p20"/>
          <p:cNvSpPr/>
          <p:nvPr/>
        </p:nvSpPr>
        <p:spPr>
          <a:xfrm>
            <a:off x="2252704" y="4157493"/>
            <a:ext cx="682447" cy="607026"/>
          </a:xfrm>
          <a:prstGeom prst="ellipse">
            <a:avLst/>
          </a:prstGeom>
          <a:solidFill>
            <a:srgbClr val="FFFFFF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4" name="TextBox 63"/>
          <p:cNvSpPr txBox="1"/>
          <p:nvPr/>
        </p:nvSpPr>
        <p:spPr>
          <a:xfrm>
            <a:off x="2085879" y="3831382"/>
            <a:ext cx="276219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a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2021238" y="4198280"/>
            <a:ext cx="1004646" cy="40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>
                <a:solidFill>
                  <a:schemeClr val="tx1"/>
                </a:solidFill>
                <a:sym typeface="Wingdings" panose="05000000000000000000" pitchFamily="2" charset="2"/>
              </a:rPr>
              <a:t> s</a:t>
            </a:r>
            <a:r>
              <a:rPr lang="en-US" sz="2200" baseline="-25000" dirty="0" smtClean="0">
                <a:solidFill>
                  <a:schemeClr val="tx1"/>
                </a:solidFill>
                <a:sym typeface="Wingdings" panose="05000000000000000000" pitchFamily="2" charset="2"/>
              </a:rPr>
              <a:t>1</a:t>
            </a:r>
            <a:endParaRPr lang="en-US" sz="2200" baseline="-25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235928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  <p:bldP spid="49" grpId="0"/>
      <p:bldP spid="50" grpId="0"/>
      <p:bldP spid="42" grpId="0" animBg="1"/>
      <p:bldP spid="45" grpId="0" animBg="1"/>
      <p:bldP spid="47" grpId="0" animBg="1"/>
      <p:bldP spid="48" grpId="0" animBg="1"/>
      <p:bldP spid="53" grpId="0"/>
      <p:bldP spid="54" grpId="0"/>
      <p:bldP spid="55" grpId="0"/>
      <p:bldP spid="56" grpId="0"/>
      <p:bldP spid="57" grpId="0"/>
      <p:bldP spid="58" grpId="0" animBg="1"/>
      <p:bldP spid="59" grpId="0" animBg="1"/>
      <p:bldP spid="60" grpId="0" animBg="1"/>
      <p:bldP spid="61" grpId="0"/>
      <p:bldP spid="62" grpId="0" animBg="1"/>
      <p:bldP spid="63" grpId="0" animBg="1"/>
      <p:bldP spid="64" grpId="0"/>
      <p:bldP spid="6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 smtClean="0"/>
              <a:t>Regular Languages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/>
              <a:t>If </a:t>
            </a:r>
            <a:r>
              <a:rPr lang="en-US" sz="2200" dirty="0"/>
              <a:t>there is no arrow, then the string is rejected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 smtClean="0">
              <a:latin typeface="+mj-lt"/>
            </a:endParaRP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+mj-lt"/>
              </a:rPr>
              <a:t>Example: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+mj-lt"/>
              </a:rPr>
              <a:t>string = </a:t>
            </a:r>
            <a:r>
              <a:rPr lang="en-US" sz="2200" dirty="0" err="1" smtClean="0">
                <a:solidFill>
                  <a:schemeClr val="accent6"/>
                </a:solidFill>
                <a:latin typeface="+mj-lt"/>
              </a:rPr>
              <a:t>aabba</a:t>
            </a:r>
            <a:endParaRPr lang="en-US" sz="2200" dirty="0" smtClean="0">
              <a:solidFill>
                <a:schemeClr val="accent6"/>
              </a:solidFill>
              <a:latin typeface="+mj-lt"/>
            </a:endParaRP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 smtClean="0">
              <a:latin typeface="+mj-lt"/>
            </a:endParaRP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 smtClean="0">
              <a:latin typeface="+mj-lt"/>
            </a:endParaRP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>
              <a:latin typeface="+mj-lt"/>
            </a:endParaRP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+mj-lt"/>
              </a:rPr>
              <a:t>Therefore, </a:t>
            </a:r>
            <a:r>
              <a:rPr lang="en-US" sz="2200" dirty="0" err="1" smtClean="0">
                <a:solidFill>
                  <a:schemeClr val="accent6"/>
                </a:solidFill>
                <a:latin typeface="+mj-lt"/>
              </a:rPr>
              <a:t>aabba</a:t>
            </a:r>
            <a:r>
              <a:rPr lang="en-US" sz="2200" dirty="0" smtClean="0">
                <a:latin typeface="+mj-lt"/>
              </a:rPr>
              <a:t> is not in the language</a:t>
            </a:r>
          </a:p>
        </p:txBody>
      </p:sp>
      <p:sp>
        <p:nvSpPr>
          <p:cNvPr id="37" name="Google Shape;331;p20"/>
          <p:cNvSpPr txBox="1"/>
          <p:nvPr/>
        </p:nvSpPr>
        <p:spPr>
          <a:xfrm>
            <a:off x="8065305" y="1074150"/>
            <a:ext cx="6324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0-9</a:t>
            </a:r>
            <a:endParaRPr/>
          </a:p>
        </p:txBody>
      </p:sp>
      <p:sp>
        <p:nvSpPr>
          <p:cNvPr id="2" name="TextBox 1"/>
          <p:cNvSpPr txBox="1"/>
          <p:nvPr/>
        </p:nvSpPr>
        <p:spPr>
          <a:xfrm>
            <a:off x="2157204" y="3835305"/>
            <a:ext cx="328613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a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419017" y="3835305"/>
            <a:ext cx="328613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a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2805289" y="3849611"/>
            <a:ext cx="328613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b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3552650" y="3815984"/>
            <a:ext cx="284966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b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1069345" y="4193738"/>
            <a:ext cx="502072" cy="40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>
                <a:solidFill>
                  <a:schemeClr val="tx1"/>
                </a:solidFill>
              </a:rPr>
              <a:t>s</a:t>
            </a:r>
            <a:r>
              <a:rPr lang="en-US" sz="2200" baseline="-25000" dirty="0" smtClean="0">
                <a:solidFill>
                  <a:schemeClr val="tx1"/>
                </a:solidFill>
              </a:rPr>
              <a:t>0</a:t>
            </a:r>
            <a:endParaRPr lang="en-US" sz="2200" baseline="-25000" dirty="0">
              <a:solidFill>
                <a:schemeClr val="tx1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1380493" y="4180463"/>
            <a:ext cx="862044" cy="40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>
                <a:solidFill>
                  <a:schemeClr val="tx1"/>
                </a:solidFill>
                <a:sym typeface="Wingdings" panose="05000000000000000000" pitchFamily="2" charset="2"/>
              </a:rPr>
              <a:t> </a:t>
            </a:r>
            <a:r>
              <a:rPr lang="en-US" sz="2200" dirty="0" smtClean="0">
                <a:solidFill>
                  <a:schemeClr val="tx1"/>
                </a:solidFill>
              </a:rPr>
              <a:t>s</a:t>
            </a:r>
            <a:r>
              <a:rPr lang="en-US" sz="2200" baseline="-25000" dirty="0" smtClean="0">
                <a:solidFill>
                  <a:schemeClr val="tx1"/>
                </a:solidFill>
              </a:rPr>
              <a:t>1</a:t>
            </a:r>
            <a:endParaRPr lang="en-US" sz="2200" baseline="-25000" dirty="0">
              <a:solidFill>
                <a:schemeClr val="tx1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2087294" y="4180462"/>
            <a:ext cx="862044" cy="40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>
                <a:solidFill>
                  <a:schemeClr val="tx1"/>
                </a:solidFill>
                <a:sym typeface="Wingdings" panose="05000000000000000000" pitchFamily="2" charset="2"/>
              </a:rPr>
              <a:t> </a:t>
            </a:r>
            <a:r>
              <a:rPr lang="en-US" sz="2200" dirty="0" smtClean="0">
                <a:solidFill>
                  <a:schemeClr val="tx1"/>
                </a:solidFill>
              </a:rPr>
              <a:t>s</a:t>
            </a:r>
            <a:r>
              <a:rPr lang="en-US" sz="2200" baseline="-25000" dirty="0" smtClean="0">
                <a:solidFill>
                  <a:schemeClr val="tx1"/>
                </a:solidFill>
              </a:rPr>
              <a:t>1</a:t>
            </a:r>
            <a:endParaRPr lang="en-US" sz="2200" baseline="-25000" dirty="0">
              <a:solidFill>
                <a:schemeClr val="tx1"/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2805258" y="4173416"/>
            <a:ext cx="862044" cy="40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>
                <a:solidFill>
                  <a:schemeClr val="tx1"/>
                </a:solidFill>
                <a:sym typeface="Wingdings" panose="05000000000000000000" pitchFamily="2" charset="2"/>
              </a:rPr>
              <a:t> </a:t>
            </a:r>
            <a:r>
              <a:rPr lang="en-US" sz="2200" dirty="0" smtClean="0">
                <a:solidFill>
                  <a:schemeClr val="tx1"/>
                </a:solidFill>
              </a:rPr>
              <a:t>s</a:t>
            </a:r>
            <a:r>
              <a:rPr lang="en-US" sz="2200" baseline="-25000" dirty="0" smtClean="0">
                <a:solidFill>
                  <a:schemeClr val="tx1"/>
                </a:solidFill>
              </a:rPr>
              <a:t>2</a:t>
            </a:r>
            <a:endParaRPr lang="en-US" sz="2200" baseline="-25000" dirty="0">
              <a:solidFill>
                <a:schemeClr val="tx1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3539890" y="4173415"/>
            <a:ext cx="862044" cy="40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>
                <a:solidFill>
                  <a:schemeClr val="tx1"/>
                </a:solidFill>
                <a:sym typeface="Wingdings" panose="05000000000000000000" pitchFamily="2" charset="2"/>
              </a:rPr>
              <a:t> </a:t>
            </a:r>
            <a:r>
              <a:rPr lang="en-US" sz="2200" dirty="0" smtClean="0">
                <a:solidFill>
                  <a:schemeClr val="tx1"/>
                </a:solidFill>
              </a:rPr>
              <a:t>s</a:t>
            </a:r>
            <a:r>
              <a:rPr lang="en-US" sz="2200" baseline="-25000" dirty="0" smtClean="0">
                <a:solidFill>
                  <a:schemeClr val="tx1"/>
                </a:solidFill>
              </a:rPr>
              <a:t>2</a:t>
            </a:r>
            <a:endParaRPr lang="en-US" sz="2200" baseline="-25000" dirty="0">
              <a:solidFill>
                <a:schemeClr val="tx1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4209358" y="3779077"/>
            <a:ext cx="284966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a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4196598" y="4136508"/>
            <a:ext cx="2074854" cy="40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>
                <a:solidFill>
                  <a:schemeClr val="tx1"/>
                </a:solidFill>
                <a:sym typeface="Wingdings" panose="05000000000000000000" pitchFamily="2" charset="2"/>
              </a:rPr>
              <a:t> REJECT</a:t>
            </a:r>
            <a:endParaRPr lang="en-US" sz="2200" baseline="-25000" dirty="0">
              <a:solidFill>
                <a:schemeClr val="tx1"/>
              </a:solidFill>
            </a:endParaRPr>
          </a:p>
        </p:txBody>
      </p:sp>
      <p:sp>
        <p:nvSpPr>
          <p:cNvPr id="69" name="Google Shape;322;p20"/>
          <p:cNvSpPr/>
          <p:nvPr/>
        </p:nvSpPr>
        <p:spPr>
          <a:xfrm>
            <a:off x="6047236" y="3642924"/>
            <a:ext cx="907717" cy="318511"/>
          </a:xfrm>
          <a:custGeom>
            <a:avLst/>
            <a:gdLst/>
            <a:ahLst/>
            <a:cxnLst/>
            <a:rect l="l" t="t" r="r" b="b"/>
            <a:pathLst>
              <a:path w="36531" h="6203" extrusionOk="0">
                <a:moveTo>
                  <a:pt x="0" y="3064"/>
                </a:moveTo>
                <a:cubicBezTo>
                  <a:pt x="1021" y="2566"/>
                  <a:pt x="4096" y="-447"/>
                  <a:pt x="6125" y="76"/>
                </a:cubicBezTo>
                <a:cubicBezTo>
                  <a:pt x="8155" y="599"/>
                  <a:pt x="10160" y="6202"/>
                  <a:pt x="12177" y="6202"/>
                </a:cubicBezTo>
                <a:cubicBezTo>
                  <a:pt x="14194" y="6202"/>
                  <a:pt x="16199" y="89"/>
                  <a:pt x="18228" y="76"/>
                </a:cubicBezTo>
                <a:cubicBezTo>
                  <a:pt x="20258" y="64"/>
                  <a:pt x="22823" y="5604"/>
                  <a:pt x="24354" y="6127"/>
                </a:cubicBezTo>
                <a:cubicBezTo>
                  <a:pt x="25886" y="6650"/>
                  <a:pt x="25388" y="3699"/>
                  <a:pt x="27417" y="3213"/>
                </a:cubicBezTo>
                <a:cubicBezTo>
                  <a:pt x="29447" y="2727"/>
                  <a:pt x="35012" y="3213"/>
                  <a:pt x="36531" y="3213"/>
                </a:cubicBezTo>
              </a:path>
            </a:pathLst>
          </a:cu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sp>
      <p:cxnSp>
        <p:nvCxnSpPr>
          <p:cNvPr id="70" name="Google Shape;323;p20"/>
          <p:cNvCxnSpPr>
            <a:stCxn id="74" idx="6"/>
            <a:endCxn id="85" idx="1"/>
          </p:cNvCxnSpPr>
          <p:nvPr/>
        </p:nvCxnSpPr>
        <p:spPr>
          <a:xfrm>
            <a:off x="8074806" y="3792355"/>
            <a:ext cx="543178" cy="1127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71" name="Google Shape;325;p20"/>
          <p:cNvSpPr/>
          <p:nvPr/>
        </p:nvSpPr>
        <p:spPr>
          <a:xfrm rot="11189432">
            <a:off x="9273012" y="3241135"/>
            <a:ext cx="720300" cy="720300"/>
          </a:xfrm>
          <a:prstGeom prst="arc">
            <a:avLst>
              <a:gd name="adj1" fmla="val 2952302"/>
              <a:gd name="adj2" fmla="val 15456066"/>
            </a:avLst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triangl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2" name="Google Shape;326;p20"/>
          <p:cNvSpPr/>
          <p:nvPr/>
        </p:nvSpPr>
        <p:spPr>
          <a:xfrm>
            <a:off x="8625339" y="4936698"/>
            <a:ext cx="1051500" cy="1006800"/>
          </a:xfrm>
          <a:prstGeom prst="ellipse">
            <a:avLst/>
          </a:prstGeom>
          <a:solidFill>
            <a:srgbClr val="00FF00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3" name="Google Shape;327;p20"/>
          <p:cNvSpPr/>
          <p:nvPr/>
        </p:nvSpPr>
        <p:spPr>
          <a:xfrm>
            <a:off x="8710736" y="5028773"/>
            <a:ext cx="878100" cy="823500"/>
          </a:xfrm>
          <a:prstGeom prst="ellipse">
            <a:avLst/>
          </a:prstGeom>
          <a:solidFill>
            <a:srgbClr val="FFFFFF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4" name="Google Shape;329;p20"/>
          <p:cNvSpPr/>
          <p:nvPr/>
        </p:nvSpPr>
        <p:spPr>
          <a:xfrm>
            <a:off x="6967989" y="3266102"/>
            <a:ext cx="1106817" cy="1052505"/>
          </a:xfrm>
          <a:prstGeom prst="ellipse">
            <a:avLst/>
          </a:prstGeom>
          <a:solidFill>
            <a:srgbClr val="FFFFFF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>
                <a:solidFill>
                  <a:schemeClr val="tx1"/>
                </a:solidFill>
              </a:rPr>
              <a:t>s</a:t>
            </a:r>
            <a:r>
              <a:rPr lang="en-US" baseline="-25000" dirty="0" smtClean="0">
                <a:solidFill>
                  <a:schemeClr val="tx1"/>
                </a:solidFill>
              </a:rPr>
              <a:t>0</a:t>
            </a:r>
            <a:endParaRPr baseline="-25000" dirty="0">
              <a:solidFill>
                <a:schemeClr val="tx1"/>
              </a:solidFill>
            </a:endParaRPr>
          </a:p>
        </p:txBody>
      </p:sp>
      <p:cxnSp>
        <p:nvCxnSpPr>
          <p:cNvPr id="75" name="Google Shape;330;p20"/>
          <p:cNvCxnSpPr>
            <a:stCxn id="85" idx="2"/>
            <a:endCxn id="72" idx="0"/>
          </p:cNvCxnSpPr>
          <p:nvPr/>
        </p:nvCxnSpPr>
        <p:spPr>
          <a:xfrm>
            <a:off x="9143734" y="4296882"/>
            <a:ext cx="7355" cy="639816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76" name="Google Shape;332;p20"/>
          <p:cNvSpPr txBox="1"/>
          <p:nvPr/>
        </p:nvSpPr>
        <p:spPr>
          <a:xfrm>
            <a:off x="8720029" y="3348499"/>
            <a:ext cx="844810" cy="8193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>
                <a:solidFill>
                  <a:schemeClr val="tx1"/>
                </a:solidFill>
              </a:rPr>
              <a:t>s</a:t>
            </a:r>
            <a:r>
              <a:rPr lang="en" baseline="-25000" dirty="0" smtClean="0">
                <a:solidFill>
                  <a:schemeClr val="tx1"/>
                </a:solidFill>
              </a:rPr>
              <a:t>0</a:t>
            </a:r>
            <a:endParaRPr baseline="-25000" dirty="0">
              <a:solidFill>
                <a:schemeClr val="tx1"/>
              </a:solidFill>
            </a:endParaRPr>
          </a:p>
        </p:txBody>
      </p:sp>
      <p:sp>
        <p:nvSpPr>
          <p:cNvPr id="77" name="Google Shape;333;p20"/>
          <p:cNvSpPr txBox="1"/>
          <p:nvPr/>
        </p:nvSpPr>
        <p:spPr>
          <a:xfrm>
            <a:off x="8624039" y="4933937"/>
            <a:ext cx="1051500" cy="100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>
                <a:solidFill>
                  <a:schemeClr val="tx1"/>
                </a:solidFill>
                <a:latin typeface="+mj-lt"/>
                <a:ea typeface="Courier New"/>
                <a:cs typeface="Courier New"/>
                <a:sym typeface="Courier New"/>
              </a:rPr>
              <a:t>s</a:t>
            </a:r>
            <a:r>
              <a:rPr lang="en" baseline="-25000" dirty="0" smtClean="0">
                <a:solidFill>
                  <a:schemeClr val="tx1"/>
                </a:solidFill>
                <a:latin typeface="+mj-lt"/>
                <a:ea typeface="Courier New"/>
                <a:cs typeface="Courier New"/>
                <a:sym typeface="Courier New"/>
              </a:rPr>
              <a:t>2</a:t>
            </a:r>
            <a:endParaRPr baseline="-25000" dirty="0">
              <a:solidFill>
                <a:schemeClr val="tx1"/>
              </a:solidFill>
              <a:latin typeface="+mj-lt"/>
              <a:ea typeface="Courier New"/>
              <a:cs typeface="Courier New"/>
              <a:sym typeface="Courier New"/>
            </a:endParaRPr>
          </a:p>
        </p:txBody>
      </p:sp>
      <p:sp>
        <p:nvSpPr>
          <p:cNvPr id="78" name="Google Shape;234;p16"/>
          <p:cNvSpPr txBox="1"/>
          <p:nvPr/>
        </p:nvSpPr>
        <p:spPr>
          <a:xfrm>
            <a:off x="8221154" y="3274989"/>
            <a:ext cx="511612" cy="4204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>
                <a:solidFill>
                  <a:schemeClr val="tx1"/>
                </a:solidFill>
              </a:rPr>
              <a:t>a</a:t>
            </a:r>
            <a:endParaRPr dirty="0">
              <a:solidFill>
                <a:schemeClr val="tx1"/>
              </a:solidFill>
            </a:endParaRPr>
          </a:p>
        </p:txBody>
      </p:sp>
      <p:sp>
        <p:nvSpPr>
          <p:cNvPr id="79" name="Google Shape;234;p16"/>
          <p:cNvSpPr txBox="1"/>
          <p:nvPr/>
        </p:nvSpPr>
        <p:spPr>
          <a:xfrm>
            <a:off x="9438424" y="2789237"/>
            <a:ext cx="511612" cy="4204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>
                <a:solidFill>
                  <a:schemeClr val="tx1"/>
                </a:solidFill>
              </a:rPr>
              <a:t>a</a:t>
            </a:r>
            <a:endParaRPr dirty="0">
              <a:solidFill>
                <a:schemeClr val="tx1"/>
              </a:solidFill>
            </a:endParaRPr>
          </a:p>
        </p:txBody>
      </p:sp>
      <p:sp>
        <p:nvSpPr>
          <p:cNvPr id="80" name="Google Shape;234;p16"/>
          <p:cNvSpPr txBox="1"/>
          <p:nvPr/>
        </p:nvSpPr>
        <p:spPr>
          <a:xfrm>
            <a:off x="9242298" y="4461006"/>
            <a:ext cx="392252" cy="3817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>
                <a:solidFill>
                  <a:schemeClr val="tx1"/>
                </a:solidFill>
              </a:rPr>
              <a:t>b</a:t>
            </a:r>
            <a:endParaRPr dirty="0">
              <a:solidFill>
                <a:schemeClr val="tx1"/>
              </a:solidFill>
            </a:endParaRPr>
          </a:p>
        </p:txBody>
      </p:sp>
      <p:sp>
        <p:nvSpPr>
          <p:cNvPr id="81" name="Google Shape;234;p16"/>
          <p:cNvSpPr txBox="1"/>
          <p:nvPr/>
        </p:nvSpPr>
        <p:spPr>
          <a:xfrm>
            <a:off x="7977563" y="5028390"/>
            <a:ext cx="511612" cy="4204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>
                <a:solidFill>
                  <a:schemeClr val="tx1"/>
                </a:solidFill>
              </a:rPr>
              <a:t>b</a:t>
            </a:r>
            <a:endParaRPr dirty="0">
              <a:solidFill>
                <a:schemeClr val="tx1"/>
              </a:solidFill>
            </a:endParaRPr>
          </a:p>
        </p:txBody>
      </p:sp>
      <p:sp>
        <p:nvSpPr>
          <p:cNvPr id="82" name="Google Shape;325;p20"/>
          <p:cNvSpPr/>
          <p:nvPr/>
        </p:nvSpPr>
        <p:spPr>
          <a:xfrm rot="2473954">
            <a:off x="8325385" y="4968743"/>
            <a:ext cx="720649" cy="720300"/>
          </a:xfrm>
          <a:prstGeom prst="arc">
            <a:avLst>
              <a:gd name="adj1" fmla="val 2952302"/>
              <a:gd name="adj2" fmla="val 15456066"/>
            </a:avLst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triangl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3" name="Google Shape;326;p20"/>
          <p:cNvSpPr/>
          <p:nvPr/>
        </p:nvSpPr>
        <p:spPr>
          <a:xfrm>
            <a:off x="8619284" y="3292843"/>
            <a:ext cx="1051500" cy="1006800"/>
          </a:xfrm>
          <a:prstGeom prst="ellipse">
            <a:avLst/>
          </a:prstGeom>
          <a:solidFill>
            <a:srgbClr val="00FF00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4" name="Google Shape;327;p20"/>
          <p:cNvSpPr/>
          <p:nvPr/>
        </p:nvSpPr>
        <p:spPr>
          <a:xfrm>
            <a:off x="8704681" y="3384918"/>
            <a:ext cx="878100" cy="823500"/>
          </a:xfrm>
          <a:prstGeom prst="ellipse">
            <a:avLst/>
          </a:prstGeom>
          <a:solidFill>
            <a:srgbClr val="FFFFFF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5" name="Google Shape;333;p20"/>
          <p:cNvSpPr txBox="1"/>
          <p:nvPr/>
        </p:nvSpPr>
        <p:spPr>
          <a:xfrm>
            <a:off x="8617984" y="3290082"/>
            <a:ext cx="1051500" cy="100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>
                <a:solidFill>
                  <a:schemeClr val="tx1"/>
                </a:solidFill>
                <a:latin typeface="+mj-lt"/>
                <a:ea typeface="Courier New"/>
                <a:cs typeface="Courier New"/>
                <a:sym typeface="Courier New"/>
              </a:rPr>
              <a:t>s</a:t>
            </a:r>
            <a:r>
              <a:rPr lang="en" baseline="-25000" dirty="0" smtClean="0">
                <a:solidFill>
                  <a:schemeClr val="tx1"/>
                </a:solidFill>
                <a:latin typeface="+mj-lt"/>
                <a:ea typeface="Courier New"/>
                <a:cs typeface="Courier New"/>
                <a:sym typeface="Courier New"/>
              </a:rPr>
              <a:t>1</a:t>
            </a:r>
            <a:endParaRPr baseline="-25000" dirty="0">
              <a:solidFill>
                <a:schemeClr val="tx1"/>
              </a:solidFill>
              <a:latin typeface="+mj-lt"/>
              <a:ea typeface="Courier New"/>
              <a:cs typeface="Courier New"/>
              <a:sym typeface="Courier New"/>
            </a:endParaRPr>
          </a:p>
        </p:txBody>
      </p:sp>
    </p:spTree>
    <p:extLst>
      <p:ext uri="{BB962C8B-B14F-4D97-AF65-F5344CB8AC3E}">
        <p14:creationId xmlns:p14="http://schemas.microsoft.com/office/powerpoint/2010/main" val="200750946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6" grpId="0"/>
      <p:bldP spid="42" grpId="0"/>
      <p:bldP spid="45" grpId="0"/>
      <p:bldP spid="49" grpId="0"/>
      <p:bldP spid="53" grpId="0"/>
      <p:bldP spid="54" grpId="0"/>
      <p:bldP spid="56" grpId="0"/>
      <p:bldP spid="57" grpId="0"/>
      <p:bldP spid="48" grpId="0"/>
      <p:bldP spid="50" grpId="0"/>
      <p:bldP spid="71" grpId="0" animBg="1"/>
      <p:bldP spid="72" grpId="0" animBg="1"/>
      <p:bldP spid="73" grpId="0" animBg="1"/>
      <p:bldP spid="74" grpId="0" animBg="1"/>
      <p:bldP spid="77" grpId="0"/>
      <p:bldP spid="78" grpId="0"/>
      <p:bldP spid="79" grpId="0"/>
      <p:bldP spid="80" grpId="0"/>
      <p:bldP spid="81" grpId="0"/>
      <p:bldP spid="82" grpId="0" animBg="1"/>
      <p:bldP spid="83" grpId="0" animBg="1"/>
      <p:bldP spid="84" grpId="0" animBg="1"/>
      <p:bldP spid="8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 smtClean="0"/>
              <a:t>Regular Languages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/>
              <a:t>If </a:t>
            </a:r>
            <a:r>
              <a:rPr lang="en-US" sz="2200" dirty="0"/>
              <a:t>there is no arrow, then the string is rejected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 smtClean="0">
              <a:latin typeface="+mj-lt"/>
            </a:endParaRP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+mj-lt"/>
              </a:rPr>
              <a:t>Example: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+mj-lt"/>
              </a:rPr>
              <a:t>string = </a:t>
            </a:r>
            <a:r>
              <a:rPr lang="en-US" sz="2200" dirty="0" smtClean="0">
                <a:solidFill>
                  <a:schemeClr val="accent6"/>
                </a:solidFill>
                <a:latin typeface="+mj-lt"/>
              </a:rPr>
              <a:t>baba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 smtClean="0">
              <a:latin typeface="+mj-lt"/>
            </a:endParaRP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 smtClean="0">
              <a:latin typeface="+mj-lt"/>
            </a:endParaRP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>
              <a:latin typeface="+mj-lt"/>
            </a:endParaRP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+mj-lt"/>
              </a:rPr>
              <a:t>Therefore, </a:t>
            </a:r>
            <a:r>
              <a:rPr lang="en-US" sz="2200" dirty="0" smtClean="0">
                <a:solidFill>
                  <a:schemeClr val="accent6"/>
                </a:solidFill>
                <a:latin typeface="+mj-lt"/>
              </a:rPr>
              <a:t>baba</a:t>
            </a:r>
            <a:r>
              <a:rPr lang="en-US" sz="2200" dirty="0" smtClean="0">
                <a:latin typeface="+mj-lt"/>
              </a:rPr>
              <a:t> is not in the language</a:t>
            </a:r>
          </a:p>
        </p:txBody>
      </p:sp>
      <p:sp>
        <p:nvSpPr>
          <p:cNvPr id="37" name="Google Shape;331;p20"/>
          <p:cNvSpPr txBox="1"/>
          <p:nvPr/>
        </p:nvSpPr>
        <p:spPr>
          <a:xfrm>
            <a:off x="8065305" y="1074150"/>
            <a:ext cx="6324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0-9</a:t>
            </a:r>
            <a:endParaRPr/>
          </a:p>
        </p:txBody>
      </p:sp>
      <p:sp>
        <p:nvSpPr>
          <p:cNvPr id="36" name="TextBox 35"/>
          <p:cNvSpPr txBox="1"/>
          <p:nvPr/>
        </p:nvSpPr>
        <p:spPr>
          <a:xfrm>
            <a:off x="1433307" y="3835305"/>
            <a:ext cx="276219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b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1069345" y="4193738"/>
            <a:ext cx="502072" cy="40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>
                <a:solidFill>
                  <a:schemeClr val="tx1"/>
                </a:solidFill>
              </a:rPr>
              <a:t>s</a:t>
            </a:r>
            <a:r>
              <a:rPr lang="en-US" sz="2200" baseline="-25000" dirty="0" smtClean="0">
                <a:solidFill>
                  <a:schemeClr val="tx1"/>
                </a:solidFill>
              </a:rPr>
              <a:t>0</a:t>
            </a:r>
            <a:endParaRPr lang="en-US" sz="2200" baseline="-25000" dirty="0">
              <a:solidFill>
                <a:schemeClr val="tx1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1368666" y="4202203"/>
            <a:ext cx="2074854" cy="40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>
                <a:solidFill>
                  <a:schemeClr val="tx1"/>
                </a:solidFill>
                <a:sym typeface="Wingdings" panose="05000000000000000000" pitchFamily="2" charset="2"/>
              </a:rPr>
              <a:t> REJECT</a:t>
            </a:r>
            <a:endParaRPr lang="en-US" sz="2200" baseline="-25000" dirty="0">
              <a:solidFill>
                <a:schemeClr val="tx1"/>
              </a:solidFill>
            </a:endParaRPr>
          </a:p>
        </p:txBody>
      </p:sp>
      <p:sp>
        <p:nvSpPr>
          <p:cNvPr id="30" name="Google Shape;322;p20"/>
          <p:cNvSpPr/>
          <p:nvPr/>
        </p:nvSpPr>
        <p:spPr>
          <a:xfrm>
            <a:off x="6047236" y="3642924"/>
            <a:ext cx="907717" cy="318511"/>
          </a:xfrm>
          <a:custGeom>
            <a:avLst/>
            <a:gdLst/>
            <a:ahLst/>
            <a:cxnLst/>
            <a:rect l="l" t="t" r="r" b="b"/>
            <a:pathLst>
              <a:path w="36531" h="6203" extrusionOk="0">
                <a:moveTo>
                  <a:pt x="0" y="3064"/>
                </a:moveTo>
                <a:cubicBezTo>
                  <a:pt x="1021" y="2566"/>
                  <a:pt x="4096" y="-447"/>
                  <a:pt x="6125" y="76"/>
                </a:cubicBezTo>
                <a:cubicBezTo>
                  <a:pt x="8155" y="599"/>
                  <a:pt x="10160" y="6202"/>
                  <a:pt x="12177" y="6202"/>
                </a:cubicBezTo>
                <a:cubicBezTo>
                  <a:pt x="14194" y="6202"/>
                  <a:pt x="16199" y="89"/>
                  <a:pt x="18228" y="76"/>
                </a:cubicBezTo>
                <a:cubicBezTo>
                  <a:pt x="20258" y="64"/>
                  <a:pt x="22823" y="5604"/>
                  <a:pt x="24354" y="6127"/>
                </a:cubicBezTo>
                <a:cubicBezTo>
                  <a:pt x="25886" y="6650"/>
                  <a:pt x="25388" y="3699"/>
                  <a:pt x="27417" y="3213"/>
                </a:cubicBezTo>
                <a:cubicBezTo>
                  <a:pt x="29447" y="2727"/>
                  <a:pt x="35012" y="3213"/>
                  <a:pt x="36531" y="3213"/>
                </a:cubicBezTo>
              </a:path>
            </a:pathLst>
          </a:cu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sp>
      <p:cxnSp>
        <p:nvCxnSpPr>
          <p:cNvPr id="33" name="Google Shape;323;p20"/>
          <p:cNvCxnSpPr>
            <a:stCxn id="45" idx="6"/>
            <a:endCxn id="59" idx="1"/>
          </p:cNvCxnSpPr>
          <p:nvPr/>
        </p:nvCxnSpPr>
        <p:spPr>
          <a:xfrm>
            <a:off x="8074806" y="3792355"/>
            <a:ext cx="543178" cy="1127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39" name="Google Shape;325;p20"/>
          <p:cNvSpPr/>
          <p:nvPr/>
        </p:nvSpPr>
        <p:spPr>
          <a:xfrm rot="11189432">
            <a:off x="9273012" y="3241135"/>
            <a:ext cx="720300" cy="720300"/>
          </a:xfrm>
          <a:prstGeom prst="arc">
            <a:avLst>
              <a:gd name="adj1" fmla="val 2952302"/>
              <a:gd name="adj2" fmla="val 15456066"/>
            </a:avLst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triangl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" name="Google Shape;326;p20"/>
          <p:cNvSpPr/>
          <p:nvPr/>
        </p:nvSpPr>
        <p:spPr>
          <a:xfrm>
            <a:off x="8625339" y="4936698"/>
            <a:ext cx="1051500" cy="1006800"/>
          </a:xfrm>
          <a:prstGeom prst="ellipse">
            <a:avLst/>
          </a:prstGeom>
          <a:solidFill>
            <a:srgbClr val="00FF00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" name="Google Shape;327;p20"/>
          <p:cNvSpPr/>
          <p:nvPr/>
        </p:nvSpPr>
        <p:spPr>
          <a:xfrm>
            <a:off x="8710736" y="5028773"/>
            <a:ext cx="878100" cy="823500"/>
          </a:xfrm>
          <a:prstGeom prst="ellipse">
            <a:avLst/>
          </a:prstGeom>
          <a:solidFill>
            <a:srgbClr val="FFFFFF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5" name="Google Shape;329;p20"/>
          <p:cNvSpPr/>
          <p:nvPr/>
        </p:nvSpPr>
        <p:spPr>
          <a:xfrm>
            <a:off x="6967989" y="3266102"/>
            <a:ext cx="1106817" cy="1052505"/>
          </a:xfrm>
          <a:prstGeom prst="ellipse">
            <a:avLst/>
          </a:prstGeom>
          <a:solidFill>
            <a:srgbClr val="FFFFFF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>
                <a:solidFill>
                  <a:schemeClr val="tx1"/>
                </a:solidFill>
              </a:rPr>
              <a:t>s</a:t>
            </a:r>
            <a:r>
              <a:rPr lang="en-US" baseline="-25000" dirty="0" smtClean="0">
                <a:solidFill>
                  <a:schemeClr val="tx1"/>
                </a:solidFill>
              </a:rPr>
              <a:t>0</a:t>
            </a:r>
            <a:endParaRPr baseline="-25000" dirty="0">
              <a:solidFill>
                <a:schemeClr val="tx1"/>
              </a:solidFill>
            </a:endParaRPr>
          </a:p>
        </p:txBody>
      </p:sp>
      <p:cxnSp>
        <p:nvCxnSpPr>
          <p:cNvPr id="47" name="Google Shape;330;p20"/>
          <p:cNvCxnSpPr>
            <a:stCxn id="59" idx="2"/>
            <a:endCxn id="41" idx="0"/>
          </p:cNvCxnSpPr>
          <p:nvPr/>
        </p:nvCxnSpPr>
        <p:spPr>
          <a:xfrm>
            <a:off x="9143734" y="4296882"/>
            <a:ext cx="7355" cy="639816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48" name="Google Shape;332;p20"/>
          <p:cNvSpPr txBox="1"/>
          <p:nvPr/>
        </p:nvSpPr>
        <p:spPr>
          <a:xfrm>
            <a:off x="8720029" y="3348499"/>
            <a:ext cx="844810" cy="8193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>
                <a:solidFill>
                  <a:schemeClr val="tx1"/>
                </a:solidFill>
              </a:rPr>
              <a:t>s</a:t>
            </a:r>
            <a:r>
              <a:rPr lang="en" baseline="-25000" dirty="0" smtClean="0">
                <a:solidFill>
                  <a:schemeClr val="tx1"/>
                </a:solidFill>
              </a:rPr>
              <a:t>0</a:t>
            </a:r>
            <a:endParaRPr baseline="-25000" dirty="0">
              <a:solidFill>
                <a:schemeClr val="tx1"/>
              </a:solidFill>
            </a:endParaRPr>
          </a:p>
        </p:txBody>
      </p:sp>
      <p:sp>
        <p:nvSpPr>
          <p:cNvPr id="51" name="Google Shape;333;p20"/>
          <p:cNvSpPr txBox="1"/>
          <p:nvPr/>
        </p:nvSpPr>
        <p:spPr>
          <a:xfrm>
            <a:off x="8624039" y="4933937"/>
            <a:ext cx="1051500" cy="100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>
                <a:solidFill>
                  <a:schemeClr val="tx1"/>
                </a:solidFill>
                <a:latin typeface="+mj-lt"/>
                <a:ea typeface="Courier New"/>
                <a:cs typeface="Courier New"/>
                <a:sym typeface="Courier New"/>
              </a:rPr>
              <a:t>s</a:t>
            </a:r>
            <a:r>
              <a:rPr lang="en" baseline="-25000" dirty="0" smtClean="0">
                <a:solidFill>
                  <a:schemeClr val="tx1"/>
                </a:solidFill>
                <a:latin typeface="+mj-lt"/>
                <a:ea typeface="Courier New"/>
                <a:cs typeface="Courier New"/>
                <a:sym typeface="Courier New"/>
              </a:rPr>
              <a:t>2</a:t>
            </a:r>
            <a:endParaRPr baseline="-25000" dirty="0">
              <a:solidFill>
                <a:schemeClr val="tx1"/>
              </a:solidFill>
              <a:latin typeface="+mj-lt"/>
              <a:ea typeface="Courier New"/>
              <a:cs typeface="Courier New"/>
              <a:sym typeface="Courier New"/>
            </a:endParaRPr>
          </a:p>
        </p:txBody>
      </p:sp>
      <p:sp>
        <p:nvSpPr>
          <p:cNvPr id="52" name="Google Shape;234;p16"/>
          <p:cNvSpPr txBox="1"/>
          <p:nvPr/>
        </p:nvSpPr>
        <p:spPr>
          <a:xfrm>
            <a:off x="8221154" y="3274989"/>
            <a:ext cx="511612" cy="4204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>
                <a:solidFill>
                  <a:schemeClr val="tx1"/>
                </a:solidFill>
              </a:rPr>
              <a:t>a</a:t>
            </a:r>
            <a:endParaRPr dirty="0">
              <a:solidFill>
                <a:schemeClr val="tx1"/>
              </a:solidFill>
            </a:endParaRPr>
          </a:p>
        </p:txBody>
      </p:sp>
      <p:sp>
        <p:nvSpPr>
          <p:cNvPr id="53" name="Google Shape;234;p16"/>
          <p:cNvSpPr txBox="1"/>
          <p:nvPr/>
        </p:nvSpPr>
        <p:spPr>
          <a:xfrm>
            <a:off x="9438424" y="2789237"/>
            <a:ext cx="511612" cy="4204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>
                <a:solidFill>
                  <a:schemeClr val="tx1"/>
                </a:solidFill>
              </a:rPr>
              <a:t>a</a:t>
            </a:r>
            <a:endParaRPr dirty="0">
              <a:solidFill>
                <a:schemeClr val="tx1"/>
              </a:solidFill>
            </a:endParaRPr>
          </a:p>
        </p:txBody>
      </p:sp>
      <p:sp>
        <p:nvSpPr>
          <p:cNvPr id="54" name="Google Shape;234;p16"/>
          <p:cNvSpPr txBox="1"/>
          <p:nvPr/>
        </p:nvSpPr>
        <p:spPr>
          <a:xfrm>
            <a:off x="9242298" y="4461006"/>
            <a:ext cx="392252" cy="3817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>
                <a:solidFill>
                  <a:schemeClr val="tx1"/>
                </a:solidFill>
              </a:rPr>
              <a:t>b</a:t>
            </a:r>
            <a:endParaRPr dirty="0">
              <a:solidFill>
                <a:schemeClr val="tx1"/>
              </a:solidFill>
            </a:endParaRPr>
          </a:p>
        </p:txBody>
      </p:sp>
      <p:sp>
        <p:nvSpPr>
          <p:cNvPr id="55" name="Google Shape;234;p16"/>
          <p:cNvSpPr txBox="1"/>
          <p:nvPr/>
        </p:nvSpPr>
        <p:spPr>
          <a:xfrm>
            <a:off x="7977563" y="5028390"/>
            <a:ext cx="511612" cy="4204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>
                <a:solidFill>
                  <a:schemeClr val="tx1"/>
                </a:solidFill>
              </a:rPr>
              <a:t>b</a:t>
            </a:r>
            <a:endParaRPr dirty="0">
              <a:solidFill>
                <a:schemeClr val="tx1"/>
              </a:solidFill>
            </a:endParaRPr>
          </a:p>
        </p:txBody>
      </p:sp>
      <p:sp>
        <p:nvSpPr>
          <p:cNvPr id="56" name="Google Shape;325;p20"/>
          <p:cNvSpPr/>
          <p:nvPr/>
        </p:nvSpPr>
        <p:spPr>
          <a:xfrm rot="2473954">
            <a:off x="8325385" y="4968743"/>
            <a:ext cx="720649" cy="720300"/>
          </a:xfrm>
          <a:prstGeom prst="arc">
            <a:avLst>
              <a:gd name="adj1" fmla="val 2952302"/>
              <a:gd name="adj2" fmla="val 15456066"/>
            </a:avLst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triangl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7" name="Google Shape;326;p20"/>
          <p:cNvSpPr/>
          <p:nvPr/>
        </p:nvSpPr>
        <p:spPr>
          <a:xfrm>
            <a:off x="8619284" y="3292843"/>
            <a:ext cx="1051500" cy="1006800"/>
          </a:xfrm>
          <a:prstGeom prst="ellipse">
            <a:avLst/>
          </a:prstGeom>
          <a:solidFill>
            <a:srgbClr val="00FF00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8" name="Google Shape;327;p20"/>
          <p:cNvSpPr/>
          <p:nvPr/>
        </p:nvSpPr>
        <p:spPr>
          <a:xfrm>
            <a:off x="8704681" y="3384918"/>
            <a:ext cx="878100" cy="823500"/>
          </a:xfrm>
          <a:prstGeom prst="ellipse">
            <a:avLst/>
          </a:prstGeom>
          <a:solidFill>
            <a:srgbClr val="FFFFFF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9" name="Google Shape;333;p20"/>
          <p:cNvSpPr txBox="1"/>
          <p:nvPr/>
        </p:nvSpPr>
        <p:spPr>
          <a:xfrm>
            <a:off x="8617984" y="3290082"/>
            <a:ext cx="1051500" cy="100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>
                <a:solidFill>
                  <a:schemeClr val="tx1"/>
                </a:solidFill>
                <a:latin typeface="+mj-lt"/>
                <a:ea typeface="Courier New"/>
                <a:cs typeface="Courier New"/>
                <a:sym typeface="Courier New"/>
              </a:rPr>
              <a:t>s</a:t>
            </a:r>
            <a:r>
              <a:rPr lang="en" baseline="-25000" dirty="0" smtClean="0">
                <a:solidFill>
                  <a:schemeClr val="tx1"/>
                </a:solidFill>
                <a:latin typeface="+mj-lt"/>
                <a:ea typeface="Courier New"/>
                <a:cs typeface="Courier New"/>
                <a:sym typeface="Courier New"/>
              </a:rPr>
              <a:t>1</a:t>
            </a:r>
            <a:endParaRPr baseline="-25000" dirty="0">
              <a:solidFill>
                <a:schemeClr val="tx1"/>
              </a:solidFill>
              <a:latin typeface="+mj-lt"/>
              <a:ea typeface="Courier New"/>
              <a:cs typeface="Courier New"/>
              <a:sym typeface="Courier New"/>
            </a:endParaRPr>
          </a:p>
        </p:txBody>
      </p:sp>
    </p:spTree>
    <p:extLst>
      <p:ext uri="{BB962C8B-B14F-4D97-AF65-F5344CB8AC3E}">
        <p14:creationId xmlns:p14="http://schemas.microsoft.com/office/powerpoint/2010/main" val="242328771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  <p:bldP spid="49" grpId="0"/>
      <p:bldP spid="50" grpId="0"/>
      <p:bldP spid="39" grpId="0" animBg="1"/>
      <p:bldP spid="41" grpId="0" animBg="1"/>
      <p:bldP spid="42" grpId="0" animBg="1"/>
      <p:bldP spid="45" grpId="0" animBg="1"/>
      <p:bldP spid="51" grpId="0"/>
      <p:bldP spid="52" grpId="0"/>
      <p:bldP spid="53" grpId="0"/>
      <p:bldP spid="54" grpId="0"/>
      <p:bldP spid="55" grpId="0"/>
      <p:bldP spid="56" grpId="0" animBg="1"/>
      <p:bldP spid="57" grpId="0" animBg="1"/>
      <p:bldP spid="58" grpId="0" animBg="1"/>
      <p:bldP spid="59" grpId="0"/>
    </p:bldLst>
  </p:timing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5565</TotalTime>
  <Words>1869</Words>
  <Application>Microsoft Office PowerPoint</Application>
  <PresentationFormat>Custom</PresentationFormat>
  <Paragraphs>404</Paragraphs>
  <Slides>33</Slides>
  <Notes>33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33</vt:i4>
      </vt:variant>
    </vt:vector>
  </HeadingPairs>
  <TitlesOfParts>
    <vt:vector size="42" baseType="lpstr">
      <vt:lpstr>Arial Unicode MS</vt:lpstr>
      <vt:lpstr>Arial</vt:lpstr>
      <vt:lpstr>Arial (Body)</vt:lpstr>
      <vt:lpstr>Courier New</vt:lpstr>
      <vt:lpstr>PT Serif</vt:lpstr>
      <vt:lpstr>Times New Roman</vt:lpstr>
      <vt:lpstr>Wingdings</vt:lpstr>
      <vt:lpstr>Office Theme</vt:lpstr>
      <vt:lpstr>Office Theme</vt:lpstr>
      <vt:lpstr>PowerPoint Presentation</vt:lpstr>
      <vt:lpstr>Today</vt:lpstr>
      <vt:lpstr>Formal Languages</vt:lpstr>
      <vt:lpstr>PowerPoint Presentation</vt:lpstr>
      <vt:lpstr>Regular Languages</vt:lpstr>
      <vt:lpstr>Regular Languages</vt:lpstr>
      <vt:lpstr>Regular Languages</vt:lpstr>
      <vt:lpstr>Regular Languages</vt:lpstr>
      <vt:lpstr>Regular Languages</vt:lpstr>
      <vt:lpstr>Regular Languages</vt:lpstr>
      <vt:lpstr>Regular Languages</vt:lpstr>
      <vt:lpstr>Regular Languages</vt:lpstr>
      <vt:lpstr>Regular Languages</vt:lpstr>
      <vt:lpstr>Regular Languages</vt:lpstr>
      <vt:lpstr>Union of Regular Languages</vt:lpstr>
      <vt:lpstr>Union of Regular Languages</vt:lpstr>
      <vt:lpstr>Union of Regular Languages</vt:lpstr>
      <vt:lpstr>PowerPoint Presentation</vt:lpstr>
      <vt:lpstr>Regular Expressions</vt:lpstr>
      <vt:lpstr>Regular Expressions</vt:lpstr>
      <vt:lpstr>Regular Languages</vt:lpstr>
      <vt:lpstr>If you learn one thing from today’s lecture:</vt:lpstr>
      <vt:lpstr>Non regular languages</vt:lpstr>
      <vt:lpstr>PowerPoint Presentation</vt:lpstr>
      <vt:lpstr>Decidability </vt:lpstr>
      <vt:lpstr>Decidability </vt:lpstr>
      <vt:lpstr>Decidability </vt:lpstr>
      <vt:lpstr>The halting problem </vt:lpstr>
      <vt:lpstr>The halting problem </vt:lpstr>
      <vt:lpstr>The halting problem </vt:lpstr>
      <vt:lpstr>What does it mean “run a program on itself”?</vt:lpstr>
      <vt:lpstr>Decidability 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Water</dc:title>
  <dc:creator>Igor Shinkar</dc:creator>
  <cp:lastModifiedBy>Igor Shinkar</cp:lastModifiedBy>
  <cp:revision>1932</cp:revision>
  <cp:lastPrinted>1601-01-01T00:00:00Z</cp:lastPrinted>
  <dcterms:created xsi:type="dcterms:W3CDTF">2017-07-19T19:15:02Z</dcterms:created>
  <dcterms:modified xsi:type="dcterms:W3CDTF">2018-12-04T07:21:05Z</dcterms:modified>
</cp:coreProperties>
</file>