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8"/>
  </p:notesMasterIdLst>
  <p:sldIdLst>
    <p:sldId id="256" r:id="rId3"/>
    <p:sldId id="474" r:id="rId4"/>
    <p:sldId id="542" r:id="rId5"/>
    <p:sldId id="531" r:id="rId6"/>
    <p:sldId id="532" r:id="rId7"/>
    <p:sldId id="534" r:id="rId8"/>
    <p:sldId id="535" r:id="rId9"/>
    <p:sldId id="536" r:id="rId10"/>
    <p:sldId id="537" r:id="rId11"/>
    <p:sldId id="538" r:id="rId12"/>
    <p:sldId id="540" r:id="rId13"/>
    <p:sldId id="539" r:id="rId14"/>
    <p:sldId id="543" r:id="rId15"/>
    <p:sldId id="544" r:id="rId16"/>
    <p:sldId id="291" r:id="rId17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07098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1640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99798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85691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631081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884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426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7304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993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8053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9622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8391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smtClean="0">
                <a:solidFill>
                  <a:srgbClr val="000080"/>
                </a:solidFill>
              </a:rPr>
              <a:t>November 22,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A uses Q</a:t>
            </a:r>
            <a:r>
              <a:rPr lang="en-US" sz="2200" baseline="-25000" dirty="0">
                <a:sym typeface="Wingdings" panose="05000000000000000000" pitchFamily="2" charset="2"/>
              </a:rPr>
              <a:t>HALT</a:t>
            </a: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 and does the following: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On input P run Q(P,P) </a:t>
            </a:r>
            <a:br>
              <a:rPr lang="en-US" sz="2200" dirty="0" smtClean="0">
                <a:latin typeface="+mj-lt"/>
                <a:sym typeface="Wingdings" panose="05000000000000000000" pitchFamily="2" charset="2"/>
              </a:rPr>
            </a:br>
            <a:endParaRPr lang="en-US" sz="2200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Q</a:t>
            </a:r>
            <a:r>
              <a:rPr lang="en-US" sz="2200" baseline="-25000" dirty="0" smtClean="0"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(P,P)=“NO”</a:t>
            </a: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2.1 return</a:t>
            </a:r>
            <a:br>
              <a:rPr lang="en-US" sz="2200" i="1" dirty="0" smtClean="0">
                <a:latin typeface="+mj-lt"/>
                <a:sym typeface="Wingdings" panose="05000000000000000000" pitchFamily="2" charset="2"/>
              </a:rPr>
            </a:b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Q</a:t>
            </a:r>
            <a:r>
              <a:rPr lang="en-US" sz="2200" baseline="-25000" dirty="0">
                <a:sym typeface="Wingdings" panose="05000000000000000000" pitchFamily="2" charset="2"/>
              </a:rPr>
              <a:t>HALT 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(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P,P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)=“YES”</a:t>
            </a: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3.1 Run an infinite loop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35512" y="2255837"/>
            <a:ext cx="3733800" cy="990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Question:  does A(A) halt?</a:t>
            </a:r>
            <a:endParaRPr lang="en-US" sz="22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735512" y="3516312"/>
            <a:ext cx="5029200" cy="12541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u="sng" dirty="0" smtClean="0"/>
              <a:t>Suppose A(A) halts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Then, Q</a:t>
            </a:r>
            <a:r>
              <a:rPr lang="en-US" sz="2200" baseline="-25000" dirty="0">
                <a:sym typeface="Wingdings" panose="05000000000000000000" pitchFamily="2" charset="2"/>
              </a:rPr>
              <a:t>HALT </a:t>
            </a:r>
            <a:r>
              <a:rPr lang="en-US" sz="2200" dirty="0" smtClean="0"/>
              <a:t>(A,A) = “NO”</a:t>
            </a:r>
          </a:p>
          <a:p>
            <a:r>
              <a:rPr lang="en-US" sz="2200" dirty="0" smtClean="0"/>
              <a:t>But this means that A(A) does not halt</a:t>
            </a:r>
            <a:endParaRPr lang="en-US" sz="2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735512" y="5083174"/>
            <a:ext cx="5029200" cy="12541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u="sng" dirty="0" smtClean="0"/>
              <a:t>Suppose A(A) does not halt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Then, Q</a:t>
            </a:r>
            <a:r>
              <a:rPr lang="en-US" sz="2200" baseline="-25000" dirty="0">
                <a:sym typeface="Wingdings" panose="05000000000000000000" pitchFamily="2" charset="2"/>
              </a:rPr>
              <a:t>HALT </a:t>
            </a:r>
            <a:r>
              <a:rPr lang="en-US" sz="2200" dirty="0" smtClean="0"/>
              <a:t>(A,A) = “YES”</a:t>
            </a:r>
          </a:p>
          <a:p>
            <a:r>
              <a:rPr lang="en-US" sz="2200" dirty="0" smtClean="0"/>
              <a:t>But this means that A(A) halts</a:t>
            </a:r>
            <a:endParaRPr lang="en-US" sz="2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15128" y="6447631"/>
            <a:ext cx="6092184" cy="104140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u="sng" dirty="0" smtClean="0"/>
              <a:t>Conclusion</a:t>
            </a:r>
            <a:r>
              <a:rPr lang="en-US" sz="2200" dirty="0" smtClean="0"/>
              <a:t>: our assumption that there is Q</a:t>
            </a:r>
            <a:r>
              <a:rPr lang="en-US" sz="2200" baseline="-25000" dirty="0" smtClean="0">
                <a:sym typeface="Wingdings" panose="05000000000000000000" pitchFamily="2" charset="2"/>
              </a:rPr>
              <a:t>HALT</a:t>
            </a:r>
            <a:r>
              <a:rPr lang="en-US" sz="2200" dirty="0" smtClean="0"/>
              <a:t> that decides L</a:t>
            </a:r>
            <a:r>
              <a:rPr lang="en-US" sz="2200" baseline="-25000" dirty="0" smtClean="0"/>
              <a:t>HALT</a:t>
            </a:r>
            <a:r>
              <a:rPr lang="en-US" sz="2200" dirty="0" smtClean="0"/>
              <a:t> is </a:t>
            </a:r>
            <a:r>
              <a:rPr lang="en-US" sz="2200" i="1" dirty="0" smtClean="0"/>
              <a:t>wrong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ym typeface="Wingdings" panose="05000000000000000000" pitchFamily="2" charset="2"/>
              </a:rPr>
              <a:t>Therefore </a:t>
            </a:r>
            <a:r>
              <a:rPr lang="en-US" sz="2200" dirty="0"/>
              <a:t>L</a:t>
            </a:r>
            <a:r>
              <a:rPr lang="en-US" sz="2200" baseline="-25000" dirty="0"/>
              <a:t>HALT</a:t>
            </a:r>
            <a:r>
              <a:rPr lang="en-US" sz="2200" dirty="0"/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is </a:t>
            </a:r>
            <a:r>
              <a:rPr lang="en-US" sz="2200" i="1" dirty="0" smtClean="0">
                <a:sym typeface="Wingdings" panose="05000000000000000000" pitchFamily="2" charset="2"/>
              </a:rPr>
              <a:t>undecidable</a:t>
            </a:r>
            <a:r>
              <a:rPr lang="en-US" sz="2200" dirty="0" smtClean="0"/>
              <a:t>.</a:t>
            </a:r>
            <a:endParaRPr lang="en-US" sz="2200" baseline="-25000" dirty="0"/>
          </a:p>
        </p:txBody>
      </p:sp>
    </p:spTree>
    <p:extLst>
      <p:ext uri="{BB962C8B-B14F-4D97-AF65-F5344CB8AC3E}">
        <p14:creationId xmlns:p14="http://schemas.microsoft.com/office/powerpoint/2010/main" val="1637582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What does it mean “run a program on itself”?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 program is just a text (representing the code)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We can provide this text as an input.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Alternatively, think of it as providing the path to the file containing the code.</a:t>
            </a:r>
          </a:p>
        </p:txBody>
      </p:sp>
    </p:spTree>
    <p:extLst>
      <p:ext uri="{BB962C8B-B14F-4D97-AF65-F5344CB8AC3E}">
        <p14:creationId xmlns:p14="http://schemas.microsoft.com/office/powerpoint/2010/main" val="3523930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What did we learn today?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There </a:t>
            </a:r>
            <a:r>
              <a:rPr lang="en-US" sz="2200" smtClean="0">
                <a:sym typeface="Wingdings" panose="05000000000000000000" pitchFamily="2" charset="2"/>
              </a:rPr>
              <a:t>are computational (well defined) </a:t>
            </a:r>
            <a:r>
              <a:rPr lang="en-US" sz="2200" dirty="0" smtClean="0">
                <a:sym typeface="Wingdings" panose="05000000000000000000" pitchFamily="2" charset="2"/>
              </a:rPr>
              <a:t>problems that do not admit an algorithm that solves them.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0398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HALT-ALL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L</a:t>
            </a:r>
            <a:r>
              <a:rPr lang="en-US" sz="2000" baseline="-25000" dirty="0" smtClean="0">
                <a:sym typeface="Wingdings" panose="05000000000000000000" pitchFamily="2" charset="2"/>
              </a:rPr>
              <a:t>HALT-ALL</a:t>
            </a:r>
            <a:r>
              <a:rPr lang="en-US" sz="2000" dirty="0" smtClean="0">
                <a:sym typeface="Wingdings" panose="05000000000000000000" pitchFamily="2" charset="2"/>
              </a:rPr>
              <a:t> = {P : P is a program that halts on </a:t>
            </a:r>
            <a:r>
              <a:rPr lang="en-US" sz="2000" i="1" dirty="0" smtClean="0">
                <a:sym typeface="Wingdings" panose="05000000000000000000" pitchFamily="2" charset="2"/>
              </a:rPr>
              <a:t>all</a:t>
            </a:r>
            <a:r>
              <a:rPr lang="en-US" sz="2000" dirty="0" smtClean="0">
                <a:sym typeface="Wingdings" panose="05000000000000000000" pitchFamily="2" charset="2"/>
              </a:rPr>
              <a:t> inputs}</a:t>
            </a:r>
            <a:endParaRPr lang="en-US" sz="2000" u="sng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Theorem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 L</a:t>
            </a:r>
            <a:r>
              <a:rPr lang="en-US" sz="2000" baseline="-25000" dirty="0" smtClean="0">
                <a:latin typeface="+mj-lt"/>
                <a:sym typeface="Wingdings" panose="05000000000000000000" pitchFamily="2" charset="2"/>
              </a:rPr>
              <a:t>HALT-ALL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 is </a:t>
            </a:r>
            <a:r>
              <a:rPr lang="en-US" sz="2000" i="1" dirty="0" smtClean="0">
                <a:latin typeface="+mj-lt"/>
                <a:sym typeface="Wingdings" panose="05000000000000000000" pitchFamily="2" charset="2"/>
              </a:rPr>
              <a:t>undecidable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Proof by contradiction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Suppose (toward contradiction) that there is an algorithm Q</a:t>
            </a:r>
            <a:r>
              <a:rPr lang="en-US" sz="2000" baseline="-25000" dirty="0" smtClean="0">
                <a:latin typeface="+mj-lt"/>
                <a:sym typeface="Wingdings" panose="05000000000000000000" pitchFamily="2" charset="2"/>
              </a:rPr>
              <a:t>HALT-ALL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 that decides L</a:t>
            </a:r>
            <a:r>
              <a:rPr lang="en-US" sz="2000" baseline="-25000" dirty="0" smtClean="0">
                <a:latin typeface="+mj-lt"/>
                <a:sym typeface="Wingdings" panose="05000000000000000000" pitchFamily="2" charset="2"/>
              </a:rPr>
              <a:t>HALT-ALL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Let’s write an algorithm Q</a:t>
            </a:r>
            <a:r>
              <a:rPr lang="en-US" sz="20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 that decides </a:t>
            </a:r>
            <a:r>
              <a:rPr lang="en-US" sz="2000" dirty="0" smtClean="0">
                <a:sym typeface="Wingdings" panose="05000000000000000000" pitchFamily="2" charset="2"/>
              </a:rPr>
              <a:t>L</a:t>
            </a:r>
            <a:r>
              <a:rPr lang="en-US" sz="2000" baseline="-25000" dirty="0" smtClean="0">
                <a:sym typeface="Wingdings" panose="05000000000000000000" pitchFamily="2" charset="2"/>
              </a:rPr>
              <a:t>HALT</a:t>
            </a:r>
            <a:r>
              <a:rPr lang="en-US" sz="2000" dirty="0" smtClean="0">
                <a:sym typeface="Wingdings" panose="05000000000000000000" pitchFamily="2" charset="2"/>
              </a:rPr>
              <a:t>.</a:t>
            </a: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sym typeface="Wingdings" panose="05000000000000000000" pitchFamily="2" charset="2"/>
              </a:rPr>
              <a:t>	Q</a:t>
            </a:r>
            <a:r>
              <a:rPr lang="en-US" sz="2000" baseline="-25000" dirty="0" smtClean="0">
                <a:sym typeface="Wingdings" panose="05000000000000000000" pitchFamily="2" charset="2"/>
              </a:rPr>
              <a:t>HALT</a:t>
            </a:r>
            <a:r>
              <a:rPr lang="en-US" sz="2000" dirty="0" smtClean="0">
                <a:sym typeface="Wingdings" panose="05000000000000000000" pitchFamily="2" charset="2"/>
              </a:rPr>
              <a:t>(</a:t>
            </a:r>
            <a:r>
              <a:rPr lang="en-US" sz="2000" dirty="0" err="1" smtClean="0">
                <a:sym typeface="Wingdings" panose="05000000000000000000" pitchFamily="2" charset="2"/>
              </a:rPr>
              <a:t>P,w</a:t>
            </a:r>
            <a:r>
              <a:rPr lang="en-US" sz="2000" dirty="0" smtClean="0">
                <a:sym typeface="Wingdings" panose="05000000000000000000" pitchFamily="2" charset="2"/>
              </a:rPr>
              <a:t>):</a:t>
            </a: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 marL="1257300"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Construct a new program P’ that does the following:</a:t>
            </a:r>
            <a:br>
              <a:rPr lang="en-US" sz="2000" dirty="0" smtClean="0">
                <a:latin typeface="+mj-lt"/>
                <a:sym typeface="Wingdings" panose="05000000000000000000" pitchFamily="2" charset="2"/>
              </a:rPr>
            </a:b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P’ on any input x ignores x and run P(w).</a:t>
            </a:r>
          </a:p>
          <a:p>
            <a:pPr marL="1257300"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Run Q</a:t>
            </a:r>
            <a:r>
              <a:rPr lang="en-US" sz="2000" baseline="-25000" dirty="0" smtClean="0">
                <a:latin typeface="+mj-lt"/>
                <a:sym typeface="Wingdings" panose="05000000000000000000" pitchFamily="2" charset="2"/>
              </a:rPr>
              <a:t>HALT-ALL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(P’)</a:t>
            </a:r>
          </a:p>
          <a:p>
            <a:pPr marL="1257300"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Return the answer obtained from step 2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089708" y="5590102"/>
            <a:ext cx="3607997" cy="533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600" cap="flat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“Does P’ halt on all inputs?</a:t>
            </a:r>
            <a:endParaRPr lang="en-US" sz="22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148262" y="845981"/>
            <a:ext cx="4710113" cy="9312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u="sng" dirty="0" smtClean="0"/>
              <a:t>Claim</a:t>
            </a:r>
            <a:r>
              <a:rPr lang="en-US" sz="2000" dirty="0" smtClean="0"/>
              <a:t>: If Q</a:t>
            </a:r>
            <a:r>
              <a:rPr lang="en-US" sz="2000" baseline="-25000" dirty="0" smtClean="0"/>
              <a:t>HALT-ALL</a:t>
            </a:r>
            <a:r>
              <a:rPr lang="en-US" sz="2000" dirty="0" smtClean="0"/>
              <a:t> decides L</a:t>
            </a:r>
            <a:r>
              <a:rPr lang="en-US" sz="2000" baseline="-25000" dirty="0" smtClean="0"/>
              <a:t>HALT-ALL</a:t>
            </a:r>
            <a:r>
              <a:rPr lang="en-US" sz="2000" dirty="0" smtClean="0"/>
              <a:t>,</a:t>
            </a:r>
            <a:br>
              <a:rPr lang="en-US" sz="2000" dirty="0" smtClean="0"/>
            </a:br>
            <a:r>
              <a:rPr lang="en-US" sz="2000" dirty="0"/>
              <a:t>then </a:t>
            </a:r>
            <a:r>
              <a:rPr lang="en-US" sz="2000" dirty="0" smtClean="0"/>
              <a:t>Q</a:t>
            </a:r>
            <a:r>
              <a:rPr lang="en-US" sz="2000" baseline="-25000" dirty="0" smtClean="0"/>
              <a:t>HALT</a:t>
            </a:r>
            <a:r>
              <a:rPr lang="en-US" sz="2000" dirty="0" smtClean="0"/>
              <a:t> </a:t>
            </a:r>
            <a:r>
              <a:rPr lang="en-US" sz="2000" dirty="0"/>
              <a:t>decides </a:t>
            </a:r>
            <a:r>
              <a:rPr lang="en-US" sz="2000" dirty="0" smtClean="0"/>
              <a:t>L</a:t>
            </a:r>
            <a:r>
              <a:rPr lang="en-US" sz="2000" baseline="-25000" dirty="0" smtClean="0"/>
              <a:t>HALT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22538" y="3270181"/>
            <a:ext cx="4542336" cy="119545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 smtClean="0"/>
              <a:t>But we know that L</a:t>
            </a:r>
            <a:r>
              <a:rPr lang="en-US" sz="2000" baseline="-25000" dirty="0" smtClean="0"/>
              <a:t>HALT</a:t>
            </a:r>
            <a:r>
              <a:rPr lang="en-US" sz="2000" dirty="0" smtClean="0"/>
              <a:t> is undecidable.</a:t>
            </a:r>
          </a:p>
          <a:p>
            <a:r>
              <a:rPr lang="en-US" sz="2000" dirty="0" smtClean="0"/>
              <a:t>Therefore, L</a:t>
            </a:r>
            <a:r>
              <a:rPr lang="en-US" sz="2000" baseline="-25000" dirty="0" smtClean="0"/>
              <a:t>HALT-ALL</a:t>
            </a:r>
            <a:r>
              <a:rPr lang="en-US" sz="2000" dirty="0" smtClean="0"/>
              <a:t> </a:t>
            </a:r>
            <a:r>
              <a:rPr lang="en-US" sz="2000" dirty="0"/>
              <a:t>is undecidable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059112" y="4353719"/>
            <a:ext cx="2895600" cy="59855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600" cap="flat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 smtClean="0"/>
              <a:t>Input to Q</a:t>
            </a:r>
            <a:r>
              <a:rPr lang="en-US" sz="2000" baseline="-25000" dirty="0" smtClean="0"/>
              <a:t>HALT</a:t>
            </a:r>
            <a:r>
              <a:rPr lang="en-US" sz="2000" dirty="0" smtClean="0"/>
              <a:t> is (</a:t>
            </a:r>
            <a:r>
              <a:rPr lang="en-US" sz="2000" dirty="0" err="1" smtClean="0"/>
              <a:t>P,w</a:t>
            </a:r>
            <a:r>
              <a:rPr lang="en-US" sz="2000" dirty="0" smtClean="0"/>
              <a:t>):</a:t>
            </a:r>
          </a:p>
          <a:p>
            <a:r>
              <a:rPr lang="en-US" sz="2000" dirty="0" smtClean="0"/>
              <a:t>Does P halt on w?</a:t>
            </a:r>
            <a:endParaRPr lang="en-US" sz="20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525712" y="1846022"/>
            <a:ext cx="7315200" cy="13338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u="sng" dirty="0" smtClean="0"/>
              <a:t>Proof:</a:t>
            </a:r>
          </a:p>
          <a:p>
            <a:r>
              <a:rPr lang="en-US" sz="2000" dirty="0" smtClean="0"/>
              <a:t>By observation P’ halts on all inputs if and only if P halts on w.</a:t>
            </a:r>
          </a:p>
          <a:p>
            <a:r>
              <a:rPr lang="en-US" sz="2000" dirty="0" smtClean="0"/>
              <a:t>Therefore, if Q</a:t>
            </a:r>
            <a:r>
              <a:rPr lang="en-US" sz="2000" baseline="-25000" dirty="0" smtClean="0"/>
              <a:t>HALT-ALL</a:t>
            </a:r>
            <a:r>
              <a:rPr lang="en-US" sz="2000" dirty="0" smtClean="0"/>
              <a:t> gives a correct answer on P’,</a:t>
            </a:r>
            <a:br>
              <a:rPr lang="en-US" sz="2000" dirty="0" smtClean="0"/>
            </a:br>
            <a:r>
              <a:rPr lang="en-US" sz="2000" dirty="0" smtClean="0"/>
              <a:t>then our Q</a:t>
            </a:r>
            <a:r>
              <a:rPr lang="en-US" sz="2000" baseline="-25000" dirty="0" smtClean="0"/>
              <a:t>HALT</a:t>
            </a:r>
            <a:r>
              <a:rPr lang="en-US" sz="2000" dirty="0" smtClean="0"/>
              <a:t> </a:t>
            </a:r>
            <a:r>
              <a:rPr lang="en-US" sz="2000" dirty="0"/>
              <a:t>gives a correct answer on </a:t>
            </a:r>
            <a:r>
              <a:rPr lang="en-US" sz="2000" dirty="0" smtClean="0"/>
              <a:t>(</a:t>
            </a:r>
            <a:r>
              <a:rPr lang="en-US" sz="2000" dirty="0" err="1" smtClean="0"/>
              <a:t>P,w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37702" y="6546417"/>
            <a:ext cx="6738420" cy="74295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u="sng" dirty="0" smtClean="0"/>
              <a:t>Observation:</a:t>
            </a:r>
          </a:p>
          <a:p>
            <a:r>
              <a:rPr lang="en-US" sz="2200" dirty="0" smtClean="0"/>
              <a:t>P’ halts on all inputs if and only if P halts on w.</a:t>
            </a:r>
          </a:p>
        </p:txBody>
      </p:sp>
    </p:spTree>
    <p:extLst>
      <p:ext uri="{BB962C8B-B14F-4D97-AF65-F5344CB8AC3E}">
        <p14:creationId xmlns:p14="http://schemas.microsoft.com/office/powerpoint/2010/main" val="10628642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8" grpId="1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HALT-ALL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So what did we do?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We showed a reduction from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to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HALT-ALL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We showed that if 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L</a:t>
            </a:r>
            <a:r>
              <a:rPr lang="en-US" sz="2200" baseline="-25000" dirty="0">
                <a:latin typeface="+mj-lt"/>
                <a:sym typeface="Wingdings" panose="05000000000000000000" pitchFamily="2" charset="2"/>
              </a:rPr>
              <a:t>HALT-ALL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can be solved then so can be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But we know that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is not decidable</a:t>
            </a:r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		Therefore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HALT-ALL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is not decidable either.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28272" y="3779837"/>
            <a:ext cx="3752241" cy="85140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In a way we show </a:t>
            </a:r>
            <a:r>
              <a:rPr lang="en-US" sz="2000">
                <a:sym typeface="Wingdings" panose="05000000000000000000" pitchFamily="2" charset="2"/>
              </a:rPr>
              <a:t>that </a:t>
            </a:r>
            <a:r>
              <a:rPr lang="en-US" sz="2000" smtClean="0">
                <a:sym typeface="Wingdings" panose="05000000000000000000" pitchFamily="2" charset="2"/>
              </a:rPr>
              <a:t>L</a:t>
            </a:r>
            <a:r>
              <a:rPr lang="en-US" sz="2000" baseline="-25000" smtClean="0">
                <a:sym typeface="Wingdings" panose="05000000000000000000" pitchFamily="2" charset="2"/>
              </a:rPr>
              <a:t>HALT</a:t>
            </a:r>
            <a:r>
              <a:rPr lang="en-US" sz="2000" dirty="0" smtClean="0">
                <a:sym typeface="Wingdings" panose="05000000000000000000" pitchFamily="2" charset="2"/>
              </a:rPr>
              <a:t/>
            </a:r>
            <a:br>
              <a:rPr lang="en-US" sz="2000" dirty="0" smtClean="0">
                <a:sym typeface="Wingdings" panose="05000000000000000000" pitchFamily="2" charset="2"/>
              </a:rPr>
            </a:br>
            <a:r>
              <a:rPr lang="en-US" sz="2000" dirty="0" smtClean="0">
                <a:sym typeface="Wingdings" panose="05000000000000000000" pitchFamily="2" charset="2"/>
              </a:rPr>
              <a:t>is </a:t>
            </a:r>
            <a:r>
              <a:rPr lang="en-US" sz="2000" dirty="0">
                <a:sym typeface="Wingdings" panose="05000000000000000000" pitchFamily="2" charset="2"/>
              </a:rPr>
              <a:t>“easier than</a:t>
            </a:r>
            <a:r>
              <a:rPr lang="en-US" sz="2000">
                <a:sym typeface="Wingdings" panose="05000000000000000000" pitchFamily="2" charset="2"/>
              </a:rPr>
              <a:t>” </a:t>
            </a:r>
            <a:r>
              <a:rPr lang="en-US" sz="2000" smtClean="0">
                <a:sym typeface="Wingdings" panose="05000000000000000000" pitchFamily="2" charset="2"/>
              </a:rPr>
              <a:t>L</a:t>
            </a:r>
            <a:r>
              <a:rPr lang="en-US" sz="2000" baseline="-25000" smtClean="0">
                <a:sym typeface="Wingdings" panose="05000000000000000000" pitchFamily="2" charset="2"/>
              </a:rPr>
              <a:t>HALT-ALL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20037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No office hours today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Final exam: December 5, at 3:30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Next week: review before the final.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Please email me question you want to discuss in class.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Decidability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The Halting Problem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74034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Decidability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6008715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What is the computational power of computers/algorithms?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Are there (computational) problems that algorithms cannot solve?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Focus on decision problems</a:t>
            </a:r>
            <a:r>
              <a:rPr lang="en-US" sz="2200" dirty="0" smtClean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Fix a (binary) language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Decide(L)</a:t>
            </a:r>
            <a:r>
              <a:rPr lang="en-US" sz="2200" dirty="0" smtClean="0">
                <a:sym typeface="Wingdings" panose="05000000000000000000" pitchFamily="2" charset="2"/>
              </a:rPr>
              <a:t>: Given an input x decide whether x belongs to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Can we solve this problem for every language?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Surprising fact</a:t>
            </a:r>
            <a:r>
              <a:rPr lang="en-US" sz="2200" dirty="0" smtClean="0">
                <a:sym typeface="Wingdings" panose="05000000000000000000" pitchFamily="2" charset="2"/>
              </a:rPr>
              <a:t>: there are languages that are not decidable, i.e., there is </a:t>
            </a:r>
            <a:r>
              <a:rPr lang="en-US" sz="2200" b="1" i="1" dirty="0" smtClean="0">
                <a:sym typeface="Wingdings" panose="05000000000000000000" pitchFamily="2" charset="2"/>
              </a:rPr>
              <a:t>no algorithm</a:t>
            </a:r>
            <a:r>
              <a:rPr lang="en-US" sz="2200" dirty="0" smtClean="0">
                <a:sym typeface="Wingdings" panose="05000000000000000000" pitchFamily="2" charset="2"/>
              </a:rPr>
              <a:t> that solves </a:t>
            </a:r>
            <a:r>
              <a:rPr lang="en-US" sz="2200" dirty="0">
                <a:sym typeface="Wingdings" panose="05000000000000000000" pitchFamily="2" charset="2"/>
              </a:rPr>
              <a:t>Decide(L)</a:t>
            </a:r>
            <a:r>
              <a:rPr lang="en-US" sz="2200" dirty="0" smtClean="0"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712" y="3932237"/>
            <a:ext cx="2103202" cy="173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048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 </a:t>
            </a:r>
            <a:r>
              <a:rPr lang="en-US" sz="2200" u="sng" dirty="0" smtClean="0">
                <a:sym typeface="Wingdings" panose="05000000000000000000" pitchFamily="2" charset="2"/>
              </a:rPr>
              <a:t>decision algorithm</a:t>
            </a:r>
            <a:r>
              <a:rPr lang="en-US" sz="2200" dirty="0" smtClean="0">
                <a:sym typeface="Wingdings" panose="05000000000000000000" pitchFamily="2" charset="2"/>
              </a:rPr>
              <a:t> A gets an input x and outputs “YES” or “NO”.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… Halts for every input and outputs </a:t>
            </a:r>
            <a:r>
              <a:rPr lang="en-US" sz="2200" dirty="0">
                <a:sym typeface="Wingdings" panose="05000000000000000000" pitchFamily="2" charset="2"/>
              </a:rPr>
              <a:t>“YES” or “NO</a:t>
            </a:r>
            <a:r>
              <a:rPr lang="en-US" sz="2200" dirty="0" smtClean="0">
                <a:sym typeface="Wingdings" panose="05000000000000000000" pitchFamily="2" charset="2"/>
              </a:rPr>
              <a:t>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Define Lang(A) to be the set of all x’s for which A(x)=“YES”.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Lang</a:t>
            </a:r>
            <a:r>
              <a:rPr lang="en-US" sz="2200" dirty="0" smtClean="0">
                <a:sym typeface="Wingdings" panose="05000000000000000000" pitchFamily="2" charset="2"/>
              </a:rPr>
              <a:t>(A) - the language accepted by A.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Given a language L, is there an algorithm A such that Lang(A) = L?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We pose *no restrictions* of the resources that A is allowed to use.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But it must halt on every input!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79312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Theorem</a:t>
            </a:r>
            <a:r>
              <a:rPr lang="en-US" sz="2200" dirty="0" smtClean="0">
                <a:sym typeface="Wingdings" panose="05000000000000000000" pitchFamily="2" charset="2"/>
              </a:rPr>
              <a:t>: There exists L that cannot be decided by any algorithm.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In other words: for any algorithm A: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e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ither Lang(A) </a:t>
            </a:r>
            <a:r>
              <a:rPr lang="en-US" sz="2200" dirty="0" smtClean="0">
                <a:latin typeface="Arial (Body)"/>
              </a:rPr>
              <a:t>≠A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or A does not halt on some (all) inputs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4601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The halting problem</a:t>
            </a:r>
            <a:r>
              <a:rPr lang="en-US" sz="2200" dirty="0" smtClean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Input</a:t>
            </a:r>
            <a:r>
              <a:rPr lang="en-US" sz="2200" dirty="0" smtClean="0">
                <a:sym typeface="Wingdings" panose="05000000000000000000" pitchFamily="2" charset="2"/>
              </a:rPr>
              <a:t>: a program P and an input w.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Arial (Body)"/>
                <a:sym typeface="Wingdings" panose="05000000000000000000" pitchFamily="2" charset="2"/>
              </a:rPr>
              <a:t>Goal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: decide whether P halts on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w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The language is L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= {(P, w) : P halts on w}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(foo,-2)</a:t>
            </a:r>
            <a:r>
              <a:rPr lang="en-US" sz="2200" dirty="0"/>
              <a:t> </a:t>
            </a:r>
            <a:r>
              <a:rPr lang="en-US" sz="2200" dirty="0" smtClean="0"/>
              <a:t>∈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L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HALT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(foo,1)</a:t>
            </a:r>
            <a:r>
              <a:rPr lang="en-US" sz="2200" dirty="0"/>
              <a:t> </a:t>
            </a:r>
            <a:r>
              <a:rPr lang="en-US" sz="2200" dirty="0" smtClean="0"/>
              <a:t>∉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L</a:t>
            </a:r>
            <a:r>
              <a:rPr lang="en-US" sz="2200" baseline="-25000" dirty="0">
                <a:latin typeface="Arial (Body)"/>
                <a:sym typeface="Wingdings" panose="05000000000000000000" pitchFamily="2" charset="2"/>
              </a:rPr>
              <a:t>HALT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3819922" y="4382579"/>
            <a:ext cx="2261393" cy="17526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foo(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w)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(w &gt; 0)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w++;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return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0;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591430" y="6232284"/>
            <a:ext cx="5105400" cy="10514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Q: How would you solve this problem?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116022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Theorem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: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is </a:t>
            </a: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undecidable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Proof by contradiction: 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Suppose (toward contradiction) that there is an algorithm Q</a:t>
            </a:r>
            <a:r>
              <a:rPr lang="en-US" sz="2200" baseline="-25000" dirty="0"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that decides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Construct a new algorithm A that uses Q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and does the following: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On input P run Q(P,P) </a:t>
            </a:r>
            <a:br>
              <a:rPr lang="en-US" sz="2200" dirty="0" smtClean="0">
                <a:latin typeface="+mj-lt"/>
                <a:sym typeface="Wingdings" panose="05000000000000000000" pitchFamily="2" charset="2"/>
              </a:rPr>
            </a:br>
            <a:endParaRPr lang="en-US" sz="2200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Q</a:t>
            </a:r>
            <a:r>
              <a:rPr lang="en-US" sz="2200" baseline="-25000" dirty="0" smtClean="0"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(P,P)=“NO”</a:t>
            </a: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2.1 return “YES”</a:t>
            </a:r>
            <a:br>
              <a:rPr lang="en-US" sz="2200" i="1" dirty="0" smtClean="0">
                <a:latin typeface="+mj-lt"/>
                <a:sym typeface="Wingdings" panose="05000000000000000000" pitchFamily="2" charset="2"/>
              </a:rPr>
            </a:b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Q</a:t>
            </a:r>
            <a:r>
              <a:rPr lang="en-US" sz="2200" baseline="-25000" dirty="0" smtClean="0"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(P,P)=“YES”</a:t>
            </a: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3.1 Run an infinite loop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125912" y="3802616"/>
            <a:ext cx="4015593" cy="838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600" cap="flat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“Does P halt on the input P?”</a:t>
            </a:r>
            <a:endParaRPr lang="en-US" sz="22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97312" y="5124209"/>
            <a:ext cx="5562600" cy="10514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By our assumption</a:t>
            </a:r>
            <a:br>
              <a:rPr lang="en-US" sz="2200" dirty="0" smtClean="0"/>
            </a:br>
            <a:r>
              <a:rPr lang="en-US" sz="2200" dirty="0" smtClean="0"/>
              <a:t>Q</a:t>
            </a:r>
            <a:r>
              <a:rPr lang="en-US" sz="2200" baseline="-25000" dirty="0" smtClean="0">
                <a:sym typeface="Wingdings" panose="05000000000000000000" pitchFamily="2" charset="2"/>
              </a:rPr>
              <a:t>HALT</a:t>
            </a:r>
            <a:r>
              <a:rPr lang="en-US" sz="2200" dirty="0" smtClean="0"/>
              <a:t>(P,P) halts and returns “YES” or “NO”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11515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5617</TotalTime>
  <Words>746</Words>
  <Application>Microsoft Office PowerPoint</Application>
  <PresentationFormat>Custom</PresentationFormat>
  <Paragraphs>132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 Unicode MS</vt:lpstr>
      <vt:lpstr>Arial</vt:lpstr>
      <vt:lpstr>Arial (Body)</vt:lpstr>
      <vt:lpstr>Courier New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Today</vt:lpstr>
      <vt:lpstr>PowerPoint Presentation</vt:lpstr>
      <vt:lpstr>Decidability </vt:lpstr>
      <vt:lpstr>Decidability </vt:lpstr>
      <vt:lpstr>Decidability </vt:lpstr>
      <vt:lpstr>The halting problem </vt:lpstr>
      <vt:lpstr>The halting problem </vt:lpstr>
      <vt:lpstr>The halting problem </vt:lpstr>
      <vt:lpstr>What does it mean “run a program on itself”?</vt:lpstr>
      <vt:lpstr>Decidability </vt:lpstr>
      <vt:lpstr>The HALT-ALL problem </vt:lpstr>
      <vt:lpstr>The HALT-ALL problem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2017</cp:revision>
  <cp:lastPrinted>1601-01-01T00:00:00Z</cp:lastPrinted>
  <dcterms:created xsi:type="dcterms:W3CDTF">2017-07-19T19:15:02Z</dcterms:created>
  <dcterms:modified xsi:type="dcterms:W3CDTF">2018-11-28T17:25:05Z</dcterms:modified>
</cp:coreProperties>
</file>