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5"/>
  </p:notesMasterIdLst>
  <p:sldIdLst>
    <p:sldId id="256" r:id="rId3"/>
    <p:sldId id="257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258" r:id="rId18"/>
    <p:sldId id="308" r:id="rId19"/>
    <p:sldId id="292" r:id="rId20"/>
    <p:sldId id="259" r:id="rId21"/>
    <p:sldId id="294" r:id="rId22"/>
    <p:sldId id="293" r:id="rId23"/>
    <p:sldId id="260" r:id="rId24"/>
    <p:sldId id="309" r:id="rId25"/>
    <p:sldId id="261" r:id="rId26"/>
    <p:sldId id="262" r:id="rId27"/>
    <p:sldId id="263" r:id="rId28"/>
    <p:sldId id="265" r:id="rId29"/>
    <p:sldId id="266" r:id="rId30"/>
    <p:sldId id="267" r:id="rId31"/>
    <p:sldId id="268" r:id="rId32"/>
    <p:sldId id="269" r:id="rId33"/>
    <p:sldId id="291" r:id="rId34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7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71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8936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 dirty="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16381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8665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3190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244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772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2602297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88335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33503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333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423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8218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1592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1809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1076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6787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69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September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23</a:t>
            </a:r>
            <a:r>
              <a:rPr lang="de-DE" altLang="en-US" sz="3600" b="1" smtClean="0">
                <a:solidFill>
                  <a:srgbClr val="000080"/>
                </a:solidFill>
              </a:rPr>
              <a:t>, </a:t>
            </a:r>
            <a:r>
              <a:rPr lang="de-DE" altLang="en-US" sz="3600" b="1" smtClean="0">
                <a:solidFill>
                  <a:srgbClr val="000080"/>
                </a:solidFill>
              </a:rPr>
              <a:t>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scope 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72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5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size)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size+1;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bar(4);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bar(8);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 smtClean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 smtClean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</a:t>
            </a:r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and scope </a:t>
            </a:r>
            <a:r>
              <a:rPr lang="en-US" sz="3800" dirty="0" smtClean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of variables</a:t>
            </a:r>
            <a:endParaRPr lang="en-US" sz="3800" dirty="0">
              <a:solidFill>
                <a:srgbClr val="000000"/>
              </a:solidFill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07176" y="5299024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07176" y="3689199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 5; ret = ?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07176" y="210343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07176" y="2120785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07171" y="3689199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 5; ret </a:t>
            </a:r>
            <a:r>
              <a:rPr lang="en-CA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07176" y="2107995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07171" y="21166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  <a:endParaRPr lang="en-CA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ight Arrow 35"/>
          <p:cNvSpPr/>
          <p:nvPr/>
        </p:nvSpPr>
        <p:spPr>
          <a:xfrm flipH="1">
            <a:off x="3252415" y="577304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52414" y="610807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70067" y="355123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70067" y="388786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70066" y="4206634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70067" y="203924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70066" y="2366248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70065" y="268175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70062" y="456251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70061" y="48969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52406" y="641555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27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1874837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 marL="0" indent="0"/>
            <a:endParaRPr lang="en-US" sz="2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457200" lvl="1" indent="0"/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+mj-lt"/>
                <a:cs typeface="Arial" panose="020B0604020202020204" pitchFamily="34" charset="0"/>
              </a:rPr>
              <a:t>LOCAL VARIABLES ARE STORED ON STACK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Variables obtained from </a:t>
            </a:r>
            <a:r>
              <a:rPr lang="en-US" sz="22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malloc</a:t>
            </a: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() are stored in </a:t>
            </a:r>
            <a:r>
              <a:rPr lang="en-CA" sz="2200" dirty="0">
                <a:solidFill>
                  <a:srgbClr val="002060"/>
                </a:solidFill>
                <a:latin typeface="+mj-lt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+mj-lt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,</a:t>
            </a:r>
            <a:b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and do not die when the function completes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.</a:t>
            </a:r>
            <a:b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457200" lvl="1" indent="0"/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+mj-lt"/>
                <a:cs typeface="Arial" panose="020B0604020202020204" pitchFamily="34" charset="0"/>
              </a:rPr>
              <a:t>GLOBAL/MALLOCED DATA IS STORED IN HEAP</a:t>
            </a:r>
            <a:endParaRPr lang="en-US" sz="2200" dirty="0">
              <a:solidFill>
                <a:srgbClr val="0F0FCF"/>
              </a:solidFill>
              <a:latin typeface="+mj-lt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CA" sz="2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25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  <a:endParaRPr lang="en-US" sz="3800" dirty="0"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adds </a:t>
            </a:r>
            <a:r>
              <a:rPr lang="en-US" sz="22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888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15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Pseudo-code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Starting today we will write (mostly) pseudo-code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High-level description of an algorithm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Essential details needed to implement the algorithm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Language independent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No rules for syntax, should be readable by humans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No need to worry about types of variables / pointers / memory allocation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smtClean="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55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0" indent="0"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Recursion </a:t>
            </a: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is a powerful tool for solving certain kinds of problems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 marL="0" indent="0"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Recursion </a:t>
            </a: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breaks a problem into smaller 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sub-problems </a:t>
            </a: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that are, in some sense, identical to the 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original.</a:t>
            </a:r>
          </a:p>
          <a:p>
            <a:pPr marL="0" indent="0"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 marL="0" indent="0">
              <a:buSzPct val="45000"/>
            </a:pPr>
            <a:r>
              <a:rPr lang="en-US" sz="2200" b="1" u="sng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Examples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:</a:t>
            </a:r>
          </a:p>
          <a:p>
            <a:pPr marL="0" indent="0">
              <a:buSzPct val="45000"/>
            </a:pPr>
            <a:r>
              <a:rPr lang="en-US" sz="2200" i="1" u="sng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Factorial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: Write a function that gets an integer n&gt;=0, and computes n!</a:t>
            </a:r>
          </a:p>
          <a:p>
            <a:pPr marL="685800" lvl="1" indent="0">
              <a:buSzPct val="45000"/>
            </a:pPr>
            <a:r>
              <a:rPr lang="en-US" sz="2200" dirty="0">
                <a:latin typeface="+mj-lt"/>
                <a:cs typeface="Arial" panose="020B0604020202020204" pitchFamily="34" charset="0"/>
              </a:rPr>
              <a:t>n</a:t>
            </a:r>
            <a:r>
              <a:rPr lang="en-US" sz="2200" dirty="0" smtClean="0">
                <a:latin typeface="+mj-lt"/>
                <a:cs typeface="Arial" panose="020B0604020202020204" pitchFamily="34" charset="0"/>
              </a:rPr>
              <a:t>! = 1*2*…*(n-1)*n = (n-1)! * n</a:t>
            </a:r>
          </a:p>
          <a:p>
            <a:pPr lvl="1" indent="0">
              <a:buSzPct val="45000"/>
            </a:pPr>
            <a:endParaRPr lang="en-US" sz="2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buSzPct val="45000"/>
            </a:pPr>
            <a:r>
              <a:rPr lang="en-CA" sz="2200" i="1" u="sng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Fibonacci numbers</a:t>
            </a:r>
            <a:r>
              <a:rPr lang="en-CA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: </a:t>
            </a:r>
            <a:r>
              <a:rPr lang="en-US" sz="2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Write a function that gets 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an integer n&gt;=0,</a:t>
            </a:r>
            <a:b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and computes Fib(n) defined as follows:</a:t>
            </a:r>
          </a:p>
          <a:p>
            <a:pPr marL="685800" lvl="1" indent="0">
              <a:buSzPct val="45000"/>
            </a:pPr>
            <a:r>
              <a:rPr lang="en-US" sz="2200" dirty="0" smtClean="0">
                <a:latin typeface="+mj-lt"/>
                <a:cs typeface="Arial" panose="020B0604020202020204" pitchFamily="34" charset="0"/>
              </a:rPr>
              <a:t>Fib(0) = 0, Fib(1) = 1, Fib(n) = Fib(n-1)+Fib(n-2) for n &gt;=2</a:t>
            </a:r>
            <a:endParaRPr lang="en-US" sz="22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buSzPct val="45000"/>
            </a:pPr>
            <a:endParaRPr lang="en-CA" sz="2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dirty="0" smtClean="0">
                <a:solidFill>
                  <a:srgbClr val="000000"/>
                </a:solidFill>
                <a:latin typeface="+mj-lt"/>
                <a:ea typeface="Microsoft YaHei" pitchFamily="2"/>
              </a:rPr>
              <a:t>Recursion</a:t>
            </a:r>
            <a:endParaRPr lang="en-US" dirty="0">
              <a:solidFill>
                <a:srgbClr val="000000"/>
              </a:solidFill>
              <a:latin typeface="+mj-lt"/>
              <a:ea typeface="Microsoft YaHe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2765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Recursion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21240"/>
          <a:lstStyle/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dirty="0" smtClean="0"/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b="1" u="sng" dirty="0"/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factorial(unsigned int n) {</a:t>
            </a:r>
            <a:b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long result = 1;</a:t>
            </a:r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( int i = 1; i &lt;= n ; i++)</a:t>
            </a:r>
            <a:b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result = result*i;</a:t>
            </a:r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result;</a:t>
            </a:r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400" dirty="0">
              <a:solidFill>
                <a:srgbClr val="0F0FC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Memory allocation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Recursion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400" dirty="0" smtClean="0"/>
              <a:t>Merge </a:t>
            </a:r>
            <a:r>
              <a:rPr lang="en-US" altLang="en-US" sz="2400" dirty="0"/>
              <a:t>sort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Measuring </a:t>
            </a:r>
            <a:r>
              <a:rPr lang="de-DE" altLang="en-US" sz="2400" dirty="0"/>
              <a:t>performance of algorithms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Big-O notation</a:t>
            </a:r>
            <a:br>
              <a:rPr lang="de-DE" altLang="en-US" sz="2400" dirty="0"/>
            </a:br>
            <a:endParaRPr lang="de-DE" alt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Recursion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21240"/>
          <a:lstStyle/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dirty="0" smtClean="0"/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b="1" u="sng" dirty="0"/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factorial_rec(unsigned int n) {</a:t>
            </a:r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(n &lt;= 1)</a:t>
            </a:r>
            <a:b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1;</a:t>
            </a:r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n*factorial_rec(n-1);</a:t>
            </a:r>
            <a:endParaRPr lang="de-DE" sz="2400" dirty="0" smtClean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400" dirty="0">
              <a:solidFill>
                <a:srgbClr val="0F0FC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83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Recursion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449" y="1949450"/>
            <a:ext cx="8943626" cy="5240338"/>
          </a:xfrm>
          <a:ln/>
        </p:spPr>
        <p:txBody>
          <a:bodyPr tIns="21240"/>
          <a:lstStyle/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200" dirty="0" smtClean="0"/>
              <a:t>Write </a:t>
            </a:r>
            <a:r>
              <a:rPr lang="en-US" altLang="en-US" sz="2200" dirty="0"/>
              <a:t>a function that computes the </a:t>
            </a:r>
            <a:r>
              <a:rPr lang="en-US" altLang="en-US" sz="2200" dirty="0" smtClean="0"/>
              <a:t>Fibonacci sequence:</a:t>
            </a:r>
            <a:br>
              <a:rPr lang="en-US" altLang="en-US" sz="2200" dirty="0" smtClean="0"/>
            </a:br>
            <a:endParaRPr lang="en-US" altLang="en-US" sz="2200" dirty="0" smtClean="0"/>
          </a:p>
          <a:p>
            <a:pPr marL="0" indent="0"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200" dirty="0"/>
              <a:t>	</a:t>
            </a:r>
            <a:r>
              <a:rPr lang="en-US" altLang="en-US" sz="2200" dirty="0" smtClean="0"/>
              <a:t>		Fib(0) = 0, Fib(1) = 1</a:t>
            </a:r>
            <a:br>
              <a:rPr lang="en-US" altLang="en-US" sz="2200" dirty="0" smtClean="0"/>
            </a:br>
            <a:r>
              <a:rPr lang="en-US" altLang="en-US" sz="2200" dirty="0" smtClean="0"/>
              <a:t>			Fib(N) = Fib(N-1) + Fib(N-2)		for  N &gt;=2</a:t>
            </a:r>
            <a:r>
              <a:rPr lang="en-US" altLang="en-US" sz="2200" dirty="0"/>
              <a:t/>
            </a:r>
            <a:br>
              <a:rPr lang="en-US" altLang="en-US" sz="2200" dirty="0"/>
            </a:br>
            <a:r>
              <a:rPr lang="en-US" altLang="en-US" sz="2200" dirty="0" smtClean="0"/>
              <a:t/>
            </a:r>
            <a:br>
              <a:rPr lang="en-US" altLang="en-US" sz="2200" dirty="0" smtClean="0"/>
            </a:br>
            <a:endParaRPr lang="en-US" altLang="en-US" sz="2200" dirty="0"/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200" dirty="0" smtClean="0"/>
              <a:t>Write a recursive implementation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200" dirty="0" smtClean="0"/>
              <a:t>Write an </a:t>
            </a:r>
            <a:r>
              <a:rPr lang="en-US" altLang="en-US" sz="2200" dirty="0"/>
              <a:t>iterative </a:t>
            </a:r>
            <a:r>
              <a:rPr lang="en-US" altLang="en-US" sz="2200" dirty="0" smtClean="0"/>
              <a:t>implementation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200" dirty="0"/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200" b="1" u="sng" dirty="0" smtClean="0"/>
              <a:t>Comment</a:t>
            </a:r>
            <a:r>
              <a:rPr lang="en-US" altLang="en-US" sz="2200" dirty="0" smtClean="0"/>
              <a:t>: when implementing in C use </a:t>
            </a:r>
            <a:r>
              <a:rPr lang="en-US" altLang="en-US" sz="2200" b="1" u="sng" dirty="0" smtClean="0"/>
              <a:t>long</a:t>
            </a:r>
            <a:r>
              <a:rPr lang="en-US" altLang="en-US" sz="2200" dirty="0" smtClean="0"/>
              <a:t> (not </a:t>
            </a:r>
            <a:r>
              <a:rPr lang="en-US" altLang="en-US" sz="2200" b="1" u="sng" dirty="0" err="1" smtClean="0"/>
              <a:t>int</a:t>
            </a:r>
            <a:r>
              <a:rPr lang="en-US" altLang="en-US" sz="2200" dirty="0" smtClean="0"/>
              <a:t>)</a:t>
            </a:r>
            <a:endParaRPr lang="en-US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26292976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Fun fact about Fibonacci numbers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21240"/>
          <a:lstStyle/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dirty="0" smtClean="0">
                <a:latin typeface="+mj-lt"/>
              </a:rPr>
              <a:t>Fib(n) has a closed formula.</a:t>
            </a:r>
          </a:p>
          <a:p>
            <a:pPr marL="557213" indent="-555625">
              <a:buClrTx/>
              <a:buSzPct val="45000"/>
              <a:buFontTx/>
              <a:buNone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dirty="0" smtClean="0">
              <a:latin typeface="+mj-lt"/>
            </a:endParaRPr>
          </a:p>
          <a:p>
            <a:pPr marL="557213" indent="-555625">
              <a:buClrTx/>
              <a:buSzPct val="45000"/>
              <a:buFontTx/>
              <a:buNone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dirty="0" smtClean="0">
              <a:latin typeface="+mj-lt"/>
            </a:endParaRPr>
          </a:p>
          <a:p>
            <a:pPr marL="557213" indent="-555625">
              <a:buClrTx/>
              <a:buSzPct val="45000"/>
              <a:buFontTx/>
              <a:buNone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dirty="0">
              <a:latin typeface="+mj-lt"/>
            </a:endParaRP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400" dirty="0">
                <a:latin typeface="+mj-lt"/>
              </a:rPr>
              <a:t>If you take linear algebra/discrete math, you should </a:t>
            </a:r>
            <a:r>
              <a:rPr lang="en-US" altLang="en-US" sz="2400" dirty="0" smtClean="0">
                <a:latin typeface="+mj-lt"/>
              </a:rPr>
              <a:t>learn </a:t>
            </a:r>
            <a:r>
              <a:rPr lang="en-US" altLang="en-US" sz="2400" dirty="0">
                <a:latin typeface="+mj-lt"/>
              </a:rPr>
              <a:t>how to </a:t>
            </a:r>
            <a:r>
              <a:rPr lang="en-US" altLang="en-US" sz="2400" dirty="0" smtClean="0">
                <a:latin typeface="+mj-lt"/>
              </a:rPr>
              <a:t>derive the </a:t>
            </a:r>
            <a:r>
              <a:rPr lang="en-US" altLang="en-US" sz="2400" dirty="0">
                <a:latin typeface="+mj-lt"/>
              </a:rPr>
              <a:t>closed formula.</a:t>
            </a:r>
          </a:p>
          <a:p>
            <a:pPr marL="0" indent="0">
              <a:buClrTx/>
              <a:buFontTx/>
              <a:buNone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4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112" y="2484437"/>
            <a:ext cx="4895850" cy="1371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Merge sort</a:t>
            </a:r>
            <a:b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(more on recursion)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12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 (more on recursion)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Merge </a:t>
            </a:r>
            <a:r>
              <a:rPr lang="de-DE" altLang="en-US" sz="2200" dirty="0" smtClean="0"/>
              <a:t>sort: </a:t>
            </a:r>
            <a:r>
              <a:rPr lang="en-US" altLang="en-US" sz="2200" dirty="0" smtClean="0"/>
              <a:t>sorting </a:t>
            </a:r>
            <a:r>
              <a:rPr lang="en-US" altLang="en-US" sz="2200" dirty="0"/>
              <a:t>algorithm: gets an array of numbers, and sorts it.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n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Sort the first n/2 elements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Sort the last n/2 elements</a:t>
            </a:r>
          </a:p>
          <a:p>
            <a:pPr marL="1711325" lvl="1" indent="-560388"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Merge the two sorted halves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: [</a:t>
            </a:r>
            <a:r>
              <a:rPr lang="en-US" altLang="en-US" sz="2200" dirty="0">
                <a:cs typeface="Times New Roman" panose="02020603050405020304" pitchFamily="18" charset="0"/>
              </a:rPr>
              <a:t>4, 1, 8, 7, 10, 3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 smtClean="0">
                <a:cs typeface="Times New Roman" panose="02020603050405020304" pitchFamily="18" charset="0"/>
              </a:rPr>
              <a:t>	- </a:t>
            </a:r>
            <a:r>
              <a:rPr lang="en-US" altLang="en-US" sz="2200" dirty="0">
                <a:cs typeface="Times New Roman" panose="02020603050405020304" pitchFamily="18" charset="0"/>
              </a:rPr>
              <a:t>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- </a:t>
            </a:r>
            <a:r>
              <a:rPr lang="en-US" altLang="en-US" sz="2200" dirty="0">
                <a:cs typeface="Times New Roman" panose="02020603050405020304" pitchFamily="18" charset="0"/>
              </a:rPr>
              <a:t>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- </a:t>
            </a:r>
            <a:r>
              <a:rPr lang="en-US" altLang="en-US" sz="2200" dirty="0">
                <a:cs typeface="Times New Roman" panose="02020603050405020304" pitchFamily="18" charset="0"/>
              </a:rPr>
              <a:t>merge the two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Merge </a:t>
            </a:r>
            <a:r>
              <a:rPr lang="en-US" altLang="en-US" sz="2200" dirty="0">
                <a:cs typeface="Times New Roman" panose="02020603050405020304" pitchFamily="18" charset="0"/>
              </a:rPr>
              <a:t>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 </a:t>
            </a:r>
            <a:r>
              <a:rPr lang="en-US" altLang="en-US" sz="22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200" dirty="0">
                <a:cs typeface="Times New Roman" panose="02020603050405020304" pitchFamily="18" charset="0"/>
              </a:rPr>
              <a:t>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Merge </a:t>
            </a:r>
            <a:r>
              <a:rPr lang="en-US" altLang="en-US" sz="2200" dirty="0">
                <a:cs typeface="Times New Roman" panose="02020603050405020304" pitchFamily="18" charset="0"/>
              </a:rPr>
              <a:t>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Merge 10:	[1, 3, 4, </a:t>
            </a:r>
            <a:r>
              <a:rPr lang="en-US" altLang="en-US" sz="2200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, </a:t>
            </a:r>
            <a:r>
              <a:rPr lang="en-US" altLang="en-US" sz="2200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DONE</a:t>
            </a:r>
            <a:r>
              <a:rPr lang="en-US" altLang="en-US" sz="2200" dirty="0">
                <a:cs typeface="Times New Roman" panose="02020603050405020304" pitchFamily="18" charset="0"/>
              </a:rPr>
              <a:t>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10244" name="AutoShape 4"/>
          <p:cNvCxnSpPr>
            <a:cxnSpLocks noChangeShapeType="1"/>
            <a:stCxn id="10245" idx="1"/>
            <a:endCxn id="5" idx="0"/>
          </p:cNvCxnSpPr>
          <p:nvPr/>
        </p:nvCxnSpPr>
        <p:spPr bwMode="auto">
          <a:xfrm rot="10800000" flipV="1">
            <a:off x="2634958" y="1624012"/>
            <a:ext cx="4538955" cy="782637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173912" y="1195388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10246" name="AutoShape 6"/>
          <p:cNvCxnSpPr>
            <a:cxnSpLocks noChangeShapeType="1"/>
            <a:stCxn id="10245" idx="2"/>
          </p:cNvCxnSpPr>
          <p:nvPr/>
        </p:nvCxnSpPr>
        <p:spPr bwMode="auto">
          <a:xfrm rot="5400000">
            <a:off x="5451211" y="294216"/>
            <a:ext cx="1117599" cy="4634442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ounded Rectangle 4"/>
          <p:cNvSpPr/>
          <p:nvPr/>
        </p:nvSpPr>
        <p:spPr bwMode="auto">
          <a:xfrm>
            <a:off x="1518018" y="2406650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458912" y="295697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5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/>
              <a:t>Space Filling algorithm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Given a picture, we want to color </a:t>
            </a:r>
            <a:r>
              <a:rPr lang="en-US" altLang="en-US" sz="2200" dirty="0"/>
              <a:t>a </a:t>
            </a:r>
            <a:r>
              <a:rPr lang="en-US" altLang="en-US" sz="2200" dirty="0">
                <a:solidFill>
                  <a:srgbClr val="FF0000"/>
                </a:solidFill>
              </a:rPr>
              <a:t>specified</a:t>
            </a:r>
            <a:r>
              <a:rPr lang="en-US" altLang="en-US" sz="2200" dirty="0"/>
              <a:t> bounded area.</a:t>
            </a:r>
          </a:p>
          <a:p>
            <a:pPr marL="431800" indent="-307975">
              <a:buClrTx/>
              <a:buSzPct val="45000"/>
              <a:buFontTx/>
              <a:buNone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/>
              <a:t>Also known as </a:t>
            </a:r>
            <a:r>
              <a:rPr lang="en-US" altLang="en-US" sz="2200" b="1" dirty="0"/>
              <a:t>flood fill</a:t>
            </a:r>
            <a:r>
              <a:rPr lang="en-US" altLang="en-US" sz="2200" dirty="0"/>
              <a:t> </a:t>
            </a:r>
            <a:r>
              <a:rPr lang="en-US" altLang="en-US" sz="2200" b="1" dirty="0"/>
              <a:t>algorithm </a:t>
            </a:r>
            <a:r>
              <a:rPr lang="en-US" altLang="en-US" sz="2200" dirty="0"/>
              <a:t>or </a:t>
            </a:r>
            <a:r>
              <a:rPr lang="en-US" altLang="en-US" sz="2200" b="1" dirty="0"/>
              <a:t>boundary fill </a:t>
            </a:r>
            <a:r>
              <a:rPr lang="en-US" altLang="en-US" sz="2200" b="1" dirty="0" smtClean="0"/>
              <a:t>algorithm</a:t>
            </a:r>
            <a:endParaRPr lang="de-DE" altLang="en-US" sz="2200" dirty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b="1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Example in paint</a:t>
            </a:r>
            <a:endParaRPr lang="en-US" alt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Measuring performance of algorithms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>
                <a:latin typeface="+mj-lt"/>
              </a:rPr>
              <a:t>How can we measure the running time of an algorithm?</a:t>
            </a:r>
            <a:br>
              <a:rPr lang="de-DE" altLang="en-US" sz="2200" dirty="0">
                <a:latin typeface="+mj-lt"/>
              </a:rPr>
            </a:br>
            <a:endParaRPr lang="de-DE" altLang="en-US" sz="2200" dirty="0" smtClean="0">
              <a:latin typeface="+mj-lt"/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b="1" dirty="0">
                <a:latin typeface="+mj-lt"/>
              </a:rPr>
              <a:t>	</a:t>
            </a:r>
            <a:r>
              <a:rPr lang="de-DE" altLang="en-US" sz="2200" b="1" dirty="0" smtClean="0">
                <a:latin typeface="+mj-lt"/>
              </a:rPr>
              <a:t>Empirical </a:t>
            </a:r>
            <a:r>
              <a:rPr lang="de-DE" altLang="en-US" sz="2200" b="1" dirty="0">
                <a:latin typeface="+mj-lt"/>
              </a:rPr>
              <a:t>Timing: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Run the code on </a:t>
            </a:r>
            <a:r>
              <a:rPr lang="en-US" altLang="en-US" sz="2200" dirty="0" smtClean="0">
                <a:latin typeface="+mj-lt"/>
              </a:rPr>
              <a:t>a real </a:t>
            </a:r>
            <a:r>
              <a:rPr lang="en-US" altLang="en-US" sz="2200" dirty="0">
                <a:latin typeface="+mj-lt"/>
              </a:rPr>
              <a:t>machine with various inputs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Plot the graph of runtime vs size of </a:t>
            </a:r>
            <a:r>
              <a:rPr lang="en-US" altLang="en-US" sz="2200" dirty="0" smtClean="0">
                <a:latin typeface="+mj-lt"/>
              </a:rPr>
              <a:t>input</a:t>
            </a:r>
            <a:endParaRPr lang="de-DE" altLang="en-US" sz="2200" b="1" dirty="0" smtClean="0">
              <a:latin typeface="+mj-lt"/>
            </a:endParaRPr>
          </a:p>
          <a:p>
            <a:pPr marL="431800" indent="-307975">
              <a:lnSpc>
                <a:spcPct val="95000"/>
              </a:lnSpc>
              <a:buClrTx/>
              <a:buSzPct val="45000"/>
              <a:buFontTx/>
              <a:buNone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b="1" dirty="0">
                <a:latin typeface="+mj-lt"/>
              </a:rPr>
              <a:t>	</a:t>
            </a:r>
            <a:r>
              <a:rPr lang="de-DE" altLang="en-US" sz="2200" b="1" dirty="0" smtClean="0">
                <a:latin typeface="+mj-lt"/>
              </a:rPr>
              <a:t>Counting Operations</a:t>
            </a:r>
            <a:r>
              <a:rPr lang="de-DE" altLang="en-US" sz="2200" b="1" dirty="0">
                <a:latin typeface="+mj-lt"/>
              </a:rPr>
              <a:t>: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Count the number of operations as a function of the input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Assume for simplicity </a:t>
            </a:r>
            <a:r>
              <a:rPr lang="en-US" altLang="en-US" sz="2200" dirty="0" smtClean="0">
                <a:latin typeface="+mj-lt"/>
              </a:rPr>
              <a:t>that all </a:t>
            </a:r>
            <a:r>
              <a:rPr lang="en-US" altLang="en-US" sz="2200" dirty="0">
                <a:latin typeface="+mj-lt"/>
              </a:rPr>
              <a:t>elementary operations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run in 1 time </a:t>
            </a:r>
            <a:r>
              <a:rPr lang="en-US" altLang="en-US" sz="2200" dirty="0" smtClean="0">
                <a:latin typeface="+mj-lt"/>
              </a:rPr>
              <a:t>unit</a:t>
            </a:r>
            <a:endParaRPr lang="en-US" altLang="en-US" sz="2200" dirty="0">
              <a:latin typeface="+mj-lt"/>
            </a:endParaRPr>
          </a:p>
          <a:p>
            <a:pPr marL="431800" indent="-307975">
              <a:lnSpc>
                <a:spcPct val="95000"/>
              </a:lnSpc>
              <a:buClrTx/>
              <a:buSzPct val="45000"/>
              <a:buFontTx/>
              <a:buNone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b="1" dirty="0" smtClean="0">
                <a:latin typeface="+mj-lt"/>
              </a:rPr>
              <a:t>Actual </a:t>
            </a:r>
            <a:r>
              <a:rPr lang="de-DE" altLang="en-US" sz="2200" b="1" dirty="0">
                <a:latin typeface="+mj-lt"/>
              </a:rPr>
              <a:t>performance depends on more than just the algorithm.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Measuring performance of algorithms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b="1" dirty="0">
                <a:latin typeface="+mj-lt"/>
              </a:rPr>
              <a:t>Actual performance depends on more than just the algorithm.</a:t>
            </a:r>
            <a:br>
              <a:rPr lang="de-DE" altLang="en-US" sz="2200" b="1" dirty="0">
                <a:latin typeface="+mj-lt"/>
              </a:rPr>
            </a:br>
            <a:endParaRPr lang="de-DE" altLang="en-US" sz="2200" b="1" dirty="0">
              <a:latin typeface="+mj-lt"/>
            </a:endParaRP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CPU speed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Operating system / configurations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Amount of memory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Other programs running </a:t>
            </a:r>
            <a:r>
              <a:rPr lang="en-US" altLang="en-US" sz="2200" dirty="0" smtClean="0">
                <a:latin typeface="+mj-lt"/>
              </a:rPr>
              <a:t>at the </a:t>
            </a:r>
            <a:r>
              <a:rPr lang="en-US" altLang="en-US" sz="2200" dirty="0">
                <a:latin typeface="+mj-lt"/>
              </a:rPr>
              <a:t>same time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Hardware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>
                <a:latin typeface="+mj-lt"/>
              </a:rPr>
              <a:t>Implementation of the </a:t>
            </a:r>
            <a:r>
              <a:rPr lang="en-US" altLang="en-US" sz="2200" dirty="0" smtClean="0">
                <a:latin typeface="+mj-lt"/>
              </a:rPr>
              <a:t>algorithm</a:t>
            </a:r>
          </a:p>
          <a:p>
            <a:pPr marL="1711325" lvl="1" indent="-560388">
              <a:lnSpc>
                <a:spcPct val="95000"/>
              </a:lnSpc>
              <a:buSzPct val="75000"/>
              <a:buFont typeface="Symbol" panose="05050102010706020507" pitchFamily="18" charset="2"/>
              <a:buChar char="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 smtClean="0">
                <a:latin typeface="+mj-lt"/>
              </a:rPr>
              <a:t>More…</a:t>
            </a:r>
            <a:endParaRPr lang="en-US" altLang="en-US" sz="2200" dirty="0"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Two examples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>
                <a:latin typeface="+mj-lt"/>
              </a:rPr>
              <a:t>Summation: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Input: Two </a:t>
            </a:r>
            <a:r>
              <a:rPr lang="de-DE" altLang="en-US" sz="2200" dirty="0" smtClean="0">
                <a:latin typeface="+mj-lt"/>
              </a:rPr>
              <a:t>numbers </a:t>
            </a:r>
            <a:r>
              <a:rPr lang="de-DE" altLang="en-US" sz="2200" dirty="0">
                <a:latin typeface="+mj-lt"/>
              </a:rPr>
              <a:t>each of length n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Outputs: The sum of the two numbers</a:t>
            </a: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>
                <a:latin typeface="+mj-lt"/>
              </a:rPr>
              <a:t>Multiplication: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Input: Two </a:t>
            </a:r>
            <a:r>
              <a:rPr lang="de-DE" altLang="en-US" sz="2200" dirty="0" smtClean="0">
                <a:latin typeface="+mj-lt"/>
              </a:rPr>
              <a:t>numbers </a:t>
            </a:r>
            <a:r>
              <a:rPr lang="de-DE" altLang="en-US" sz="2200" dirty="0">
                <a:latin typeface="+mj-lt"/>
              </a:rPr>
              <a:t>each of length n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Outputs: The product of the two numbers</a:t>
            </a:r>
            <a:br>
              <a:rPr lang="de-DE" altLang="en-US" sz="2200" dirty="0">
                <a:latin typeface="+mj-lt"/>
              </a:rPr>
            </a:br>
            <a:endParaRPr lang="de-DE" altLang="en-US" sz="2200" dirty="0">
              <a:latin typeface="+mj-lt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>
                <a:latin typeface="+mj-lt"/>
              </a:rPr>
              <a:t>Question: Suppose the basic operations are on one digit at a time.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How many operations are required to solve each of the problems?</a:t>
            </a:r>
          </a:p>
          <a:p>
            <a:pPr marL="431800" indent="-307975">
              <a:lnSpc>
                <a:spcPct val="95000"/>
              </a:lnSpc>
              <a:buClrTx/>
              <a:buSzPct val="45000"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200" dirty="0"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71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Checking duplicates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31800" indent="-307975">
              <a:lnSpc>
                <a:spcPct val="95000"/>
              </a:lnSpc>
              <a:buClrTx/>
              <a:buFontTx/>
              <a:buNone/>
              <a:tabLst>
                <a:tab pos="431800" algn="l"/>
                <a:tab pos="708025" algn="l"/>
                <a:tab pos="1431925" algn="l"/>
                <a:tab pos="2155825" algn="l"/>
                <a:tab pos="2879725" algn="l"/>
                <a:tab pos="3603625" algn="l"/>
                <a:tab pos="4327525" algn="l"/>
                <a:tab pos="5051425" algn="l"/>
                <a:tab pos="5775325" algn="l"/>
                <a:tab pos="6507163" algn="l"/>
                <a:tab pos="7223125" algn="l"/>
                <a:tab pos="7947025" algn="l"/>
                <a:tab pos="8670925" algn="l"/>
                <a:tab pos="8969375" algn="l"/>
                <a:tab pos="9418638" algn="l"/>
                <a:tab pos="9867900" algn="l"/>
                <a:tab pos="10317163" algn="l"/>
                <a:tab pos="10766425" algn="l"/>
              </a:tabLst>
            </a:pP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bool check_duplicates(const int* arr, int n) {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int i = 0, j;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bool found = false;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while (i &lt; n &amp;&amp; !found)    {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	j = 0;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	while (j &lt; i &amp;&amp; !found)    {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            	if (arr[i] == arr[j]) {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			found = true;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		</a:t>
            </a:r>
            <a:r>
              <a:rPr lang="de-DE" altLang="en-US" sz="2200" dirty="0" smtClean="0">
                <a:solidFill>
                  <a:srgbClr val="0F0FCF"/>
                </a:solidFill>
                <a:latin typeface="+mj-lt"/>
              </a:rPr>
              <a:t>}</a:t>
            </a:r>
            <a:br>
              <a:rPr lang="de-DE" altLang="en-US" sz="2200" dirty="0" smtClean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 smtClean="0">
                <a:solidFill>
                  <a:srgbClr val="0F0FCF"/>
                </a:solidFill>
                <a:latin typeface="+mj-lt"/>
              </a:rPr>
              <a:t>			j++;</a:t>
            </a: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/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	}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	i++;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}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>
                <a:solidFill>
                  <a:srgbClr val="0F0FCF"/>
                </a:solidFill>
                <a:latin typeface="+mj-lt"/>
              </a:rPr>
              <a:t>	return found;</a:t>
            </a:r>
            <a:br>
              <a:rPr lang="de-DE" altLang="en-US" sz="2200" dirty="0">
                <a:solidFill>
                  <a:srgbClr val="0F0FCF"/>
                </a:solidFill>
                <a:latin typeface="+mj-lt"/>
              </a:rPr>
            </a:br>
            <a:r>
              <a:rPr lang="de-DE" altLang="en-US" sz="2200" dirty="0" smtClean="0">
                <a:solidFill>
                  <a:srgbClr val="0F0FCF"/>
                </a:solidFill>
                <a:latin typeface="+mj-lt"/>
              </a:rPr>
              <a:t>}</a:t>
            </a:r>
          </a:p>
          <a:p>
            <a:pPr marL="431800" indent="-307975">
              <a:lnSpc>
                <a:spcPct val="95000"/>
              </a:lnSpc>
              <a:buClrTx/>
              <a:buFontTx/>
              <a:buNone/>
              <a:tabLst>
                <a:tab pos="431800" algn="l"/>
                <a:tab pos="708025" algn="l"/>
                <a:tab pos="1431925" algn="l"/>
                <a:tab pos="2155825" algn="l"/>
                <a:tab pos="2879725" algn="l"/>
                <a:tab pos="3603625" algn="l"/>
                <a:tab pos="4327525" algn="l"/>
                <a:tab pos="5051425" algn="l"/>
                <a:tab pos="5775325" algn="l"/>
                <a:tab pos="6507163" algn="l"/>
                <a:tab pos="7223125" algn="l"/>
                <a:tab pos="7947025" algn="l"/>
                <a:tab pos="8670925" algn="l"/>
                <a:tab pos="8969375" algn="l"/>
                <a:tab pos="9418638" algn="l"/>
                <a:tab pos="9867900" algn="l"/>
                <a:tab pos="10317163" algn="l"/>
                <a:tab pos="10766425" algn="l"/>
              </a:tabLst>
            </a:pPr>
            <a:r>
              <a:rPr lang="de-DE" altLang="en-US" sz="2200" dirty="0" smtClean="0">
                <a:latin typeface="+mj-lt"/>
              </a:rPr>
              <a:t>If n </a:t>
            </a:r>
            <a:r>
              <a:rPr lang="de-DE" altLang="en-US" sz="2200" u="sng" dirty="0" smtClean="0">
                <a:latin typeface="+mj-lt"/>
              </a:rPr>
              <a:t>doubles</a:t>
            </a:r>
            <a:r>
              <a:rPr lang="de-DE" altLang="en-US" sz="2200" dirty="0" smtClean="0">
                <a:latin typeface="+mj-lt"/>
              </a:rPr>
              <a:t>, the running time is roughly </a:t>
            </a:r>
            <a:r>
              <a:rPr lang="de-DE" altLang="en-US" sz="2200" u="sng" dirty="0" smtClean="0">
                <a:latin typeface="+mj-lt"/>
              </a:rPr>
              <a:t>multiplied by 4</a:t>
            </a:r>
            <a:r>
              <a:rPr lang="de-DE" altLang="en-US" sz="2200" dirty="0" smtClean="0">
                <a:latin typeface="+mj-lt"/>
              </a:rPr>
              <a:t>.</a:t>
            </a:r>
            <a:endParaRPr lang="de-DE" altLang="en-US" sz="2200" dirty="0">
              <a:latin typeface="+mj-lt"/>
            </a:endParaRPr>
          </a:p>
        </p:txBody>
      </p:sp>
      <p:cxnSp>
        <p:nvCxnSpPr>
          <p:cNvPr id="16388" name="AutoShape 4"/>
          <p:cNvCxnSpPr>
            <a:cxnSpLocks noChangeShapeType="1"/>
            <a:stCxn id="16389" idx="1"/>
            <a:endCxn id="11" idx="0"/>
          </p:cNvCxnSpPr>
          <p:nvPr/>
        </p:nvCxnSpPr>
        <p:spPr bwMode="auto">
          <a:xfrm rot="10800000" flipV="1">
            <a:off x="5663836" y="1553368"/>
            <a:ext cx="1157653" cy="396081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308725" y="3017838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</a:t>
            </a:r>
            <a:r>
              <a:rPr lang="en-US" altLang="en-US" sz="2200" dirty="0" smtClean="0">
                <a:latin typeface="Calibri" panose="020F0502020204030204" pitchFamily="34" charset="0"/>
              </a:rPr>
              <a:t>4*n ops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218238" y="35655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</a:t>
            </a:r>
            <a:r>
              <a:rPr lang="en-US" altLang="en-US" sz="2200" dirty="0" smtClean="0">
                <a:latin typeface="Calibri" panose="020F0502020204030204" pitchFamily="34" charset="0"/>
              </a:rPr>
              <a:t>4*</a:t>
            </a:r>
            <a:r>
              <a:rPr lang="en-US" altLang="en-US" sz="2200" dirty="0" err="1" smtClean="0">
                <a:latin typeface="Calibri" panose="020F0502020204030204" pitchFamily="34" charset="0"/>
              </a:rPr>
              <a:t>i</a:t>
            </a:r>
            <a:r>
              <a:rPr lang="en-US" altLang="en-US" sz="2200" dirty="0" smtClean="0">
                <a:latin typeface="Calibri" panose="020F0502020204030204" pitchFamily="34" charset="0"/>
              </a:rPr>
              <a:t> ops</a:t>
            </a:r>
            <a:r>
              <a:rPr lang="en-US" altLang="en-US" sz="2200" dirty="0">
                <a:latin typeface="Calibri" panose="020F0502020204030204" pitchFamily="34" charset="0"/>
              </a:rPr>
              <a:t/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Outside loop: 3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Outer loop: 4n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Inner loop = </a:t>
            </a:r>
            <a:r>
              <a:rPr lang="en-US" altLang="en-US" sz="2000" dirty="0" smtClean="0">
                <a:latin typeface="+mj-lt"/>
              </a:rPr>
              <a:t>4*1 </a:t>
            </a:r>
            <a:r>
              <a:rPr lang="en-US" altLang="en-US" sz="2000" dirty="0">
                <a:latin typeface="+mj-lt"/>
              </a:rPr>
              <a:t>+ </a:t>
            </a:r>
            <a:r>
              <a:rPr lang="en-US" altLang="en-US" sz="2000" dirty="0" smtClean="0">
                <a:latin typeface="+mj-lt"/>
              </a:rPr>
              <a:t>4*2 </a:t>
            </a:r>
            <a:r>
              <a:rPr lang="en-US" altLang="en-US" sz="2000" dirty="0">
                <a:latin typeface="+mj-lt"/>
              </a:rPr>
              <a:t>+ </a:t>
            </a:r>
            <a:r>
              <a:rPr lang="en-US" altLang="en-US" sz="2000" dirty="0" smtClean="0">
                <a:latin typeface="+mj-lt"/>
              </a:rPr>
              <a:t>4*3</a:t>
            </a:r>
            <a:r>
              <a:rPr lang="en-US" altLang="en-US" sz="2000" dirty="0">
                <a:latin typeface="+mj-lt"/>
              </a:rPr>
              <a:t>+ … + </a:t>
            </a:r>
            <a:r>
              <a:rPr lang="en-US" altLang="en-US" sz="2000" dirty="0" smtClean="0">
                <a:latin typeface="+mj-lt"/>
              </a:rPr>
              <a:t>4*(</a:t>
            </a:r>
            <a:r>
              <a:rPr lang="en-US" altLang="en-US" sz="2000" dirty="0">
                <a:latin typeface="+mj-lt"/>
              </a:rPr>
              <a:t>n-1) ≅ </a:t>
            </a:r>
            <a:r>
              <a:rPr lang="en-US" altLang="en-US" sz="2000" dirty="0"/>
              <a:t>2n</a:t>
            </a:r>
            <a:r>
              <a:rPr lang="en-US" altLang="en-US" sz="2000" baseline="33000" dirty="0"/>
              <a:t>2 </a:t>
            </a:r>
            <a:r>
              <a:rPr lang="en-US" altLang="en-US" sz="2000" dirty="0" smtClean="0">
                <a:latin typeface="+mj-lt"/>
              </a:rPr>
              <a:t>+2n</a:t>
            </a:r>
            <a:endParaRPr lang="en-US" altLang="en-US" sz="2000" baseline="33000" dirty="0">
              <a:latin typeface="+mj-lt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aseline="33000" dirty="0" smtClean="0">
                <a:latin typeface="+mj-lt"/>
              </a:rPr>
              <a:t>--------------------------------------------</a:t>
            </a:r>
            <a:endParaRPr lang="en-US" altLang="en-US" sz="2000" baseline="33000" dirty="0">
              <a:latin typeface="+mj-lt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≅ </a:t>
            </a:r>
            <a:r>
              <a:rPr lang="en-US" altLang="en-US" sz="2000" dirty="0" smtClean="0">
                <a:latin typeface="+mj-lt"/>
              </a:rPr>
              <a:t>2n</a:t>
            </a:r>
            <a:r>
              <a:rPr lang="en-US" altLang="en-US" sz="2000" baseline="33000" dirty="0" smtClean="0">
                <a:latin typeface="+mj-lt"/>
              </a:rPr>
              <a:t>2 </a:t>
            </a:r>
            <a:r>
              <a:rPr lang="en-US" altLang="en-US" sz="2000" dirty="0">
                <a:latin typeface="+mj-lt"/>
              </a:rPr>
              <a:t>+ </a:t>
            </a:r>
            <a:r>
              <a:rPr lang="en-US" altLang="en-US" sz="2000" dirty="0" smtClean="0">
                <a:latin typeface="+mj-lt"/>
              </a:rPr>
              <a:t>6n </a:t>
            </a:r>
            <a:r>
              <a:rPr lang="en-US" altLang="en-US" sz="2000" dirty="0">
                <a:latin typeface="+mj-lt"/>
              </a:rPr>
              <a:t>+ 3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6308725" y="2468563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</a:t>
            </a:r>
            <a:r>
              <a:rPr lang="en-US" altLang="en-US" sz="2200" dirty="0" smtClean="0">
                <a:latin typeface="Calibri" panose="020F0502020204030204" pitchFamily="34" charset="0"/>
              </a:rPr>
              <a:t>3 ops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345112" y="194945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1" grpId="0" animBg="1"/>
      <p:bldP spid="16392" grpId="0" animBg="1"/>
      <p:bldP spid="16393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Two more examples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>
                <a:latin typeface="+mj-lt"/>
              </a:rPr>
              <a:t>Write a function with the following </a:t>
            </a:r>
            <a:r>
              <a:rPr lang="de-DE" altLang="en-US" sz="2200" dirty="0" smtClean="0">
                <a:latin typeface="+mj-lt"/>
              </a:rPr>
              <a:t>guarantees:</a:t>
            </a:r>
            <a:r>
              <a:rPr lang="de-DE" altLang="en-US" sz="2200" dirty="0">
                <a:latin typeface="+mj-lt"/>
              </a:rPr>
              <a:t/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Input</a:t>
            </a:r>
            <a:r>
              <a:rPr lang="de-DE" altLang="en-US" sz="2200" dirty="0">
                <a:latin typeface="+mj-lt"/>
              </a:rPr>
              <a:t>: An array of ints of length n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Output</a:t>
            </a:r>
            <a:r>
              <a:rPr lang="de-DE" altLang="en-US" sz="2200" dirty="0">
                <a:latin typeface="+mj-lt"/>
              </a:rPr>
              <a:t>: Returns 0 if all entries are distinct. Returns 1 otherwise.</a:t>
            </a:r>
            <a:br>
              <a:rPr lang="de-DE" altLang="en-US" sz="2200" dirty="0">
                <a:latin typeface="+mj-lt"/>
              </a:rPr>
            </a:br>
            <a:endParaRPr lang="de-DE" altLang="en-US" sz="2200" dirty="0">
              <a:latin typeface="+mj-lt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>
                <a:latin typeface="+mj-lt"/>
              </a:rPr>
              <a:t>Write a function with the following </a:t>
            </a:r>
            <a:r>
              <a:rPr lang="de-DE" altLang="en-US" sz="2200" dirty="0" smtClean="0">
                <a:latin typeface="+mj-lt"/>
              </a:rPr>
              <a:t>guarantees:</a:t>
            </a:r>
            <a:r>
              <a:rPr lang="de-DE" altLang="en-US" sz="2200" dirty="0">
                <a:latin typeface="+mj-lt"/>
              </a:rPr>
              <a:t/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Input</a:t>
            </a:r>
            <a:r>
              <a:rPr lang="de-DE" altLang="en-US" sz="2200" dirty="0">
                <a:latin typeface="+mj-lt"/>
              </a:rPr>
              <a:t>: An array of ints of length n.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Promise</a:t>
            </a:r>
            <a:r>
              <a:rPr lang="de-DE" altLang="en-US" sz="2200" dirty="0">
                <a:latin typeface="+mj-lt"/>
              </a:rPr>
              <a:t>: The array contains all but one number among {0...n}.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Output</a:t>
            </a:r>
            <a:r>
              <a:rPr lang="de-DE" altLang="en-US" sz="2200" dirty="0">
                <a:latin typeface="+mj-lt"/>
              </a:rPr>
              <a:t>: Returns the missing number.</a:t>
            </a:r>
          </a:p>
          <a:p>
            <a:pPr marL="431800" indent="-307975">
              <a:lnSpc>
                <a:spcPct val="95000"/>
              </a:lnSpc>
              <a:buClrTx/>
              <a:buSzPct val="45000"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200" dirty="0">
              <a:latin typeface="+mj-lt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>
                <a:latin typeface="+mj-lt"/>
              </a:rPr>
              <a:t>What is the running time of each algorithm on inputs of length n?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don’t know the size of the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array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in advance.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6242424"/>
            <a:ext cx="665015" cy="510062"/>
          </a:xfrm>
          <a:prstGeom prst="roundRect">
            <a:avLst/>
          </a:prstGeom>
          <a:solidFill>
            <a:srgbClr val="92D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6247786"/>
            <a:ext cx="1613593" cy="504700"/>
          </a:xfrm>
          <a:prstGeom prst="roundRect">
            <a:avLst/>
          </a:prstGeom>
          <a:solidFill>
            <a:srgbClr val="92D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70867" y="5544652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Casting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94650" y="5075237"/>
            <a:ext cx="1362320" cy="769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Allocating</a:t>
            </a: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N </a:t>
            </a:r>
            <a:r>
              <a:rPr lang="en-US" sz="2400" dirty="0" err="1" smtClean="0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6622473" y="5844607"/>
            <a:ext cx="2153337" cy="65552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>
            <a:off x="1733187" y="5844607"/>
            <a:ext cx="1688889" cy="65284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94219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78112" y="4389437"/>
            <a:ext cx="817907" cy="434360"/>
          </a:xfrm>
          <a:prstGeom prst="roundRect">
            <a:avLst/>
          </a:prstGeom>
          <a:solidFill>
            <a:srgbClr val="92D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354513" y="3924590"/>
            <a:ext cx="838200" cy="388647"/>
          </a:xfrm>
          <a:prstGeom prst="roundRect">
            <a:avLst/>
          </a:prstGeom>
          <a:solidFill>
            <a:srgbClr val="92D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3216622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>
                <a:solidFill>
                  <a:schemeClr val="tx1"/>
                </a:solidFill>
              </a:rPr>
              <a:t>NULL pointer </a:t>
            </a:r>
            <a:r>
              <a:rPr lang="en-CA" sz="2400" dirty="0" smtClean="0">
                <a:solidFill>
                  <a:schemeClr val="tx1"/>
                </a:solidFill>
              </a:rPr>
              <a:t>does</a:t>
            </a:r>
            <a:br>
              <a:rPr lang="en-CA" sz="2400" dirty="0" smtClean="0">
                <a:solidFill>
                  <a:schemeClr val="tx1"/>
                </a:solidFill>
              </a:rPr>
            </a:br>
            <a:r>
              <a:rPr lang="en-CA" sz="2400" dirty="0" smtClean="0">
                <a:solidFill>
                  <a:schemeClr val="tx1"/>
                </a:solidFill>
              </a:rPr>
              <a:t>not </a:t>
            </a:r>
            <a:r>
              <a:rPr lang="en-CA" sz="2400" dirty="0">
                <a:solidFill>
                  <a:schemeClr val="tx1"/>
                </a:solidFill>
              </a:rPr>
              <a:t>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021512" y="2661920"/>
            <a:ext cx="2903321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Pointer without type.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</a:t>
            </a:r>
            <a:r>
              <a:rPr lang="en-US" sz="2400" dirty="0" smtClean="0">
                <a:solidFill>
                  <a:srgbClr val="002060"/>
                </a:solidFill>
              </a:rPr>
              <a:t>equires casting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192713" y="3450721"/>
            <a:ext cx="3280460" cy="66819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496019" y="4606617"/>
            <a:ext cx="3212192" cy="32252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58764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</a:t>
            </a: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CA" sz="22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variables later today…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9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Unsigned </a:t>
            </a:r>
            <a:r>
              <a:rPr lang="en-US" sz="2400" dirty="0" err="1" smtClean="0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36210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 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b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</a:t>
            </a:r>
            <a:r>
              <a:rPr lang="en-US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65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71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1772</TotalTime>
  <Words>585</Words>
  <Application>Microsoft Office PowerPoint</Application>
  <PresentationFormat>Custom</PresentationFormat>
  <Paragraphs>189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 Unicode MS</vt:lpstr>
      <vt:lpstr>Microsoft YaHei</vt:lpstr>
      <vt:lpstr>Albany</vt:lpstr>
      <vt:lpstr>Arial</vt:lpstr>
      <vt:lpstr>Calibri</vt:lpstr>
      <vt:lpstr>Symbol</vt:lpstr>
      <vt:lpstr>Tahoma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PowerPoint Presentation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PowerPoint Presentation</vt:lpstr>
      <vt:lpstr>Pseudo-code</vt:lpstr>
      <vt:lpstr>PowerPoint Presentation</vt:lpstr>
      <vt:lpstr>PowerPoint Presentation</vt:lpstr>
      <vt:lpstr>Recursion</vt:lpstr>
      <vt:lpstr>Recursion</vt:lpstr>
      <vt:lpstr>Recursion</vt:lpstr>
      <vt:lpstr>Fun fact about Fibonacci numbers</vt:lpstr>
      <vt:lpstr>PowerPoint Presentation</vt:lpstr>
      <vt:lpstr>Merge sort (more on recursion)</vt:lpstr>
      <vt:lpstr>Merge sort</vt:lpstr>
      <vt:lpstr>Space Filling algorithm</vt:lpstr>
      <vt:lpstr>Measuring performance of algorithms</vt:lpstr>
      <vt:lpstr>Measuring performance of algorithms</vt:lpstr>
      <vt:lpstr>Two examples</vt:lpstr>
      <vt:lpstr>Checking duplicates</vt:lpstr>
      <vt:lpstr>Two 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454</cp:revision>
  <cp:lastPrinted>1601-01-01T00:00:00Z</cp:lastPrinted>
  <dcterms:created xsi:type="dcterms:W3CDTF">2017-07-19T19:15:02Z</dcterms:created>
  <dcterms:modified xsi:type="dcterms:W3CDTF">2019-09-24T06:02:52Z</dcterms:modified>
</cp:coreProperties>
</file>