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30"/>
  </p:notesMasterIdLst>
  <p:sldIdLst>
    <p:sldId id="256" r:id="rId3"/>
    <p:sldId id="317" r:id="rId4"/>
    <p:sldId id="321" r:id="rId5"/>
    <p:sldId id="322" r:id="rId6"/>
    <p:sldId id="323" r:id="rId7"/>
    <p:sldId id="324" r:id="rId8"/>
    <p:sldId id="277" r:id="rId9"/>
    <p:sldId id="278" r:id="rId10"/>
    <p:sldId id="279" r:id="rId11"/>
    <p:sldId id="280" r:id="rId12"/>
    <p:sldId id="281" r:id="rId13"/>
    <p:sldId id="282" r:id="rId14"/>
    <p:sldId id="298" r:id="rId15"/>
    <p:sldId id="332" r:id="rId16"/>
    <p:sldId id="283" r:id="rId17"/>
    <p:sldId id="294" r:id="rId18"/>
    <p:sldId id="325" r:id="rId19"/>
    <p:sldId id="326" r:id="rId20"/>
    <p:sldId id="327" r:id="rId21"/>
    <p:sldId id="328" r:id="rId22"/>
    <p:sldId id="329" r:id="rId23"/>
    <p:sldId id="330" r:id="rId24"/>
    <p:sldId id="331" r:id="rId25"/>
    <p:sldId id="295" r:id="rId26"/>
    <p:sldId id="296" r:id="rId27"/>
    <p:sldId id="297" r:id="rId28"/>
    <p:sldId id="291" r:id="rId29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3" autoAdjust="0"/>
    <p:restoredTop sz="94660"/>
  </p:normalViewPr>
  <p:slideViewPr>
    <p:cSldViewPr>
      <p:cViewPr varScale="1">
        <p:scale>
          <a:sx n="99" d="100"/>
          <a:sy n="99" d="100"/>
        </p:scale>
        <p:origin x="1494" y="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55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65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75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55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28744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0199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86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86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04692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66154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93573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64233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07617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390384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156140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834346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894286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492057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708171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224652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64714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68978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83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74659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93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12532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24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34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September </a:t>
            </a:r>
            <a:r>
              <a:rPr lang="de-DE" altLang="en-US" sz="3600" b="1" dirty="0" smtClean="0">
                <a:solidFill>
                  <a:srgbClr val="000080"/>
                </a:solidFill>
              </a:rPr>
              <a:t>30, 2019</a:t>
            </a: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Searching in a sorted array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If the array is </a:t>
            </a:r>
            <a:r>
              <a:rPr lang="en-US" altLang="en-US" sz="2400" u="sng" dirty="0"/>
              <a:t>sorted</a:t>
            </a:r>
            <a:r>
              <a:rPr lang="en-US" altLang="en-US" sz="2400" dirty="0"/>
              <a:t>, then searching for an element in the array becomes easier.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For example, when looking for a word in a dictionary, we do not go through the entire dictionary.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We use the fact that the dictionary is sorted to quickly find the word we are looking for</a:t>
            </a:r>
            <a:r>
              <a:rPr lang="en-US" altLang="en-US" sz="2400" dirty="0" smtClean="0"/>
              <a:t>.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400" dirty="0"/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i="1" u="sng" dirty="0" smtClean="0"/>
              <a:t>Idea:</a:t>
            </a:r>
            <a:r>
              <a:rPr lang="en-US" altLang="en-US" sz="2400" b="1" dirty="0" smtClean="0"/>
              <a:t> divide and conquer</a:t>
            </a:r>
          </a:p>
          <a:p>
            <a:pPr marL="1033463" lvl="1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 smtClean="0"/>
              <a:t>Divide: cut the array into 2 roughly equal pieces</a:t>
            </a:r>
          </a:p>
          <a:p>
            <a:pPr marL="1033463" lvl="1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 smtClean="0"/>
              <a:t>Use the fact that the array is sorted:</a:t>
            </a:r>
            <a:r>
              <a:rPr lang="en-US" altLang="en-US" sz="2200" dirty="0"/>
              <a:t/>
            </a:r>
            <a:br>
              <a:rPr lang="en-US" altLang="en-US" sz="2200" dirty="0"/>
            </a:br>
            <a:r>
              <a:rPr lang="en-US" altLang="en-US" sz="2200" dirty="0" smtClean="0"/>
              <a:t>			search in only one of the pieces.</a:t>
            </a:r>
            <a:endParaRPr lang="en-US" altLang="en-US" sz="22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Binary search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u="sng" dirty="0"/>
              <a:t>Input: A sorted array, an </a:t>
            </a:r>
            <a:r>
              <a:rPr lang="en-US" altLang="en-US" sz="2200" u="sng" dirty="0" smtClean="0"/>
              <a:t>element</a:t>
            </a:r>
            <a:br>
              <a:rPr lang="en-US" altLang="en-US" sz="2200" u="sng" dirty="0" smtClean="0"/>
            </a:br>
            <a:r>
              <a:rPr lang="en-US" altLang="en-US" sz="2200" u="sng" dirty="0" smtClean="0"/>
              <a:t>Output: Index of the element in the array (or N/A)</a:t>
            </a:r>
            <a:endParaRPr lang="en-US" altLang="en-US" sz="2200" dirty="0"/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 smtClean="0">
                <a:solidFill>
                  <a:srgbClr val="002060"/>
                </a:solidFill>
              </a:rPr>
              <a:t>1. Compute </a:t>
            </a:r>
            <a:r>
              <a:rPr lang="en-US" altLang="en-US" sz="2200" i="1" dirty="0">
                <a:solidFill>
                  <a:srgbClr val="002060"/>
                </a:solidFill>
              </a:rPr>
              <a:t>the midpoint of the 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array</a:t>
            </a:r>
            <a:endParaRPr lang="en-US" altLang="en-US" sz="2200" i="1" dirty="0">
              <a:solidFill>
                <a:srgbClr val="002060"/>
              </a:solidFill>
            </a:endParaRP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 smtClean="0">
                <a:solidFill>
                  <a:srgbClr val="002060"/>
                </a:solidFill>
              </a:rPr>
              <a:t>2. If </a:t>
            </a:r>
            <a:r>
              <a:rPr lang="en-US" altLang="en-US" sz="2200" i="1" dirty="0">
                <a:solidFill>
                  <a:srgbClr val="002060"/>
                </a:solidFill>
              </a:rPr>
              <a:t>array[midpoint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] == element</a:t>
            </a:r>
            <a:br>
              <a:rPr lang="en-US" altLang="en-US" sz="2200" i="1" dirty="0" smtClean="0">
                <a:solidFill>
                  <a:srgbClr val="002060"/>
                </a:solidFill>
              </a:rPr>
            </a:br>
            <a:r>
              <a:rPr lang="en-US" altLang="en-US" sz="2200" i="1" dirty="0" smtClean="0">
                <a:solidFill>
                  <a:srgbClr val="002060"/>
                </a:solidFill>
              </a:rPr>
              <a:t>			2.1 Return midpoint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 smtClean="0">
                <a:solidFill>
                  <a:srgbClr val="002060"/>
                </a:solidFill>
              </a:rPr>
              <a:t>3. Else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 smtClean="0">
                <a:solidFill>
                  <a:srgbClr val="002060"/>
                </a:solidFill>
              </a:rPr>
              <a:t>			3.1 If </a:t>
            </a:r>
            <a:r>
              <a:rPr lang="en-US" altLang="en-US" sz="2200" i="1" dirty="0">
                <a:solidFill>
                  <a:srgbClr val="002060"/>
                </a:solidFill>
              </a:rPr>
              <a:t>array[midpoint] &gt; 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element</a:t>
            </a:r>
            <a:r>
              <a:rPr lang="en-US" altLang="en-US" sz="2200" i="1" dirty="0">
                <a:solidFill>
                  <a:srgbClr val="002060"/>
                </a:solidFill>
              </a:rPr>
              <a:t/>
            </a:r>
            <a:br>
              <a:rPr lang="en-US" altLang="en-US" sz="2200" i="1" dirty="0">
                <a:solidFill>
                  <a:srgbClr val="002060"/>
                </a:solidFill>
              </a:rPr>
            </a:br>
            <a:r>
              <a:rPr lang="en-US" altLang="en-US" sz="2200" i="1" dirty="0" smtClean="0">
                <a:solidFill>
                  <a:srgbClr val="002060"/>
                </a:solidFill>
              </a:rPr>
              <a:t>				3.1.1 Search </a:t>
            </a:r>
            <a:r>
              <a:rPr lang="en-US" altLang="en-US" sz="2200" i="1" dirty="0">
                <a:solidFill>
                  <a:srgbClr val="002060"/>
                </a:solidFill>
              </a:rPr>
              <a:t>in the left half of the 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array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 smtClean="0">
                <a:solidFill>
                  <a:srgbClr val="002060"/>
                </a:solidFill>
              </a:rPr>
              <a:t>			3.2 Else </a:t>
            </a:r>
            <a:r>
              <a:rPr lang="en-US" altLang="en-US" sz="2200" i="1" dirty="0">
                <a:solidFill>
                  <a:schemeClr val="tx1"/>
                </a:solidFill>
              </a:rPr>
              <a:t>// array[midpoint] &lt; </a:t>
            </a:r>
            <a:r>
              <a:rPr lang="en-US" altLang="en-US" sz="2200" i="1" dirty="0" smtClean="0">
                <a:solidFill>
                  <a:schemeClr val="tx1"/>
                </a:solidFill>
              </a:rPr>
              <a:t>element</a:t>
            </a:r>
            <a:br>
              <a:rPr lang="en-US" altLang="en-US" sz="2200" i="1" dirty="0" smtClean="0">
                <a:solidFill>
                  <a:schemeClr val="tx1"/>
                </a:solidFill>
              </a:rPr>
            </a:br>
            <a:r>
              <a:rPr lang="en-US" altLang="en-US" sz="2200" i="1" dirty="0" smtClean="0">
                <a:solidFill>
                  <a:srgbClr val="002060"/>
                </a:solidFill>
              </a:rPr>
              <a:t>				3.2.1 Search </a:t>
            </a:r>
            <a:r>
              <a:rPr lang="en-US" altLang="en-US" sz="2200" i="1" dirty="0">
                <a:solidFill>
                  <a:srgbClr val="002060"/>
                </a:solidFill>
              </a:rPr>
              <a:t>in the right half of the array</a:t>
            </a:r>
            <a:br>
              <a:rPr lang="en-US" altLang="en-US" sz="2200" i="1" dirty="0">
                <a:solidFill>
                  <a:srgbClr val="002060"/>
                </a:solidFill>
              </a:rPr>
            </a:br>
            <a:r>
              <a:rPr lang="en-US" altLang="en-US" sz="2200" i="1" dirty="0">
                <a:solidFill>
                  <a:srgbClr val="002060"/>
                </a:solidFill>
              </a:rPr>
              <a:t>		}</a:t>
            </a: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5497512" y="960437"/>
            <a:ext cx="4495800" cy="104503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b="1" u="sng" dirty="0">
                <a:latin typeface="+mj-lt"/>
              </a:rPr>
              <a:t>Running time for array of length N</a:t>
            </a:r>
            <a:r>
              <a:rPr lang="en-US" altLang="en-US" sz="2000" dirty="0">
                <a:latin typeface="+mj-lt"/>
              </a:rPr>
              <a:t>: Denote the running time by T(N)</a:t>
            </a: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5954712" y="3323255"/>
            <a:ext cx="3427579" cy="62853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Checking if </a:t>
            </a:r>
            <a:r>
              <a:rPr lang="en-US" altLang="en-US" sz="2000" dirty="0" smtClean="0">
                <a:latin typeface="+mj-lt"/>
              </a:rPr>
              <a:t>statements: O(1)</a:t>
            </a:r>
            <a:endParaRPr lang="en-US" altLang="en-US" sz="2000" dirty="0">
              <a:latin typeface="+mj-lt"/>
            </a:endParaRP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7275410" y="4170303"/>
            <a:ext cx="2560637" cy="46716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 smtClean="0">
                <a:latin typeface="+mj-lt"/>
              </a:rPr>
              <a:t>Recursion:  T(N/2)</a:t>
            </a:r>
            <a:endParaRPr lang="en-US" altLang="en-US" sz="2000" dirty="0">
              <a:latin typeface="+mj-lt"/>
            </a:endParaRP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4022750" y="6365533"/>
            <a:ext cx="3357980" cy="74254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Total: T(N) = </a:t>
            </a:r>
            <a:r>
              <a:rPr lang="en-US" altLang="en-US" sz="2000" dirty="0" smtClean="0">
                <a:latin typeface="+mj-lt"/>
              </a:rPr>
              <a:t>T(N/2) + O(1)</a:t>
            </a:r>
            <a:endParaRPr lang="en-US" altLang="en-US" sz="2000" dirty="0">
              <a:latin typeface="+mj-lt"/>
            </a:endParaRPr>
          </a:p>
        </p:txBody>
      </p:sp>
      <p:cxnSp>
        <p:nvCxnSpPr>
          <p:cNvPr id="8" name="AutoShape 4"/>
          <p:cNvCxnSpPr>
            <a:cxnSpLocks noChangeShapeType="1"/>
            <a:stCxn id="29701" idx="1"/>
            <a:endCxn id="9" idx="0"/>
          </p:cNvCxnSpPr>
          <p:nvPr/>
        </p:nvCxnSpPr>
        <p:spPr bwMode="auto">
          <a:xfrm rot="10800000" flipV="1">
            <a:off x="5170930" y="4403882"/>
            <a:ext cx="2104481" cy="404721"/>
          </a:xfrm>
          <a:prstGeom prst="bentConnector2">
            <a:avLst/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9" name="Rounded Rectangle 8"/>
          <p:cNvSpPr/>
          <p:nvPr/>
        </p:nvSpPr>
        <p:spPr bwMode="auto">
          <a:xfrm>
            <a:off x="3059112" y="4808604"/>
            <a:ext cx="4223634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4" name="AutoShape 4"/>
          <p:cNvCxnSpPr>
            <a:cxnSpLocks noChangeShapeType="1"/>
            <a:stCxn id="29701" idx="2"/>
            <a:endCxn id="17" idx="3"/>
          </p:cNvCxnSpPr>
          <p:nvPr/>
        </p:nvCxnSpPr>
        <p:spPr bwMode="auto">
          <a:xfrm rot="5400000">
            <a:off x="7470274" y="4645902"/>
            <a:ext cx="1093894" cy="1077017"/>
          </a:xfrm>
          <a:prstGeom prst="bentConnector2">
            <a:avLst/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7" name="Rounded Rectangle 16"/>
          <p:cNvSpPr/>
          <p:nvPr/>
        </p:nvSpPr>
        <p:spPr bwMode="auto">
          <a:xfrm>
            <a:off x="3059112" y="5549277"/>
            <a:ext cx="4419600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animBg="1"/>
      <p:bldP spid="29700" grpId="0" animBg="1"/>
      <p:bldP spid="29701" grpId="0" animBg="1"/>
      <p:bldP spid="29702" grpId="0" animBg="1"/>
      <p:bldP spid="9" grpId="0" animBg="1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Binary search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u="sng" dirty="0">
                <a:latin typeface="+mj-lt"/>
              </a:rPr>
              <a:t>Analyzing the </a:t>
            </a:r>
            <a:r>
              <a:rPr lang="en-US" altLang="en-US" sz="2200" u="sng" dirty="0" smtClean="0">
                <a:latin typeface="+mj-lt"/>
              </a:rPr>
              <a:t>running </a:t>
            </a:r>
            <a:r>
              <a:rPr lang="en-US" altLang="en-US" sz="2200" u="sng" dirty="0">
                <a:latin typeface="+mj-lt"/>
              </a:rPr>
              <a:t>time T(N</a:t>
            </a:r>
            <a:r>
              <a:rPr lang="en-US" altLang="en-US" sz="2200" u="sng" dirty="0" smtClean="0">
                <a:latin typeface="+mj-lt"/>
              </a:rPr>
              <a:t>)</a:t>
            </a:r>
            <a:r>
              <a:rPr lang="en-US" altLang="en-US" sz="2200" dirty="0" smtClean="0">
                <a:latin typeface="+mj-lt"/>
              </a:rPr>
              <a:t>:</a:t>
            </a:r>
            <a:endParaRPr lang="en-US" altLang="en-US" sz="2200" dirty="0">
              <a:latin typeface="+mj-lt"/>
            </a:endParaRP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 smtClean="0">
                <a:latin typeface="+mj-lt"/>
              </a:rPr>
              <a:t>The </a:t>
            </a:r>
            <a:r>
              <a:rPr lang="en-US" altLang="en-US" sz="2200" dirty="0">
                <a:latin typeface="+mj-lt"/>
              </a:rPr>
              <a:t>recursion </a:t>
            </a:r>
            <a:r>
              <a:rPr lang="en-US" altLang="en-US" sz="2200" dirty="0" smtClean="0">
                <a:latin typeface="+mj-lt"/>
              </a:rPr>
              <a:t>formula is </a:t>
            </a:r>
            <a:r>
              <a:rPr lang="en-US" altLang="en-US" sz="2200" i="1" dirty="0" smtClean="0">
                <a:solidFill>
                  <a:srgbClr val="002060"/>
                </a:solidFill>
                <a:latin typeface="+mj-lt"/>
              </a:rPr>
              <a:t>T(N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</a:rPr>
              <a:t>) = T(N/2) + O(1</a:t>
            </a:r>
            <a:r>
              <a:rPr lang="en-US" altLang="en-US" sz="2200" i="1" dirty="0" smtClean="0">
                <a:solidFill>
                  <a:srgbClr val="002060"/>
                </a:solidFill>
                <a:latin typeface="+mj-lt"/>
              </a:rPr>
              <a:t>)</a:t>
            </a:r>
            <a:r>
              <a:rPr lang="en-US" altLang="en-US" sz="2200" dirty="0" smtClean="0">
                <a:latin typeface="+mj-lt"/>
              </a:rPr>
              <a:t>.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 smtClean="0">
                <a:latin typeface="+mj-lt"/>
              </a:rPr>
              <a:t>How </a:t>
            </a:r>
            <a:r>
              <a:rPr lang="en-US" altLang="en-US" sz="2200" dirty="0">
                <a:latin typeface="+mj-lt"/>
              </a:rPr>
              <a:t>do we solve it</a:t>
            </a:r>
            <a:r>
              <a:rPr lang="en-US" altLang="en-US" sz="2200" dirty="0" smtClean="0">
                <a:latin typeface="+mj-lt"/>
              </a:rPr>
              <a:t>?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 smtClean="0">
                <a:solidFill>
                  <a:srgbClr val="002060"/>
                </a:solidFill>
                <a:latin typeface="+mj-lt"/>
              </a:rPr>
              <a:t>				</a:t>
            </a:r>
            <a:r>
              <a:rPr lang="en-US" altLang="en-US" sz="2200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T(N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) 	= </a:t>
            </a:r>
            <a:r>
              <a:rPr lang="en-US" altLang="en-US" sz="2200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T(N/2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) + O(1</a:t>
            </a:r>
            <a:r>
              <a:rPr lang="en-US" altLang="en-US" sz="2200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</a:t>
            </a:r>
            <a:r>
              <a:rPr lang="en-US" altLang="en-US" sz="2200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= </a:t>
            </a:r>
            <a:r>
              <a:rPr lang="en-US" altLang="en-US" sz="2200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T(N/4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) + 2*O(1</a:t>
            </a:r>
            <a:r>
              <a:rPr lang="en-US" altLang="en-US" sz="2200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</a:t>
            </a:r>
            <a:r>
              <a:rPr lang="en-US" altLang="en-US" sz="2200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= T(N/8) + 3*O(1</a:t>
            </a:r>
            <a:r>
              <a:rPr lang="en-US" altLang="en-US" sz="2200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= </a:t>
            </a:r>
            <a:r>
              <a:rPr lang="en-US" altLang="en-US" sz="2200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…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</a:t>
            </a: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</a:t>
            </a:r>
            <a:r>
              <a:rPr lang="en-US" altLang="en-US" sz="2200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[For </a:t>
            </a:r>
            <a:r>
              <a:rPr lang="en-US" altLang="en-US" sz="2200" dirty="0" err="1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</a:t>
            </a:r>
            <a:r>
              <a:rPr lang="en-US" altLang="en-US" sz="2200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&gt; 0]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</a:t>
            </a:r>
            <a:r>
              <a:rPr lang="en-US" altLang="en-US" sz="2200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= 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T(N/2</a:t>
            </a:r>
            <a:r>
              <a:rPr lang="en-US" altLang="en-US" sz="2200" i="1" baseline="33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) + </a:t>
            </a:r>
            <a:r>
              <a:rPr lang="en-US" altLang="en-US" sz="2200" i="1" dirty="0" err="1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</a:t>
            </a:r>
            <a:r>
              <a:rPr lang="en-US" altLang="en-US" sz="2200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*O(1)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[</a:t>
            </a: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For </a:t>
            </a:r>
            <a:r>
              <a:rPr lang="en-US" altLang="en-US" sz="2200" dirty="0" err="1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</a:t>
            </a: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= log</a:t>
            </a:r>
            <a:r>
              <a:rPr lang="en-US" altLang="en-US" sz="2200" baseline="-25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2</a:t>
            </a: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(N)]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</a:t>
            </a:r>
            <a:r>
              <a:rPr lang="en-US" altLang="en-US" sz="2200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= T(1) + log</a:t>
            </a:r>
            <a:r>
              <a:rPr lang="en-US" altLang="en-US" sz="2200" i="1" baseline="-25000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2</a:t>
            </a:r>
            <a:r>
              <a:rPr lang="en-US" altLang="en-US" sz="2200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(N)*O(1)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</a:t>
            </a:r>
            <a:r>
              <a:rPr lang="en-US" altLang="en-US" sz="2200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	= O(log(N))</a:t>
            </a:r>
            <a:r>
              <a:rPr lang="en-US" altLang="en-US" sz="2200" dirty="0">
                <a:latin typeface="+mj-lt"/>
              </a:rPr>
              <a:t>		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</a:t>
            </a:r>
            <a:r>
              <a:rPr lang="de-DE" altLang="en-US" dirty="0" smtClean="0"/>
              <a:t>search</a:t>
            </a:r>
            <a:endParaRPr lang="de-DE" altLang="en-US" dirty="0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 smtClean="0"/>
              <a:t>Advantages: really fast!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 smtClean="0"/>
              <a:t>Requirements: the array must be sorted</a:t>
            </a:r>
          </a:p>
          <a:p>
            <a:pPr marL="1033463" lvl="1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000" dirty="0" smtClean="0"/>
              <a:t>If the array is dynamic, this can be expensive.</a:t>
            </a:r>
          </a:p>
          <a:p>
            <a:pPr marL="1033463" lvl="1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000" dirty="0" smtClean="0"/>
              <a:t>For example, if we need to insert new values into the array	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400" dirty="0" smtClean="0"/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 smtClean="0"/>
              <a:t>Homework: write a recursive version of binary search.</a:t>
            </a:r>
          </a:p>
          <a:p>
            <a:pPr marL="1033463" lvl="1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455883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smtClean="0"/>
              <a:t>More </a:t>
            </a:r>
            <a:r>
              <a:rPr lang="de-DE" altLang="en-US" sz="8000" dirty="0" smtClean="0"/>
              <a:t>on</a:t>
            </a:r>
            <a:br>
              <a:rPr lang="de-DE" altLang="en-US" sz="8000" dirty="0" smtClean="0"/>
            </a:br>
            <a:r>
              <a:rPr lang="de-DE" altLang="en-US" sz="8000" dirty="0" smtClean="0"/>
              <a:t>Big-O </a:t>
            </a:r>
            <a:r>
              <a:rPr lang="de-DE" altLang="en-US" sz="8000" dirty="0"/>
              <a:t>notation</a:t>
            </a:r>
          </a:p>
        </p:txBody>
      </p:sp>
    </p:spTree>
    <p:extLst>
      <p:ext uri="{BB962C8B-B14F-4D97-AF65-F5344CB8AC3E}">
        <p14:creationId xmlns:p14="http://schemas.microsoft.com/office/powerpoint/2010/main" val="30310137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Fib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>
                <a:latin typeface="+mj-lt"/>
              </a:rPr>
              <a:t>Recall the recursive algorithm for Fib(n)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Fib(n):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if (n &lt;=1)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	return n;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else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	return Fib(n-1) + Fib(n-2)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>
                <a:latin typeface="+mj-lt"/>
              </a:rPr>
              <a:t>What is the running time of the </a:t>
            </a:r>
            <a:r>
              <a:rPr lang="en-US" altLang="en-US" sz="2200" dirty="0" smtClean="0">
                <a:latin typeface="+mj-lt"/>
              </a:rPr>
              <a:t>algorithm?</a:t>
            </a:r>
            <a:endParaRPr lang="en-US" altLang="en-US" sz="2200" dirty="0">
              <a:latin typeface="+mj-lt"/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T(n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) = T(n-1) + T(n-2) + O(1</a:t>
            </a:r>
            <a:r>
              <a:rPr lang="en-US" altLang="en-US" sz="2200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</a:t>
            </a:r>
            <a:r>
              <a:rPr lang="en-US" altLang="en-US" sz="2200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T(n-1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) = T(n-2) + T(n-3) + O(1</a:t>
            </a:r>
            <a:r>
              <a:rPr lang="en-US" altLang="en-US" sz="2200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</a:t>
            </a:r>
            <a:r>
              <a:rPr lang="en-US" altLang="en-US" sz="2200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  </a:t>
            </a:r>
            <a:r>
              <a:rPr lang="en-US" altLang="en-US" sz="2200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T(n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) &gt; 2*T(n-2) + O(1</a:t>
            </a:r>
            <a:r>
              <a:rPr lang="en-US" altLang="en-US" sz="2200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cs typeface="Times New Roman" panose="02020603050405020304" pitchFamily="18" charset="0"/>
              </a:rPr>
              <a:t>					…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</a:t>
            </a:r>
            <a:r>
              <a:rPr lang="en-US" altLang="en-US" sz="2200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</a:t>
            </a:r>
            <a:r>
              <a:rPr lang="en-US" altLang="en-US" sz="2200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en-US" sz="2200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T(n) &gt; 2</a:t>
            </a:r>
            <a:r>
              <a:rPr lang="en-US" altLang="en-US" sz="2200" i="1" baseline="33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n/2</a:t>
            </a: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4049712" y="6561138"/>
            <a:ext cx="2011363" cy="73183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 smtClean="0">
                <a:latin typeface="+mj-lt"/>
              </a:rPr>
              <a:t>Prove </a:t>
            </a:r>
            <a:r>
              <a:rPr lang="en-US" altLang="en-US" sz="2000" dirty="0">
                <a:latin typeface="+mj-lt"/>
              </a:rPr>
              <a:t>it!</a:t>
            </a: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5526154" y="2484437"/>
            <a:ext cx="4572000" cy="89138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On the other hand, the running </a:t>
            </a:r>
            <a:r>
              <a:rPr lang="en-US" altLang="en-US" sz="2000" dirty="0" smtClean="0">
                <a:latin typeface="+mj-lt"/>
              </a:rPr>
              <a:t>time</a:t>
            </a:r>
            <a:br>
              <a:rPr lang="en-US" altLang="en-US" sz="2000" dirty="0" smtClean="0">
                <a:latin typeface="+mj-lt"/>
              </a:rPr>
            </a:br>
            <a:r>
              <a:rPr lang="en-US" altLang="en-US" sz="2000" dirty="0" smtClean="0">
                <a:latin typeface="+mj-lt"/>
              </a:rPr>
              <a:t>of </a:t>
            </a:r>
            <a:r>
              <a:rPr lang="en-US" altLang="en-US" sz="2000" dirty="0">
                <a:latin typeface="+mj-lt"/>
              </a:rPr>
              <a:t>Fib using an array is O(n)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552189" y="5660232"/>
            <a:ext cx="2590800" cy="73183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 smtClean="0">
                <a:latin typeface="+mj-lt"/>
              </a:rPr>
              <a:t>Exponential time!</a:t>
            </a:r>
            <a:endParaRPr lang="en-US" altLang="en-US" sz="2200" dirty="0">
              <a:latin typeface="+mj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animBg="1"/>
      <p:bldP spid="31748" grpId="0" animBg="1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Fib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>
                <a:latin typeface="+mj-lt"/>
              </a:rPr>
              <a:t>Recall the recursive algorithm for Fib(n)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Fib(n):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if (n &lt;=1)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	return n;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else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	return Fib(n-1) + Fib(n-2)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>
                <a:latin typeface="+mj-lt"/>
              </a:rPr>
              <a:t>What is the running time of the </a:t>
            </a:r>
            <a:r>
              <a:rPr lang="en-US" altLang="en-US" sz="2200" dirty="0" smtClean="0">
                <a:latin typeface="+mj-lt"/>
              </a:rPr>
              <a:t>algorithm?</a:t>
            </a:r>
            <a:endParaRPr lang="en-US" altLang="en-US" sz="2200" dirty="0">
              <a:latin typeface="+mj-lt"/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T(n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) = T(n-1) + T(n-2) + O(1</a:t>
            </a:r>
            <a:r>
              <a:rPr lang="en-US" altLang="en-US" sz="2200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</a:t>
            </a:r>
            <a:r>
              <a:rPr lang="en-US" altLang="en-US" sz="2200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T(n-1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) = T(n-2) + T(n-3) + O(1</a:t>
            </a:r>
            <a:r>
              <a:rPr lang="en-US" altLang="en-US" sz="2200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</a:t>
            </a:r>
            <a:r>
              <a:rPr lang="en-US" altLang="en-US" sz="2200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…</a:t>
            </a: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2525712" y="6146166"/>
            <a:ext cx="5638800" cy="8382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 smtClean="0">
                <a:latin typeface="+mj-lt"/>
              </a:rPr>
              <a:t>Q: Compute the correct running time of Fib()?</a:t>
            </a:r>
            <a:endParaRPr lang="en-US" altLang="en-US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782805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</a:t>
            </a:r>
            <a:r>
              <a:rPr lang="de-DE" altLang="en-US" dirty="0" smtClean="0"/>
              <a:t>notation - Examples</a:t>
            </a:r>
            <a:endParaRPr lang="de-DE" altLang="en-US" dirty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>
                <a:solidFill>
                  <a:schemeClr val="tx1"/>
                </a:solidFill>
              </a:rPr>
              <a:t>Let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f(N</a:t>
            </a:r>
            <a:r>
              <a:rPr lang="de-DE" altLang="en-US" sz="2200" i="1" dirty="0">
                <a:solidFill>
                  <a:srgbClr val="000066"/>
                </a:solidFill>
              </a:rPr>
              <a:t>) 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+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3</a:t>
            </a:r>
            <a:r>
              <a:rPr lang="de-DE" altLang="en-US" sz="2200" dirty="0" smtClean="0"/>
              <a:t>. Prove that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f(N</a:t>
            </a:r>
            <a:r>
              <a:rPr lang="de-DE" altLang="en-US" sz="2200" i="1" dirty="0">
                <a:solidFill>
                  <a:srgbClr val="000066"/>
                </a:solidFill>
              </a:rPr>
              <a:t>)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= O(N</a:t>
            </a:r>
            <a:r>
              <a:rPr lang="de-DE" altLang="en-US" sz="2200" i="1" baseline="30000" dirty="0" smtClean="0">
                <a:solidFill>
                  <a:srgbClr val="000066"/>
                </a:solidFill>
              </a:rPr>
              <a:t>3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)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i="1" dirty="0">
              <a:solidFill>
                <a:srgbClr val="000066"/>
              </a:solidFill>
            </a:endParaRP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 smtClean="0">
                <a:solidFill>
                  <a:schemeClr val="tx1"/>
                </a:solidFill>
              </a:rPr>
              <a:t>Proof</a:t>
            </a:r>
            <a:r>
              <a:rPr lang="de-DE" altLang="en-US" sz="2200" dirty="0">
                <a:solidFill>
                  <a:schemeClr val="tx1"/>
                </a:solidFill>
              </a:rPr>
              <a:t>: </a:t>
            </a:r>
            <a:r>
              <a:rPr lang="de-DE" altLang="en-US" sz="2200" dirty="0" smtClean="0">
                <a:solidFill>
                  <a:schemeClr val="tx1"/>
                </a:solidFill>
              </a:rPr>
              <a:t>Let </a:t>
            </a:r>
            <a:r>
              <a:rPr lang="de-DE" altLang="en-US" sz="2200" i="1" dirty="0">
                <a:solidFill>
                  <a:srgbClr val="000066"/>
                </a:solidFill>
              </a:rPr>
              <a:t>C = 9</a:t>
            </a:r>
            <a:r>
              <a:rPr lang="de-DE" altLang="en-US" sz="2200" dirty="0" smtClean="0">
                <a:solidFill>
                  <a:schemeClr val="tx1"/>
                </a:solidFill>
              </a:rPr>
              <a:t>. We want to prove that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f(N) &lt; CN</a:t>
            </a:r>
            <a:r>
              <a:rPr lang="de-DE" altLang="en-US" sz="2200" i="1" baseline="30000" dirty="0" smtClean="0">
                <a:solidFill>
                  <a:srgbClr val="000066"/>
                </a:solidFill>
              </a:rPr>
              <a:t>3 </a:t>
            </a:r>
            <a:r>
              <a:rPr lang="de-DE" altLang="en-US" sz="2200" dirty="0" smtClean="0">
                <a:solidFill>
                  <a:schemeClr val="tx1"/>
                </a:solidFill>
              </a:rPr>
              <a:t>for all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N &gt;= 1.</a:t>
            </a:r>
            <a:endParaRPr lang="de-DE" altLang="en-US" sz="2200" i="1" dirty="0">
              <a:solidFill>
                <a:srgbClr val="000066"/>
              </a:solidFill>
            </a:endParaRP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>
                <a:solidFill>
                  <a:schemeClr val="tx1"/>
                </a:solidFill>
              </a:rPr>
              <a:t>Indeed,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f(N) </a:t>
            </a:r>
            <a:r>
              <a:rPr lang="de-DE" altLang="en-US" sz="2200" i="1" dirty="0">
                <a:solidFill>
                  <a:srgbClr val="000066"/>
                </a:solidFill>
              </a:rPr>
              <a:t>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 smtClean="0">
                <a:solidFill>
                  <a:srgbClr val="000066"/>
                </a:solidFill>
              </a:rPr>
              <a:t>N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+ 3</a:t>
            </a:r>
            <a:r>
              <a:rPr lang="en-US" altLang="en-US" sz="2200" dirty="0"/>
              <a:t/>
            </a:r>
            <a:br>
              <a:rPr lang="en-US" altLang="en-US" sz="2200" dirty="0"/>
            </a:br>
            <a:r>
              <a:rPr lang="en-US" altLang="en-US" sz="2200" dirty="0">
                <a:solidFill>
                  <a:srgbClr val="002060"/>
                </a:solidFill>
              </a:rPr>
              <a:t>				 &lt;  </a:t>
            </a:r>
            <a:r>
              <a:rPr lang="en-US" altLang="en-US" sz="2200" dirty="0" smtClean="0">
                <a:solidFill>
                  <a:srgbClr val="002060"/>
                </a:solidFill>
              </a:rPr>
              <a:t>1.5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N</a:t>
            </a:r>
            <a:r>
              <a:rPr lang="en-US" altLang="en-US" sz="2200" i="1" baseline="33000" dirty="0" smtClean="0">
                <a:solidFill>
                  <a:srgbClr val="002060"/>
                </a:solidFill>
              </a:rPr>
              <a:t>3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 </a:t>
            </a:r>
            <a:r>
              <a:rPr lang="de-DE" altLang="en-US" sz="2200" i="1" dirty="0">
                <a:solidFill>
                  <a:srgbClr val="002060"/>
                </a:solidFill>
              </a:rPr>
              <a:t>+ 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4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N</a:t>
            </a:r>
            <a:r>
              <a:rPr lang="en-US" altLang="en-US" sz="2200" i="1" baseline="30000" dirty="0" smtClean="0">
                <a:solidFill>
                  <a:srgbClr val="002060"/>
                </a:solidFill>
              </a:rPr>
              <a:t>3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 </a:t>
            </a:r>
            <a:r>
              <a:rPr lang="de-DE" altLang="en-US" sz="2200" i="1" dirty="0">
                <a:solidFill>
                  <a:srgbClr val="002060"/>
                </a:solidFill>
              </a:rPr>
              <a:t>+ 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3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N</a:t>
            </a:r>
            <a:r>
              <a:rPr lang="en-US" altLang="en-US" sz="2200" i="1" baseline="30000" dirty="0" smtClean="0">
                <a:solidFill>
                  <a:srgbClr val="002060"/>
                </a:solidFill>
              </a:rPr>
              <a:t>3</a:t>
            </a:r>
            <a:r>
              <a:rPr lang="en-US" altLang="en-US" sz="2200" dirty="0">
                <a:solidFill>
                  <a:srgbClr val="002060"/>
                </a:solidFill>
              </a:rPr>
              <a:t>	</a:t>
            </a:r>
            <a:r>
              <a:rPr lang="en-US" altLang="en-US" sz="2200" dirty="0" smtClean="0">
                <a:solidFill>
                  <a:srgbClr val="002060"/>
                </a:solidFill>
              </a:rPr>
              <a:t/>
            </a:r>
            <a:br>
              <a:rPr lang="en-US" altLang="en-US" sz="2200" dirty="0" smtClean="0">
                <a:solidFill>
                  <a:srgbClr val="002060"/>
                </a:solidFill>
              </a:rPr>
            </a:br>
            <a:r>
              <a:rPr lang="en-US" altLang="en-US" sz="2200" dirty="0">
                <a:solidFill>
                  <a:srgbClr val="002060"/>
                </a:solidFill>
              </a:rPr>
              <a:t>				 </a:t>
            </a:r>
            <a:r>
              <a:rPr lang="en-US" altLang="en-US" sz="2200" dirty="0" smtClean="0">
                <a:solidFill>
                  <a:srgbClr val="002060"/>
                </a:solidFill>
              </a:rPr>
              <a:t>&lt;  9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N</a:t>
            </a:r>
            <a:r>
              <a:rPr lang="en-US" altLang="en-US" sz="2200" i="1" baseline="30000" dirty="0" smtClean="0">
                <a:solidFill>
                  <a:srgbClr val="002060"/>
                </a:solidFill>
              </a:rPr>
              <a:t>3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>
                <a:solidFill>
                  <a:schemeClr val="tx1"/>
                </a:solidFill>
              </a:rPr>
              <a:t>Therefore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f </a:t>
            </a:r>
            <a:r>
              <a:rPr lang="de-DE" altLang="en-US" sz="2200" i="1" dirty="0">
                <a:solidFill>
                  <a:srgbClr val="000066"/>
                </a:solidFill>
              </a:rPr>
              <a:t>=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O(N</a:t>
            </a:r>
            <a:r>
              <a:rPr lang="de-DE" altLang="en-US" sz="2200" i="1" baseline="30000" dirty="0" smtClean="0">
                <a:solidFill>
                  <a:srgbClr val="000066"/>
                </a:solidFill>
              </a:rPr>
              <a:t>3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)</a:t>
            </a:r>
            <a:endParaRPr lang="de-DE" altLang="en-US" sz="2200" i="1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1203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</a:t>
            </a:r>
            <a:r>
              <a:rPr lang="de-DE" altLang="en-US" dirty="0" smtClean="0"/>
              <a:t>notation - Examples</a:t>
            </a:r>
            <a:endParaRPr lang="de-DE" altLang="en-US" dirty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>
                <a:solidFill>
                  <a:schemeClr val="tx1"/>
                </a:solidFill>
              </a:rPr>
              <a:t>Let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f(N</a:t>
            </a:r>
            <a:r>
              <a:rPr lang="de-DE" altLang="en-US" sz="2200" i="1" dirty="0">
                <a:solidFill>
                  <a:srgbClr val="000066"/>
                </a:solidFill>
              </a:rPr>
              <a:t>)  =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10*2</a:t>
            </a:r>
            <a:r>
              <a:rPr lang="de-DE" altLang="en-US" sz="2200" i="1" baseline="30000" dirty="0" smtClean="0">
                <a:solidFill>
                  <a:srgbClr val="000066"/>
                </a:solidFill>
              </a:rPr>
              <a:t>N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 </a:t>
            </a:r>
            <a:r>
              <a:rPr lang="de-DE" altLang="en-US" sz="2200" i="1" dirty="0">
                <a:solidFill>
                  <a:srgbClr val="000066"/>
                </a:solidFill>
              </a:rPr>
              <a:t>+ 4</a:t>
            </a:r>
            <a:r>
              <a:rPr lang="en-US" altLang="en-US" sz="2200" i="1" dirty="0" smtClean="0">
                <a:solidFill>
                  <a:srgbClr val="000066"/>
                </a:solidFill>
              </a:rPr>
              <a:t>N</a:t>
            </a:r>
            <a:r>
              <a:rPr lang="en-US" altLang="en-US" sz="2200" i="1" baseline="30000" dirty="0" smtClean="0">
                <a:solidFill>
                  <a:srgbClr val="000066"/>
                </a:solidFill>
              </a:rPr>
              <a:t>4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+ 3</a:t>
            </a:r>
            <a:r>
              <a:rPr lang="de-DE" altLang="en-US" sz="2200" dirty="0" smtClean="0"/>
              <a:t>. Prove that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f(N</a:t>
            </a:r>
            <a:r>
              <a:rPr lang="de-DE" altLang="en-US" sz="2200" i="1" dirty="0">
                <a:solidFill>
                  <a:srgbClr val="000066"/>
                </a:solidFill>
              </a:rPr>
              <a:t>)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= O(2</a:t>
            </a:r>
            <a:r>
              <a:rPr lang="de-DE" altLang="en-US" sz="2200" i="1" baseline="30000" dirty="0" smtClean="0">
                <a:solidFill>
                  <a:srgbClr val="000066"/>
                </a:solidFill>
              </a:rPr>
              <a:t>N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)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>
                <a:solidFill>
                  <a:schemeClr val="tx1"/>
                </a:solidFill>
              </a:rPr>
              <a:t>Use the fact that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 N</a:t>
            </a:r>
            <a:r>
              <a:rPr lang="de-DE" altLang="en-US" sz="2200" i="1" baseline="30000" dirty="0" smtClean="0">
                <a:solidFill>
                  <a:srgbClr val="000066"/>
                </a:solidFill>
              </a:rPr>
              <a:t>4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&lt;100 *2</a:t>
            </a:r>
            <a:r>
              <a:rPr lang="de-DE" altLang="en-US" sz="2200" i="1" baseline="30000" dirty="0" smtClean="0">
                <a:solidFill>
                  <a:srgbClr val="000066"/>
                </a:solidFill>
              </a:rPr>
              <a:t>N</a:t>
            </a:r>
            <a:r>
              <a:rPr lang="de-DE" altLang="en-US" sz="2200" dirty="0" smtClean="0">
                <a:solidFill>
                  <a:schemeClr val="tx1"/>
                </a:solidFill>
              </a:rPr>
              <a:t> for all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 N&gt;1</a:t>
            </a:r>
            <a:endParaRPr lang="en-US" altLang="en-US" sz="2200" dirty="0"/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26865612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</a:t>
            </a:r>
            <a:r>
              <a:rPr lang="de-DE" altLang="en-US" dirty="0" smtClean="0"/>
              <a:t>notation - Examples</a:t>
            </a:r>
            <a:endParaRPr lang="de-DE" altLang="en-US" dirty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>
                <a:solidFill>
                  <a:schemeClr val="tx1"/>
                </a:solidFill>
              </a:rPr>
              <a:t>Let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T(N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  <a:r>
              <a:rPr lang="de-DE" altLang="en-US" sz="2200" dirty="0">
                <a:solidFill>
                  <a:schemeClr val="tx1"/>
                </a:solidFill>
              </a:rPr>
              <a:t> </a:t>
            </a:r>
            <a:r>
              <a:rPr lang="de-DE" altLang="en-US" sz="2200" dirty="0" smtClean="0">
                <a:solidFill>
                  <a:schemeClr val="tx1"/>
                </a:solidFill>
              </a:rPr>
              <a:t>satisfy </a:t>
            </a:r>
            <a:r>
              <a:rPr lang="de-DE" altLang="en-US" sz="2200" dirty="0">
                <a:solidFill>
                  <a:schemeClr val="tx1"/>
                </a:solidFill>
              </a:rPr>
              <a:t>the recursive </a:t>
            </a:r>
            <a:r>
              <a:rPr lang="de-DE" altLang="en-US" sz="2200" dirty="0" smtClean="0">
                <a:solidFill>
                  <a:schemeClr val="tx1"/>
                </a:solidFill>
              </a:rPr>
              <a:t>formula</a:t>
            </a:r>
            <a:br>
              <a:rPr lang="de-DE" altLang="en-US" sz="2200" dirty="0" smtClean="0">
                <a:solidFill>
                  <a:schemeClr val="tx1"/>
                </a:solidFill>
              </a:rPr>
            </a:br>
            <a:r>
              <a:rPr lang="de-DE" altLang="en-US" sz="2200" i="1" dirty="0" smtClean="0">
                <a:solidFill>
                  <a:srgbClr val="000066"/>
                </a:solidFill>
              </a:rPr>
              <a:t>T(N) = T(N-1) + O(1)</a:t>
            </a:r>
            <a:r>
              <a:rPr lang="de-DE" altLang="en-US" sz="2200" dirty="0" smtClean="0"/>
              <a:t> and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T(1) = O(1)</a:t>
            </a:r>
            <a:r>
              <a:rPr lang="de-DE" altLang="en-US" sz="2200" dirty="0" smtClean="0"/>
              <a:t>.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/>
              <a:t>Prove that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T(N</a:t>
            </a:r>
            <a:r>
              <a:rPr lang="de-DE" altLang="en-US" sz="2200" i="1" dirty="0">
                <a:solidFill>
                  <a:srgbClr val="000066"/>
                </a:solidFill>
              </a:rPr>
              <a:t>)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= O(N)</a:t>
            </a:r>
            <a:r>
              <a:rPr lang="de-DE" altLang="en-US" sz="2200" dirty="0" smtClean="0"/>
              <a:t>.</a:t>
            </a:r>
            <a:endParaRPr lang="de-DE" altLang="en-US" sz="2200" i="1" dirty="0" smtClean="0">
              <a:solidFill>
                <a:srgbClr val="000066"/>
              </a:solidFill>
            </a:endParaRP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 smtClean="0"/>
              <a:t>Proof</a:t>
            </a:r>
            <a:r>
              <a:rPr lang="de-DE" altLang="en-US" sz="2200" dirty="0" smtClean="0"/>
              <a:t>: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/>
              <a:t>1) </a:t>
            </a:r>
            <a:r>
              <a:rPr lang="de-DE" altLang="en-US" sz="2200" smtClean="0"/>
              <a:t>By definition</a:t>
            </a:r>
            <a:r>
              <a:rPr lang="de-DE" altLang="en-US" sz="2200" dirty="0" smtClean="0"/>
              <a:t>, there exists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C </a:t>
            </a:r>
            <a:r>
              <a:rPr lang="de-DE" altLang="en-US" sz="2200" dirty="0" smtClean="0"/>
              <a:t>such that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T(N</a:t>
            </a:r>
            <a:r>
              <a:rPr lang="de-DE" altLang="en-US" sz="2200" i="1" dirty="0">
                <a:solidFill>
                  <a:srgbClr val="000066"/>
                </a:solidFill>
              </a:rPr>
              <a:t>)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&lt; T(N-1) + C</a:t>
            </a:r>
            <a:r>
              <a:rPr lang="de-DE" altLang="en-US" sz="2200" dirty="0"/>
              <a:t>.</a:t>
            </a:r>
            <a:endParaRPr lang="de-DE" altLang="en-US" sz="2200" i="1" dirty="0">
              <a:solidFill>
                <a:srgbClr val="000066"/>
              </a:solidFill>
            </a:endParaRPr>
          </a:p>
          <a:p>
            <a:pPr marL="1033463" lvl="1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 smtClean="0">
                <a:solidFill>
                  <a:schemeClr val="tx1"/>
                </a:solidFill>
              </a:rPr>
              <a:t>Intuition: this implies that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 T(N-1) </a:t>
            </a:r>
            <a:r>
              <a:rPr lang="de-DE" altLang="en-US" sz="2200" i="1" dirty="0">
                <a:solidFill>
                  <a:srgbClr val="000066"/>
                </a:solidFill>
              </a:rPr>
              <a:t>&lt;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T(N-2) </a:t>
            </a:r>
            <a:r>
              <a:rPr lang="de-DE" altLang="en-US" sz="2200" i="1" dirty="0">
                <a:solidFill>
                  <a:srgbClr val="000066"/>
                </a:solidFill>
              </a:rPr>
              <a:t>+ C</a:t>
            </a:r>
            <a:r>
              <a:rPr lang="de-DE" altLang="en-US" sz="2200" dirty="0" smtClean="0"/>
              <a:t>...</a:t>
            </a:r>
            <a:endParaRPr lang="de-DE" altLang="en-US" sz="2200" i="1" dirty="0" smtClean="0">
              <a:solidFill>
                <a:srgbClr val="000066"/>
              </a:solidFill>
            </a:endParaRP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 smtClean="0"/>
              <a:t>2) Claim</a:t>
            </a:r>
            <a:r>
              <a:rPr lang="en-US" altLang="en-US" sz="2200" dirty="0"/>
              <a:t>: for all </a:t>
            </a:r>
            <a:r>
              <a:rPr lang="en-US" altLang="en-US" sz="2200" dirty="0" err="1"/>
              <a:t>i</a:t>
            </a:r>
            <a:r>
              <a:rPr lang="en-US" altLang="en-US" sz="2200" dirty="0"/>
              <a:t>=0,1,…N-1 it holds that </a:t>
            </a:r>
            <a:r>
              <a:rPr lang="de-DE" altLang="en-US" sz="2200" i="1" dirty="0">
                <a:solidFill>
                  <a:srgbClr val="000066"/>
                </a:solidFill>
              </a:rPr>
              <a:t>T(N) &lt; T(N-i) + i*C</a:t>
            </a:r>
            <a:r>
              <a:rPr lang="de-DE" altLang="en-US" sz="2200" dirty="0"/>
              <a:t>.</a:t>
            </a:r>
          </a:p>
          <a:p>
            <a:pPr marL="1033463" lvl="1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000" dirty="0"/>
              <a:t>Proof: by induction on </a:t>
            </a:r>
            <a:r>
              <a:rPr lang="de-DE" altLang="en-US" sz="2000" dirty="0" smtClean="0"/>
              <a:t>i</a:t>
            </a:r>
            <a:endParaRPr lang="de-DE" altLang="en-US" sz="2000" dirty="0"/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 smtClean="0"/>
              <a:t>3) Therefore, by plugging in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i = N-1 </a:t>
            </a:r>
            <a:r>
              <a:rPr lang="en-US" altLang="en-US" sz="2200" dirty="0" smtClean="0"/>
              <a:t>we get</a:t>
            </a:r>
            <a:br>
              <a:rPr lang="en-US" altLang="en-US" sz="2200" dirty="0" smtClean="0"/>
            </a:br>
            <a:r>
              <a:rPr lang="en-US" altLang="en-US" sz="2200" dirty="0" smtClean="0"/>
              <a:t>				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T(N</a:t>
            </a:r>
            <a:r>
              <a:rPr lang="de-DE" altLang="en-US" sz="2200" i="1" dirty="0">
                <a:solidFill>
                  <a:srgbClr val="000066"/>
                </a:solidFill>
              </a:rPr>
              <a:t>) &lt;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T(N-(N-1)) </a:t>
            </a:r>
            <a:r>
              <a:rPr lang="de-DE" altLang="en-US" sz="2200" i="1" dirty="0">
                <a:solidFill>
                  <a:srgbClr val="000066"/>
                </a:solidFill>
              </a:rPr>
              <a:t>+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(N-1)*C = T(1) + (N-1)*C = O(N)</a:t>
            </a:r>
            <a:r>
              <a:rPr lang="de-DE" altLang="en-US" sz="2200" dirty="0" smtClean="0"/>
              <a:t>.</a:t>
            </a:r>
            <a:r>
              <a:rPr lang="de-DE" altLang="en-US" sz="1800" dirty="0" smtClean="0"/>
              <a:t/>
            </a:r>
            <a:br>
              <a:rPr lang="de-DE" altLang="en-US" sz="1800" dirty="0" smtClean="0"/>
            </a:br>
            <a:endParaRPr lang="en-US" alt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34812107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/>
              <a:t>Big-O notation</a:t>
            </a:r>
          </a:p>
        </p:txBody>
      </p:sp>
    </p:spTree>
    <p:extLst>
      <p:ext uri="{BB962C8B-B14F-4D97-AF65-F5344CB8AC3E}">
        <p14:creationId xmlns:p14="http://schemas.microsoft.com/office/powerpoint/2010/main" val="27182901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</a:t>
            </a:r>
            <a:r>
              <a:rPr lang="de-DE" altLang="en-US" dirty="0" smtClean="0"/>
              <a:t>notation - Examples</a:t>
            </a:r>
            <a:endParaRPr lang="de-DE" altLang="en-US" dirty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>
                <a:solidFill>
                  <a:schemeClr val="tx1"/>
                </a:solidFill>
              </a:rPr>
              <a:t>Let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T(N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  <a:r>
              <a:rPr lang="de-DE" altLang="en-US" sz="2200" dirty="0">
                <a:solidFill>
                  <a:schemeClr val="tx1"/>
                </a:solidFill>
              </a:rPr>
              <a:t> </a:t>
            </a:r>
            <a:r>
              <a:rPr lang="de-DE" altLang="en-US" sz="2200" dirty="0" smtClean="0">
                <a:solidFill>
                  <a:schemeClr val="tx1"/>
                </a:solidFill>
              </a:rPr>
              <a:t>satisfy </a:t>
            </a:r>
            <a:r>
              <a:rPr lang="de-DE" altLang="en-US" sz="2200" dirty="0">
                <a:solidFill>
                  <a:schemeClr val="tx1"/>
                </a:solidFill>
              </a:rPr>
              <a:t>the recursive </a:t>
            </a:r>
            <a:r>
              <a:rPr lang="de-DE" altLang="en-US" sz="2200" dirty="0" smtClean="0">
                <a:solidFill>
                  <a:schemeClr val="tx1"/>
                </a:solidFill>
              </a:rPr>
              <a:t>formula</a:t>
            </a:r>
            <a:br>
              <a:rPr lang="de-DE" altLang="en-US" sz="2200" dirty="0" smtClean="0">
                <a:solidFill>
                  <a:schemeClr val="tx1"/>
                </a:solidFill>
              </a:rPr>
            </a:br>
            <a:r>
              <a:rPr lang="de-DE" altLang="en-US" sz="2200" i="1" dirty="0" smtClean="0">
                <a:solidFill>
                  <a:srgbClr val="000066"/>
                </a:solidFill>
              </a:rPr>
              <a:t>T(N) = T(N/2)+O(1)</a:t>
            </a:r>
            <a:r>
              <a:rPr lang="de-DE" altLang="en-US" sz="2200" dirty="0" smtClean="0"/>
              <a:t> and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T(1) = O(1)</a:t>
            </a:r>
            <a:r>
              <a:rPr lang="de-DE" altLang="en-US" sz="2200" dirty="0" smtClean="0"/>
              <a:t>.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/>
              <a:t>Prove that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f(N</a:t>
            </a:r>
            <a:r>
              <a:rPr lang="de-DE" altLang="en-US" sz="2200" i="1" dirty="0">
                <a:solidFill>
                  <a:srgbClr val="000066"/>
                </a:solidFill>
              </a:rPr>
              <a:t>)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= O(log(N))</a:t>
            </a:r>
            <a:endParaRPr lang="en-US" alt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28861335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</a:t>
            </a:r>
            <a:r>
              <a:rPr lang="de-DE" altLang="en-US" dirty="0" smtClean="0"/>
              <a:t>notation - Examples</a:t>
            </a:r>
            <a:endParaRPr lang="de-DE" altLang="en-US" dirty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>
                <a:solidFill>
                  <a:schemeClr val="tx1"/>
                </a:solidFill>
              </a:rPr>
              <a:t>Let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T(N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  <a:r>
              <a:rPr lang="de-DE" altLang="en-US" sz="2200" dirty="0">
                <a:solidFill>
                  <a:schemeClr val="tx1"/>
                </a:solidFill>
              </a:rPr>
              <a:t> </a:t>
            </a:r>
            <a:r>
              <a:rPr lang="de-DE" altLang="en-US" sz="2200" dirty="0" smtClean="0">
                <a:solidFill>
                  <a:schemeClr val="tx1"/>
                </a:solidFill>
              </a:rPr>
              <a:t>satisfy </a:t>
            </a:r>
            <a:r>
              <a:rPr lang="de-DE" altLang="en-US" sz="2200" dirty="0">
                <a:solidFill>
                  <a:schemeClr val="tx1"/>
                </a:solidFill>
              </a:rPr>
              <a:t>the recursive </a:t>
            </a:r>
            <a:r>
              <a:rPr lang="de-DE" altLang="en-US" sz="2200" dirty="0" smtClean="0">
                <a:solidFill>
                  <a:schemeClr val="tx1"/>
                </a:solidFill>
              </a:rPr>
              <a:t>formula</a:t>
            </a:r>
            <a:br>
              <a:rPr lang="de-DE" altLang="en-US" sz="2200" dirty="0" smtClean="0">
                <a:solidFill>
                  <a:schemeClr val="tx1"/>
                </a:solidFill>
              </a:rPr>
            </a:br>
            <a:r>
              <a:rPr lang="de-DE" altLang="en-US" sz="2200" i="1" dirty="0" smtClean="0">
                <a:solidFill>
                  <a:srgbClr val="000066"/>
                </a:solidFill>
              </a:rPr>
              <a:t>T(N) = T(N-1)+O(N)</a:t>
            </a:r>
            <a:r>
              <a:rPr lang="de-DE" altLang="en-US" sz="2200" dirty="0" smtClean="0"/>
              <a:t> and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T(1) = O(1)</a:t>
            </a:r>
            <a:r>
              <a:rPr lang="de-DE" altLang="en-US" sz="2200" dirty="0" smtClean="0"/>
              <a:t>.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/>
              <a:t>Prove that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f(N</a:t>
            </a:r>
            <a:r>
              <a:rPr lang="de-DE" altLang="en-US" sz="2200" i="1" dirty="0">
                <a:solidFill>
                  <a:srgbClr val="000066"/>
                </a:solidFill>
              </a:rPr>
              <a:t>)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= O(N</a:t>
            </a:r>
            <a:r>
              <a:rPr lang="de-DE" altLang="en-US" sz="2200" i="1" baseline="30000" dirty="0" smtClean="0">
                <a:solidFill>
                  <a:srgbClr val="000066"/>
                </a:solidFill>
              </a:rPr>
              <a:t>2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)</a:t>
            </a:r>
            <a:endParaRPr lang="en-US" alt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38167839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</a:t>
            </a:r>
            <a:r>
              <a:rPr lang="de-DE" altLang="en-US" dirty="0" smtClean="0"/>
              <a:t>notation - Examples</a:t>
            </a:r>
            <a:endParaRPr lang="de-DE" altLang="en-US" dirty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>
                <a:solidFill>
                  <a:schemeClr val="tx1"/>
                </a:solidFill>
              </a:rPr>
              <a:t>Let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T(N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  <a:r>
              <a:rPr lang="de-DE" altLang="en-US" sz="2200" dirty="0">
                <a:solidFill>
                  <a:schemeClr val="tx1"/>
                </a:solidFill>
              </a:rPr>
              <a:t> </a:t>
            </a:r>
            <a:r>
              <a:rPr lang="de-DE" altLang="en-US" sz="2200" dirty="0" smtClean="0">
                <a:solidFill>
                  <a:schemeClr val="tx1"/>
                </a:solidFill>
              </a:rPr>
              <a:t>satisfy </a:t>
            </a:r>
            <a:r>
              <a:rPr lang="de-DE" altLang="en-US" sz="2200" dirty="0">
                <a:solidFill>
                  <a:schemeClr val="tx1"/>
                </a:solidFill>
              </a:rPr>
              <a:t>the recursive </a:t>
            </a:r>
            <a:r>
              <a:rPr lang="de-DE" altLang="en-US" sz="2200" dirty="0" smtClean="0">
                <a:solidFill>
                  <a:schemeClr val="tx1"/>
                </a:solidFill>
              </a:rPr>
              <a:t>formula</a:t>
            </a:r>
            <a:br>
              <a:rPr lang="de-DE" altLang="en-US" sz="2200" dirty="0" smtClean="0">
                <a:solidFill>
                  <a:schemeClr val="tx1"/>
                </a:solidFill>
              </a:rPr>
            </a:br>
            <a:r>
              <a:rPr lang="de-DE" altLang="en-US" sz="2200" i="1" dirty="0" smtClean="0">
                <a:solidFill>
                  <a:srgbClr val="000066"/>
                </a:solidFill>
              </a:rPr>
              <a:t>T(N) = T(N/2)+O(N)</a:t>
            </a:r>
            <a:r>
              <a:rPr lang="de-DE" altLang="en-US" sz="2200" dirty="0" smtClean="0"/>
              <a:t> and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T(1) = O(1)</a:t>
            </a:r>
            <a:r>
              <a:rPr lang="de-DE" altLang="en-US" sz="2200" dirty="0" smtClean="0"/>
              <a:t>.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/>
              <a:t>Prove that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f(N</a:t>
            </a:r>
            <a:r>
              <a:rPr lang="de-DE" altLang="en-US" sz="2200" i="1" dirty="0">
                <a:solidFill>
                  <a:srgbClr val="000066"/>
                </a:solidFill>
              </a:rPr>
              <a:t>)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= O(N*log(N))</a:t>
            </a:r>
            <a:endParaRPr lang="en-US" alt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23505129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</a:t>
            </a:r>
            <a:r>
              <a:rPr lang="de-DE" altLang="en-US" dirty="0" smtClean="0"/>
              <a:t>notation - Examples</a:t>
            </a:r>
            <a:endParaRPr lang="de-DE" altLang="en-US" dirty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>
                <a:solidFill>
                  <a:schemeClr val="tx1"/>
                </a:solidFill>
              </a:rPr>
              <a:t>Let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T(N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  <a:r>
              <a:rPr lang="de-DE" altLang="en-US" sz="2200" dirty="0">
                <a:solidFill>
                  <a:schemeClr val="tx1"/>
                </a:solidFill>
              </a:rPr>
              <a:t> </a:t>
            </a:r>
            <a:r>
              <a:rPr lang="de-DE" altLang="en-US" sz="2200" dirty="0" smtClean="0">
                <a:solidFill>
                  <a:schemeClr val="tx1"/>
                </a:solidFill>
              </a:rPr>
              <a:t>satisfy the recursive formula</a:t>
            </a:r>
            <a:br>
              <a:rPr lang="de-DE" altLang="en-US" sz="2200" dirty="0" smtClean="0">
                <a:solidFill>
                  <a:schemeClr val="tx1"/>
                </a:solidFill>
              </a:rPr>
            </a:br>
            <a:r>
              <a:rPr lang="de-DE" altLang="en-US" sz="2200" i="1" dirty="0" smtClean="0">
                <a:solidFill>
                  <a:srgbClr val="000066"/>
                </a:solidFill>
              </a:rPr>
              <a:t>T(N) = k*T(N-1)+O(N)</a:t>
            </a:r>
            <a:r>
              <a:rPr lang="de-DE" altLang="en-US" sz="2200" dirty="0" smtClean="0"/>
              <a:t> and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T(1) = O(1)</a:t>
            </a:r>
            <a:r>
              <a:rPr lang="de-DE" altLang="en-US" sz="2200" dirty="0" smtClean="0"/>
              <a:t>. (Think of 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k=7</a:t>
            </a:r>
            <a:r>
              <a:rPr lang="de-DE" altLang="en-US" sz="2200" dirty="0" smtClean="0"/>
              <a:t>)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/>
              <a:t>Prove that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f(N</a:t>
            </a:r>
            <a:r>
              <a:rPr lang="de-DE" altLang="en-US" sz="2200" i="1" dirty="0">
                <a:solidFill>
                  <a:srgbClr val="000066"/>
                </a:solidFill>
              </a:rPr>
              <a:t>)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= O(k</a:t>
            </a:r>
            <a:r>
              <a:rPr lang="de-DE" altLang="en-US" sz="2200" i="1" baseline="30000" dirty="0" smtClean="0">
                <a:solidFill>
                  <a:srgbClr val="000066"/>
                </a:solidFill>
              </a:rPr>
              <a:t>N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)</a:t>
            </a:r>
            <a:endParaRPr lang="en-US" alt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26584195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More examples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 smtClean="0"/>
              <a:t>How many iterations are performed in the following for loop?</a:t>
            </a:r>
            <a:endParaRPr lang="en-US" altLang="en-US" sz="2200" dirty="0"/>
          </a:p>
          <a:p>
            <a:r>
              <a:rPr lang="en-US" sz="2200" dirty="0" smtClean="0">
                <a:solidFill>
                  <a:srgbClr val="002060"/>
                </a:solidFill>
              </a:rPr>
              <a:t/>
            </a:r>
            <a:br>
              <a:rPr lang="en-US" sz="2200" dirty="0" smtClean="0">
                <a:solidFill>
                  <a:srgbClr val="002060"/>
                </a:solidFill>
              </a:rPr>
            </a:br>
            <a:r>
              <a:rPr lang="en-US" sz="2200" dirty="0" smtClean="0">
                <a:solidFill>
                  <a:srgbClr val="002060"/>
                </a:solidFill>
              </a:rPr>
              <a:t> 		for (</a:t>
            </a:r>
            <a:r>
              <a:rPr lang="en-US" sz="2200" dirty="0" err="1" smtClean="0">
                <a:solidFill>
                  <a:srgbClr val="002060"/>
                </a:solidFill>
              </a:rPr>
              <a:t>int</a:t>
            </a:r>
            <a:r>
              <a:rPr lang="en-US" sz="2200" dirty="0" smtClean="0">
                <a:solidFill>
                  <a:srgbClr val="002060"/>
                </a:solidFill>
              </a:rPr>
              <a:t> </a:t>
            </a:r>
            <a:r>
              <a:rPr lang="en-US" sz="2200" dirty="0" err="1" smtClean="0">
                <a:solidFill>
                  <a:srgbClr val="002060"/>
                </a:solidFill>
              </a:rPr>
              <a:t>i</a:t>
            </a:r>
            <a:r>
              <a:rPr lang="en-US" sz="2200" dirty="0" smtClean="0">
                <a:solidFill>
                  <a:srgbClr val="002060"/>
                </a:solidFill>
              </a:rPr>
              <a:t> </a:t>
            </a:r>
            <a:r>
              <a:rPr lang="en-US" sz="2200" dirty="0">
                <a:solidFill>
                  <a:srgbClr val="002060"/>
                </a:solidFill>
              </a:rPr>
              <a:t>= </a:t>
            </a:r>
            <a:r>
              <a:rPr lang="en-US" sz="2200" dirty="0" smtClean="0">
                <a:solidFill>
                  <a:srgbClr val="002060"/>
                </a:solidFill>
              </a:rPr>
              <a:t>1 </a:t>
            </a:r>
            <a:r>
              <a:rPr lang="en-US" sz="2200" dirty="0">
                <a:solidFill>
                  <a:srgbClr val="002060"/>
                </a:solidFill>
              </a:rPr>
              <a:t>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&lt; N 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=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*2</a:t>
            </a:r>
            <a:r>
              <a:rPr lang="en-US" sz="2200" dirty="0" smtClean="0">
                <a:solidFill>
                  <a:srgbClr val="002060"/>
                </a:solidFill>
              </a:rPr>
              <a:t>)</a:t>
            </a:r>
            <a:br>
              <a:rPr lang="en-US" sz="2200" dirty="0" smtClean="0">
                <a:solidFill>
                  <a:srgbClr val="002060"/>
                </a:solidFill>
              </a:rPr>
            </a:br>
            <a:r>
              <a:rPr lang="en-US" sz="2200" dirty="0" smtClean="0">
                <a:solidFill>
                  <a:srgbClr val="002060"/>
                </a:solidFill>
              </a:rPr>
              <a:t>		{</a:t>
            </a:r>
            <a:endParaRPr lang="en-US" sz="2200" dirty="0">
              <a:solidFill>
                <a:srgbClr val="002060"/>
              </a:solidFill>
            </a:endParaRPr>
          </a:p>
          <a:p>
            <a:r>
              <a:rPr lang="en-US" sz="2200" dirty="0" smtClean="0">
                <a:solidFill>
                  <a:srgbClr val="002060"/>
                </a:solidFill>
              </a:rPr>
              <a:t>				sum = </a:t>
            </a:r>
            <a:r>
              <a:rPr lang="en-US" sz="2200" dirty="0" err="1" smtClean="0">
                <a:solidFill>
                  <a:srgbClr val="002060"/>
                </a:solidFill>
              </a:rPr>
              <a:t>sum+i</a:t>
            </a:r>
            <a:r>
              <a:rPr lang="en-US" sz="2200" dirty="0" smtClean="0">
                <a:solidFill>
                  <a:srgbClr val="002060"/>
                </a:solidFill>
              </a:rPr>
              <a:t>;</a:t>
            </a:r>
            <a:br>
              <a:rPr lang="en-US" sz="2200" dirty="0" smtClean="0">
                <a:solidFill>
                  <a:srgbClr val="002060"/>
                </a:solidFill>
              </a:rPr>
            </a:br>
            <a:r>
              <a:rPr lang="en-US" sz="2200" dirty="0" smtClean="0">
                <a:solidFill>
                  <a:srgbClr val="002060"/>
                </a:solidFill>
              </a:rPr>
              <a:t>		}</a:t>
            </a:r>
            <a:endParaRPr lang="en-US" sz="2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5505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More examples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 smtClean="0"/>
              <a:t>Express the run time of the following program using Big-O notation.</a:t>
            </a:r>
            <a:endParaRPr lang="en-US" altLang="en-US" sz="2200" dirty="0"/>
          </a:p>
          <a:p>
            <a:r>
              <a:rPr lang="en-US" sz="2200" dirty="0" smtClean="0">
                <a:solidFill>
                  <a:srgbClr val="002060"/>
                </a:solidFill>
              </a:rPr>
              <a:t>	foo(</a:t>
            </a:r>
            <a:r>
              <a:rPr lang="en-US" sz="2200" dirty="0" err="1" smtClean="0">
                <a:solidFill>
                  <a:srgbClr val="002060"/>
                </a:solidFill>
              </a:rPr>
              <a:t>int</a:t>
            </a:r>
            <a:r>
              <a:rPr lang="en-US" sz="2200" dirty="0" smtClean="0">
                <a:solidFill>
                  <a:srgbClr val="002060"/>
                </a:solidFill>
              </a:rPr>
              <a:t> N)</a:t>
            </a:r>
            <a:br>
              <a:rPr lang="en-US" sz="2200" dirty="0" smtClean="0">
                <a:solidFill>
                  <a:srgbClr val="002060"/>
                </a:solidFill>
              </a:rPr>
            </a:br>
            <a:r>
              <a:rPr lang="en-US" sz="2200" dirty="0" smtClean="0">
                <a:solidFill>
                  <a:srgbClr val="002060"/>
                </a:solidFill>
              </a:rPr>
              <a:t>{</a:t>
            </a:r>
            <a:br>
              <a:rPr lang="en-US" sz="2200" dirty="0" smtClean="0">
                <a:solidFill>
                  <a:srgbClr val="002060"/>
                </a:solidFill>
              </a:rPr>
            </a:br>
            <a:r>
              <a:rPr lang="en-US" sz="2200" dirty="0" smtClean="0">
                <a:solidFill>
                  <a:srgbClr val="002060"/>
                </a:solidFill>
              </a:rPr>
              <a:t> 		if (N &gt; 1)</a:t>
            </a:r>
            <a:br>
              <a:rPr lang="en-US" sz="2200" dirty="0" smtClean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</a:t>
            </a:r>
            <a:r>
              <a:rPr lang="en-US" sz="2200" dirty="0" smtClean="0">
                <a:solidFill>
                  <a:srgbClr val="002060"/>
                </a:solidFill>
              </a:rPr>
              <a:t>foo(N/2);</a:t>
            </a:r>
            <a:r>
              <a:rPr lang="en-US" sz="2200" dirty="0">
                <a:solidFill>
                  <a:srgbClr val="002060"/>
                </a:solidFill>
              </a:rPr>
              <a:t/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 smtClean="0">
                <a:solidFill>
                  <a:srgbClr val="002060"/>
                </a:solidFill>
              </a:rPr>
              <a:t>	}</a:t>
            </a:r>
          </a:p>
        </p:txBody>
      </p:sp>
    </p:spTree>
    <p:extLst>
      <p:ext uri="{BB962C8B-B14F-4D97-AF65-F5344CB8AC3E}">
        <p14:creationId xmlns:p14="http://schemas.microsoft.com/office/powerpoint/2010/main" val="26547078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More examples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 smtClean="0"/>
              <a:t>Express the run time of the following program using Big-O notation.</a:t>
            </a:r>
            <a:endParaRPr lang="en-US" altLang="en-US" sz="2200" dirty="0"/>
          </a:p>
          <a:p>
            <a:r>
              <a:rPr lang="en-US" sz="2200" dirty="0" smtClean="0">
                <a:solidFill>
                  <a:srgbClr val="002060"/>
                </a:solidFill>
              </a:rPr>
              <a:t>	foo(</a:t>
            </a:r>
            <a:r>
              <a:rPr lang="en-US" sz="2200" dirty="0" err="1" smtClean="0">
                <a:solidFill>
                  <a:srgbClr val="002060"/>
                </a:solidFill>
              </a:rPr>
              <a:t>int</a:t>
            </a:r>
            <a:r>
              <a:rPr lang="en-US" sz="2200" dirty="0" smtClean="0">
                <a:solidFill>
                  <a:srgbClr val="002060"/>
                </a:solidFill>
              </a:rPr>
              <a:t> N) {</a:t>
            </a:r>
            <a:br>
              <a:rPr lang="en-US" sz="2200" dirty="0" smtClean="0">
                <a:solidFill>
                  <a:srgbClr val="002060"/>
                </a:solidFill>
              </a:rPr>
            </a:br>
            <a:r>
              <a:rPr lang="en-US" sz="2200" dirty="0" smtClean="0">
                <a:solidFill>
                  <a:srgbClr val="002060"/>
                </a:solidFill>
              </a:rPr>
              <a:t> 		if (N &gt; 1)</a:t>
            </a:r>
            <a:br>
              <a:rPr lang="en-US" sz="2200" dirty="0" smtClean="0">
                <a:solidFill>
                  <a:srgbClr val="002060"/>
                </a:solidFill>
              </a:rPr>
            </a:br>
            <a:r>
              <a:rPr lang="en-US" sz="2200" dirty="0" smtClean="0">
                <a:solidFill>
                  <a:srgbClr val="002060"/>
                </a:solidFill>
              </a:rPr>
              <a:t>		{</a:t>
            </a:r>
            <a:br>
              <a:rPr lang="en-US" sz="2200" dirty="0" smtClean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foo(N-1);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foo(N-1);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foo(N-1);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 smtClean="0">
                <a:solidFill>
                  <a:srgbClr val="002060"/>
                </a:solidFill>
              </a:rPr>
              <a:t>		}</a:t>
            </a:r>
            <a:br>
              <a:rPr lang="en-US" sz="2200" dirty="0" smtClean="0">
                <a:solidFill>
                  <a:srgbClr val="002060"/>
                </a:solidFill>
              </a:rPr>
            </a:br>
            <a:r>
              <a:rPr lang="en-US" sz="2200" dirty="0" smtClean="0">
                <a:solidFill>
                  <a:srgbClr val="002060"/>
                </a:solidFill>
              </a:rPr>
              <a:t>	}</a:t>
            </a:r>
          </a:p>
        </p:txBody>
      </p:sp>
    </p:spTree>
    <p:extLst>
      <p:ext uri="{BB962C8B-B14F-4D97-AF65-F5344CB8AC3E}">
        <p14:creationId xmlns:p14="http://schemas.microsoft.com/office/powerpoint/2010/main" val="115606178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/>
              <a:t>Let </a:t>
            </a:r>
            <a:r>
              <a:rPr lang="de-DE" altLang="en-US" sz="2200" i="1" dirty="0">
                <a:solidFill>
                  <a:srgbClr val="002060"/>
                </a:solidFill>
              </a:rPr>
              <a:t>f(N)</a:t>
            </a:r>
            <a:r>
              <a:rPr lang="de-DE" altLang="en-US" sz="2200" dirty="0">
                <a:solidFill>
                  <a:srgbClr val="002060"/>
                </a:solidFill>
              </a:rPr>
              <a:t> </a:t>
            </a:r>
            <a:r>
              <a:rPr lang="de-DE" altLang="en-US" sz="2200" dirty="0"/>
              <a:t>and </a:t>
            </a:r>
            <a:r>
              <a:rPr lang="de-DE" altLang="en-US" sz="2200" i="1" dirty="0">
                <a:solidFill>
                  <a:srgbClr val="002060"/>
                </a:solidFill>
              </a:rPr>
              <a:t>g(N)</a:t>
            </a:r>
            <a:r>
              <a:rPr lang="de-DE" altLang="en-US" sz="2200" dirty="0"/>
              <a:t> be two functions on positive integers</a:t>
            </a:r>
            <a:r>
              <a:rPr lang="de-DE" altLang="en-US" sz="2200" dirty="0" smtClean="0"/>
              <a:t>.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/>
              <a:t>A naive attempt:</a:t>
            </a:r>
            <a:br>
              <a:rPr lang="de-DE" altLang="en-US" sz="2200" dirty="0" smtClean="0"/>
            </a:br>
            <a:r>
              <a:rPr lang="de-DE" altLang="en-US" sz="2200" u="sng" dirty="0" smtClean="0"/>
              <a:t>Wrong definition</a:t>
            </a:r>
            <a:r>
              <a:rPr lang="de-DE" altLang="en-US" sz="2200" dirty="0" smtClean="0"/>
              <a:t>: f = O(g) if f(N) &lt;= g(N) for all N.</a:t>
            </a: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/>
              <a:t>	Example</a:t>
            </a:r>
            <a:r>
              <a:rPr lang="de-DE" altLang="en-US" sz="2200" dirty="0"/>
              <a:t>: f(N) </a:t>
            </a:r>
            <a:r>
              <a:rPr lang="de-DE" altLang="en-US" sz="2200" dirty="0" smtClean="0"/>
              <a:t>= 2N, g(N) = N.</a:t>
            </a:r>
            <a:br>
              <a:rPr lang="de-DE" altLang="en-US" sz="2200" dirty="0" smtClean="0"/>
            </a:br>
            <a:r>
              <a:rPr lang="de-DE" altLang="en-US" sz="2200" dirty="0" smtClean="0"/>
              <a:t>	Then, we want f = O(g), but it is not true that f(N) &lt;= g(N) for all N.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Wrong </a:t>
            </a:r>
            <a:r>
              <a:rPr lang="de-DE" altLang="en-US" sz="2200" u="sng" dirty="0" smtClean="0"/>
              <a:t>definition2</a:t>
            </a:r>
            <a:r>
              <a:rPr lang="de-DE" altLang="en-US" sz="2200" dirty="0" smtClean="0"/>
              <a:t>: </a:t>
            </a:r>
            <a:r>
              <a:rPr lang="de-DE" altLang="en-US" sz="2200" dirty="0"/>
              <a:t>f = O(g) if f(N) </a:t>
            </a:r>
            <a:r>
              <a:rPr lang="de-DE" altLang="en-US" sz="2200" dirty="0" smtClean="0"/>
              <a:t>&lt;= 2g(N</a:t>
            </a:r>
            <a:r>
              <a:rPr lang="de-DE" altLang="en-US" sz="2200" dirty="0"/>
              <a:t>) for all N</a:t>
            </a:r>
            <a:r>
              <a:rPr lang="de-DE" altLang="en-US" sz="2200" dirty="0" smtClean="0"/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Example: f(N) = </a:t>
            </a:r>
            <a:r>
              <a:rPr lang="de-DE" altLang="en-US" sz="2200" dirty="0" smtClean="0"/>
              <a:t>3N</a:t>
            </a:r>
            <a:r>
              <a:rPr lang="de-DE" altLang="en-US" sz="2200" dirty="0"/>
              <a:t>, g(N) = N.</a:t>
            </a:r>
            <a:br>
              <a:rPr lang="de-DE" altLang="en-US" sz="2200" dirty="0"/>
            </a:br>
            <a:r>
              <a:rPr lang="de-DE" altLang="en-US" sz="2200" dirty="0"/>
              <a:t>	Then, we want f = O(g), but it is not true that f(N) </a:t>
            </a:r>
            <a:r>
              <a:rPr lang="de-DE" altLang="en-US" sz="2200" dirty="0" smtClean="0"/>
              <a:t>&lt;= </a:t>
            </a:r>
            <a:r>
              <a:rPr lang="de-DE" altLang="en-US" sz="2200" dirty="0"/>
              <a:t>g(N) for all N.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/>
              <a:t>	</a:t>
            </a:r>
            <a:r>
              <a:rPr lang="de-DE" altLang="en-US" sz="2200" u="sng" dirty="0" smtClean="0"/>
              <a:t>Correct definition</a:t>
            </a:r>
            <a:r>
              <a:rPr lang="de-DE" altLang="en-US" sz="2200" dirty="0" smtClean="0"/>
              <a:t>: We </a:t>
            </a:r>
            <a:r>
              <a:rPr lang="de-DE" altLang="en-US" sz="2200" dirty="0"/>
              <a:t>say that </a:t>
            </a:r>
            <a:r>
              <a:rPr lang="de-DE" altLang="en-US" sz="2200" i="1" dirty="0">
                <a:solidFill>
                  <a:srgbClr val="002060"/>
                </a:solidFill>
              </a:rPr>
              <a:t>f = O(g)</a:t>
            </a:r>
            <a:r>
              <a:rPr lang="de-DE" altLang="en-US" sz="2200" dirty="0"/>
              <a:t> </a:t>
            </a:r>
            <a:r>
              <a:rPr lang="de-DE" altLang="en-US" sz="2200" dirty="0" smtClean="0"/>
              <a:t>if</a:t>
            </a:r>
            <a:br>
              <a:rPr lang="de-DE" altLang="en-US" sz="2200" dirty="0" smtClean="0"/>
            </a:br>
            <a:r>
              <a:rPr lang="de-DE" altLang="en-US" sz="2200" dirty="0" smtClean="0"/>
              <a:t>	there </a:t>
            </a:r>
            <a:r>
              <a:rPr lang="de-DE" altLang="en-US" sz="2200" dirty="0"/>
              <a:t>exists a </a:t>
            </a:r>
            <a:r>
              <a:rPr lang="de-DE" altLang="en-US" sz="2200" dirty="0" smtClean="0"/>
              <a:t>large	enough </a:t>
            </a:r>
            <a:r>
              <a:rPr lang="de-DE" altLang="en-US" sz="2200" dirty="0"/>
              <a:t>constant </a:t>
            </a:r>
            <a:r>
              <a:rPr lang="de-DE" altLang="en-US" sz="2200" dirty="0">
                <a:solidFill>
                  <a:srgbClr val="C00000"/>
                </a:solidFill>
              </a:rPr>
              <a:t>C</a:t>
            </a:r>
            <a:r>
              <a:rPr lang="de-DE" altLang="en-US" sz="2200" dirty="0"/>
              <a:t> </a:t>
            </a:r>
            <a:r>
              <a:rPr lang="de-DE" altLang="en-US" sz="2200" dirty="0" smtClean="0"/>
              <a:t>(</a:t>
            </a:r>
            <a:r>
              <a:rPr lang="de-DE" altLang="en-US" sz="2200" dirty="0"/>
              <a:t>e.g. </a:t>
            </a:r>
            <a:r>
              <a:rPr lang="de-DE" altLang="en-US" sz="2200" i="1" dirty="0">
                <a:solidFill>
                  <a:srgbClr val="C00000"/>
                </a:solidFill>
              </a:rPr>
              <a:t>C = </a:t>
            </a:r>
            <a:r>
              <a:rPr lang="de-DE" altLang="en-US" sz="2200" i="1" dirty="0" smtClean="0">
                <a:solidFill>
                  <a:srgbClr val="C00000"/>
                </a:solidFill>
              </a:rPr>
              <a:t>1000</a:t>
            </a:r>
            <a:r>
              <a:rPr lang="de-DE" altLang="en-US" sz="2200" dirty="0" smtClean="0"/>
              <a:t>)</a:t>
            </a:r>
            <a:br>
              <a:rPr lang="de-DE" altLang="en-US" sz="2200" dirty="0" smtClean="0"/>
            </a:br>
            <a:r>
              <a:rPr lang="de-DE" altLang="en-US" sz="2200" dirty="0" smtClean="0"/>
              <a:t>	such </a:t>
            </a:r>
            <a:r>
              <a:rPr lang="de-DE" altLang="en-US" sz="2200" dirty="0"/>
              <a:t>that </a:t>
            </a:r>
            <a:r>
              <a:rPr lang="de-DE" altLang="en-US" sz="2200" i="1" dirty="0">
                <a:solidFill>
                  <a:srgbClr val="002060"/>
                </a:solidFill>
              </a:rPr>
              <a:t>f(N) 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&lt;= C*g(N) </a:t>
            </a:r>
            <a:r>
              <a:rPr lang="de-DE" altLang="en-US" sz="2200" dirty="0" smtClean="0"/>
              <a:t>for </a:t>
            </a:r>
            <a:r>
              <a:rPr lang="de-DE" altLang="en-US" sz="2200" dirty="0"/>
              <a:t>all </a:t>
            </a:r>
            <a:r>
              <a:rPr lang="de-DE" altLang="en-US" sz="2200" dirty="0" smtClean="0"/>
              <a:t>N.</a:t>
            </a:r>
            <a:endParaRPr lang="de-DE" altLang="en-US" sz="2200" dirty="0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2525712" y="2332037"/>
            <a:ext cx="7050088" cy="6096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de-DE" altLang="en-US" sz="2200" i="1" dirty="0" smtClean="0">
                <a:solidFill>
                  <a:srgbClr val="002060"/>
                </a:solidFill>
              </a:rPr>
              <a:t>f = O(g) will mean that f is “essentially smaller“ than g.</a:t>
            </a:r>
            <a:endParaRPr lang="de-DE" altLang="en-US" sz="22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0129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b="1" u="sng" dirty="0"/>
              <a:t>Formally</a:t>
            </a:r>
            <a:r>
              <a:rPr lang="de-DE" altLang="en-US" sz="2200" dirty="0"/>
              <a:t>: Let </a:t>
            </a:r>
            <a:r>
              <a:rPr lang="de-DE" altLang="en-US" sz="2200" i="1" dirty="0">
                <a:solidFill>
                  <a:srgbClr val="002060"/>
                </a:solidFill>
              </a:rPr>
              <a:t>f(N)</a:t>
            </a:r>
            <a:r>
              <a:rPr lang="de-DE" altLang="en-US" sz="2200" dirty="0">
                <a:solidFill>
                  <a:srgbClr val="002060"/>
                </a:solidFill>
              </a:rPr>
              <a:t> </a:t>
            </a:r>
            <a:r>
              <a:rPr lang="de-DE" altLang="en-US" sz="2200" dirty="0"/>
              <a:t>and </a:t>
            </a:r>
            <a:r>
              <a:rPr lang="de-DE" altLang="en-US" sz="2200" i="1" dirty="0">
                <a:solidFill>
                  <a:srgbClr val="002060"/>
                </a:solidFill>
              </a:rPr>
              <a:t>g(N)</a:t>
            </a:r>
            <a:r>
              <a:rPr lang="de-DE" altLang="en-US" sz="2200" dirty="0"/>
              <a:t> be two functions on positive integers.</a:t>
            </a:r>
            <a:br>
              <a:rPr lang="de-DE" altLang="en-US" sz="2200" dirty="0"/>
            </a:br>
            <a:endParaRPr lang="de-DE" altLang="en-US" sz="2200" dirty="0" smtClean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</a:t>
            </a:r>
            <a:r>
              <a:rPr lang="de-DE" altLang="en-US" sz="2200" dirty="0" smtClean="0"/>
              <a:t>We </a:t>
            </a:r>
            <a:r>
              <a:rPr lang="de-DE" altLang="en-US" sz="2200" dirty="0"/>
              <a:t>say that </a:t>
            </a:r>
            <a:r>
              <a:rPr lang="de-DE" altLang="en-US" sz="2200" i="1" dirty="0">
                <a:solidFill>
                  <a:srgbClr val="002060"/>
                </a:solidFill>
              </a:rPr>
              <a:t>f = O(g)</a:t>
            </a:r>
            <a:r>
              <a:rPr lang="de-DE" altLang="en-US" sz="2200" dirty="0"/>
              <a:t> if there exists a large </a:t>
            </a:r>
            <a:r>
              <a:rPr lang="de-DE" altLang="en-US" sz="2200" dirty="0" smtClean="0"/>
              <a:t>enough </a:t>
            </a:r>
            <a:r>
              <a:rPr lang="de-DE" altLang="en-US" sz="2200" dirty="0"/>
              <a:t>constant </a:t>
            </a:r>
            <a:r>
              <a:rPr lang="de-DE" altLang="en-US" sz="2200" dirty="0">
                <a:solidFill>
                  <a:srgbClr val="C00000"/>
                </a:solidFill>
              </a:rPr>
              <a:t>C</a:t>
            </a:r>
            <a:r>
              <a:rPr lang="de-DE" altLang="en-US" sz="2200" dirty="0"/>
              <a:t> </a:t>
            </a:r>
            <a:r>
              <a:rPr lang="de-DE" altLang="en-US" sz="2200" dirty="0" smtClean="0"/>
              <a:t>	(</a:t>
            </a:r>
            <a:r>
              <a:rPr lang="de-DE" altLang="en-US" sz="2200" dirty="0"/>
              <a:t>e.g. </a:t>
            </a:r>
            <a:r>
              <a:rPr lang="de-DE" altLang="en-US" sz="2200" i="1" dirty="0">
                <a:solidFill>
                  <a:srgbClr val="C00000"/>
                </a:solidFill>
              </a:rPr>
              <a:t>C = 1000</a:t>
            </a:r>
            <a:r>
              <a:rPr lang="de-DE" altLang="en-US" sz="2200" dirty="0"/>
              <a:t>) such that </a:t>
            </a:r>
            <a:r>
              <a:rPr lang="de-DE" altLang="en-US" sz="2200" i="1" dirty="0">
                <a:solidFill>
                  <a:srgbClr val="002060"/>
                </a:solidFill>
              </a:rPr>
              <a:t>f(N) 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&lt; C*g(N</a:t>
            </a:r>
            <a:r>
              <a:rPr lang="de-DE" altLang="en-US" sz="2200" i="1" dirty="0">
                <a:solidFill>
                  <a:srgbClr val="002060"/>
                </a:solidFill>
              </a:rPr>
              <a:t>)</a:t>
            </a:r>
            <a:r>
              <a:rPr lang="de-DE" altLang="en-US" sz="2200" dirty="0"/>
              <a:t> for </a:t>
            </a:r>
            <a:r>
              <a:rPr lang="de-DE" altLang="en-US" sz="2200" u="sng" dirty="0"/>
              <a:t>all sufficiently large N</a:t>
            </a:r>
            <a:r>
              <a:rPr lang="de-DE" altLang="en-US" sz="2200" dirty="0"/>
              <a:t>.</a:t>
            </a:r>
          </a:p>
          <a:p>
            <a:pPr marL="638175" indent="-528638">
              <a:lnSpc>
                <a:spcPct val="95000"/>
              </a:lnSpc>
              <a:buClrTx/>
              <a:buSzPct val="45000"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638175" indent="-528638">
              <a:lnSpc>
                <a:spcPct val="95000"/>
              </a:lnSpc>
              <a:buClrTx/>
              <a:buSzPct val="45000"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/>
              <a:t>Example</a:t>
            </a:r>
            <a:r>
              <a:rPr lang="de-DE" altLang="en-US" sz="2200" dirty="0"/>
              <a:t>: 	</a:t>
            </a:r>
            <a:r>
              <a:rPr lang="de-DE" altLang="en-US" sz="2200" i="1" dirty="0">
                <a:solidFill>
                  <a:srgbClr val="000066"/>
                </a:solidFill>
              </a:rPr>
              <a:t>f(N) 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+ 3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/>
              <a:t>Let </a:t>
            </a:r>
            <a:r>
              <a:rPr lang="de-DE" altLang="en-US" sz="2200" dirty="0"/>
              <a:t>	</a:t>
            </a:r>
            <a:r>
              <a:rPr lang="de-DE" altLang="en-US" sz="2200" i="1" dirty="0" smtClean="0">
                <a:solidFill>
                  <a:srgbClr val="C00000"/>
                </a:solidFill>
              </a:rPr>
              <a:t>C=8.5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. Then f(N</a:t>
            </a:r>
            <a:r>
              <a:rPr lang="de-DE" altLang="en-US" sz="2200" i="1" dirty="0">
                <a:solidFill>
                  <a:srgbClr val="000066"/>
                </a:solidFill>
              </a:rPr>
              <a:t>)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&lt;= </a:t>
            </a:r>
            <a:r>
              <a:rPr lang="de-DE" altLang="en-US" sz="2200" i="1" dirty="0" smtClean="0">
                <a:solidFill>
                  <a:srgbClr val="C00000"/>
                </a:solidFill>
              </a:rPr>
              <a:t>C</a:t>
            </a:r>
            <a:r>
              <a:rPr lang="en-US" altLang="en-US" sz="2200" i="1" dirty="0" smtClean="0">
                <a:solidFill>
                  <a:srgbClr val="000066"/>
                </a:solidFill>
              </a:rPr>
              <a:t>N</a:t>
            </a:r>
            <a:r>
              <a:rPr lang="en-US" altLang="en-US" sz="2200" i="1" baseline="30000" dirty="0" smtClean="0">
                <a:solidFill>
                  <a:srgbClr val="000066"/>
                </a:solidFill>
              </a:rPr>
              <a:t>2 </a:t>
            </a:r>
            <a:r>
              <a:rPr lang="en-US" altLang="en-US" sz="2200" i="1" dirty="0" smtClean="0">
                <a:solidFill>
                  <a:srgbClr val="000066"/>
                </a:solidFill>
              </a:rPr>
              <a:t>  </a:t>
            </a:r>
            <a:r>
              <a:rPr lang="en-US" altLang="en-US" sz="2200" i="1" dirty="0" smtClean="0">
                <a:solidFill>
                  <a:srgbClr val="000066"/>
                </a:solidFill>
                <a:sym typeface="Wingdings" panose="05000000000000000000" pitchFamily="2" charset="2"/>
              </a:rPr>
              <a:t> f = O(N</a:t>
            </a:r>
            <a:r>
              <a:rPr lang="en-US" altLang="en-US" sz="2200" i="1" baseline="30000" dirty="0" smtClean="0">
                <a:solidFill>
                  <a:srgbClr val="000066"/>
                </a:solidFill>
                <a:sym typeface="Wingdings" panose="05000000000000000000" pitchFamily="2" charset="2"/>
              </a:rPr>
              <a:t>2</a:t>
            </a:r>
            <a:r>
              <a:rPr lang="en-US" altLang="en-US" sz="2200" i="1" dirty="0" smtClean="0">
                <a:solidFill>
                  <a:srgbClr val="000066"/>
                </a:solidFill>
                <a:sym typeface="Wingdings" panose="05000000000000000000" pitchFamily="2" charset="2"/>
              </a:rPr>
              <a:t>)</a:t>
            </a:r>
            <a:endParaRPr lang="de-DE" altLang="en-US" sz="2200" i="1" baseline="30000" dirty="0">
              <a:solidFill>
                <a:srgbClr val="000066"/>
              </a:solidFill>
            </a:endParaRP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/>
              <a:t>Then</a:t>
            </a:r>
            <a:r>
              <a:rPr lang="de-DE" altLang="en-US" sz="2200" dirty="0">
                <a:solidFill>
                  <a:srgbClr val="000066"/>
                </a:solidFill>
              </a:rPr>
              <a:t/>
            </a:r>
            <a:br>
              <a:rPr lang="de-DE" altLang="en-US" sz="2200" dirty="0">
                <a:solidFill>
                  <a:srgbClr val="000066"/>
                </a:solidFill>
              </a:rPr>
            </a:br>
            <a:r>
              <a:rPr lang="de-DE" altLang="en-US" sz="2200" dirty="0">
                <a:solidFill>
                  <a:srgbClr val="000066"/>
                </a:solidFill>
              </a:rPr>
              <a:t>		</a:t>
            </a:r>
            <a:r>
              <a:rPr lang="de-DE" altLang="en-US" sz="2200" i="1" dirty="0">
                <a:solidFill>
                  <a:srgbClr val="000066"/>
                </a:solidFill>
              </a:rPr>
              <a:t>f = 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TRUE		</a:t>
            </a:r>
            <a:r>
              <a:rPr lang="de-DE" altLang="en-US" sz="2200" i="1" dirty="0">
                <a:solidFill>
                  <a:srgbClr val="000066"/>
                </a:solidFill>
              </a:rPr>
              <a:t>	f = 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FALSE	</a:t>
            </a:r>
            <a:br>
              <a:rPr lang="de-DE" altLang="en-US" sz="2200" i="1" dirty="0">
                <a:solidFill>
                  <a:srgbClr val="FF0000"/>
                </a:solidFill>
              </a:rPr>
            </a:br>
            <a:r>
              <a:rPr lang="de-DE" altLang="en-US" sz="2200" i="1" dirty="0">
                <a:solidFill>
                  <a:srgbClr val="FF0000"/>
                </a:solidFill>
              </a:rPr>
              <a:t>	</a:t>
            </a:r>
            <a:r>
              <a:rPr lang="de-DE" altLang="en-US" sz="2200" i="1" dirty="0">
                <a:solidFill>
                  <a:srgbClr val="000066"/>
                </a:solidFill>
              </a:rPr>
              <a:t>	f = 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TRUE		</a:t>
            </a:r>
            <a:r>
              <a:rPr lang="de-DE" altLang="en-US" sz="2200" i="1" dirty="0">
                <a:solidFill>
                  <a:srgbClr val="000066"/>
                </a:solidFill>
              </a:rPr>
              <a:t>	f = O(log(</a:t>
            </a:r>
            <a:r>
              <a:rPr lang="en-US" altLang="en-US" sz="2200" i="1" dirty="0">
                <a:solidFill>
                  <a:srgbClr val="000066"/>
                </a:solidFill>
              </a:rPr>
              <a:t>N)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FALSE	</a:t>
            </a:r>
            <a:br>
              <a:rPr lang="de-DE" altLang="en-US" sz="2200" i="1" dirty="0">
                <a:solidFill>
                  <a:srgbClr val="FF0000"/>
                </a:solidFill>
              </a:rPr>
            </a:br>
            <a:r>
              <a:rPr lang="de-DE" altLang="en-US" sz="2200" i="1" dirty="0">
                <a:solidFill>
                  <a:srgbClr val="FF0000"/>
                </a:solidFill>
              </a:rPr>
              <a:t>	</a:t>
            </a:r>
            <a:r>
              <a:rPr lang="de-DE" altLang="en-US" sz="2200" i="1" dirty="0">
                <a:solidFill>
                  <a:srgbClr val="000066"/>
                </a:solidFill>
              </a:rPr>
              <a:t>	f = O(2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TRUE		</a:t>
            </a:r>
            <a:r>
              <a:rPr lang="de-DE" altLang="en-US" sz="2200" i="1" dirty="0">
                <a:solidFill>
                  <a:srgbClr val="000066"/>
                </a:solidFill>
              </a:rPr>
              <a:t>	f = O(</a:t>
            </a:r>
            <a:r>
              <a:rPr lang="en-US" altLang="en-US" sz="2200" i="1" dirty="0">
                <a:solidFill>
                  <a:srgbClr val="000066"/>
                </a:solidFill>
              </a:rPr>
              <a:t>1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FALSE	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382712" y="3475037"/>
            <a:ext cx="5486400" cy="109696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de-DE" altLang="en-US" sz="2200" i="1" dirty="0">
                <a:solidFill>
                  <a:srgbClr val="002060"/>
                </a:solidFill>
              </a:rPr>
              <a:t>f = O(g) if there </a:t>
            </a:r>
            <a:r>
              <a:rPr lang="de-DE" altLang="en-US" sz="2200" i="1" dirty="0">
                <a:solidFill>
                  <a:srgbClr val="C00000"/>
                </a:solidFill>
              </a:rPr>
              <a:t>C&gt;0</a:t>
            </a:r>
            <a:r>
              <a:rPr lang="de-DE" altLang="en-US" sz="2200" i="1" dirty="0">
                <a:solidFill>
                  <a:srgbClr val="002060"/>
                </a:solidFill>
              </a:rPr>
              <a:t> (e.g. </a:t>
            </a:r>
            <a:r>
              <a:rPr lang="de-DE" altLang="en-US" sz="2200" i="1" dirty="0">
                <a:solidFill>
                  <a:srgbClr val="C00000"/>
                </a:solidFill>
              </a:rPr>
              <a:t>C = 1000</a:t>
            </a:r>
            <a:r>
              <a:rPr lang="de-DE" altLang="en-US" sz="2200" i="1" dirty="0">
                <a:solidFill>
                  <a:srgbClr val="002060"/>
                </a:solidFill>
              </a:rPr>
              <a:t>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r>
              <a:rPr lang="de-DE" altLang="en-US" sz="2200" i="1" dirty="0">
                <a:solidFill>
                  <a:srgbClr val="002060"/>
                </a:solidFill>
              </a:rPr>
              <a:t>		such that f(N)/g(N) &lt; </a:t>
            </a:r>
            <a:r>
              <a:rPr lang="de-DE" altLang="en-US" sz="2200" i="1" dirty="0">
                <a:solidFill>
                  <a:srgbClr val="C00000"/>
                </a:solidFill>
              </a:rPr>
              <a:t>C</a:t>
            </a:r>
            <a:r>
              <a:rPr lang="de-DE" altLang="en-US" sz="2200" i="1" dirty="0">
                <a:solidFill>
                  <a:srgbClr val="002060"/>
                </a:solidFill>
              </a:rPr>
              <a:t> for all N.</a:t>
            </a:r>
          </a:p>
        </p:txBody>
      </p:sp>
    </p:spTree>
    <p:extLst>
      <p:ext uri="{BB962C8B-B14F-4D97-AF65-F5344CB8AC3E}">
        <p14:creationId xmlns:p14="http://schemas.microsoft.com/office/powerpoint/2010/main" val="8524659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Common orders of magnitude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O(1) </a:t>
            </a:r>
            <a:r>
              <a:rPr lang="de-DE" altLang="en-US" sz="2200" dirty="0"/>
              <a:t>– bounded by some absolute constant (e.g.,  &lt;= 100)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O(log N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)</a:t>
            </a:r>
            <a:r>
              <a:rPr lang="de-DE" altLang="en-US" sz="2200" dirty="0" smtClean="0"/>
              <a:t> – logarithmic </a:t>
            </a:r>
            <a:r>
              <a:rPr lang="de-DE" altLang="en-US" sz="2200" dirty="0"/>
              <a:t>complexity – very fast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O(N) </a:t>
            </a:r>
            <a:r>
              <a:rPr lang="de-DE" altLang="en-US" sz="2200" dirty="0"/>
              <a:t>– linear: That is constant times the size of the input. We consider it very efficient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 log N) </a:t>
            </a:r>
            <a:r>
              <a:rPr lang="de-DE" altLang="en-US" sz="2200" dirty="0" smtClean="0"/>
              <a:t>– </a:t>
            </a:r>
            <a:r>
              <a:rPr lang="de-DE" altLang="en-US" sz="2200" dirty="0"/>
              <a:t>Almost as good as linear.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quadratic time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3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), O(N</a:t>
            </a:r>
            <a:r>
              <a:rPr lang="en-US" altLang="en-US" sz="2200" i="1" baseline="33000" dirty="0" smtClean="0">
                <a:solidFill>
                  <a:srgbClr val="002060"/>
                </a:solidFill>
              </a:rPr>
              <a:t>4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), ...O(N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7</a:t>
            </a:r>
            <a:r>
              <a:rPr lang="de-DE" altLang="en-US" sz="2200" i="1" dirty="0">
                <a:solidFill>
                  <a:srgbClr val="002060"/>
                </a:solidFill>
              </a:rPr>
              <a:t>)... O(N</a:t>
            </a:r>
            <a:r>
              <a:rPr lang="en-US" altLang="en-US" sz="2200" i="1" baseline="33000" dirty="0" err="1">
                <a:solidFill>
                  <a:srgbClr val="002060"/>
                </a:solidFill>
              </a:rPr>
              <a:t>const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polynomial 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O(2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N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exponential: considered as very </a:t>
            </a:r>
            <a:r>
              <a:rPr lang="de-DE" altLang="en-US" sz="2200" dirty="0" smtClean="0"/>
              <a:t>inefficient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 smtClean="0">
                <a:solidFill>
                  <a:srgbClr val="002060"/>
                </a:solidFill>
              </a:rPr>
              <a:t>O(4</a:t>
            </a:r>
            <a:r>
              <a:rPr lang="en-US" altLang="en-US" sz="2200" i="1" baseline="33000" dirty="0" smtClean="0">
                <a:solidFill>
                  <a:srgbClr val="002060"/>
                </a:solidFill>
              </a:rPr>
              <a:t>N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exponential: </a:t>
            </a:r>
            <a:r>
              <a:rPr lang="de-DE" altLang="en-US" sz="2200" dirty="0" smtClean="0"/>
              <a:t>even worse than 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2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N</a:t>
            </a:r>
            <a:endParaRPr lang="de-DE" altLang="en-US" sz="2200" dirty="0"/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 smtClean="0">
                <a:solidFill>
                  <a:srgbClr val="002060"/>
                </a:solidFill>
              </a:rPr>
              <a:t>O(2</a:t>
            </a:r>
            <a:r>
              <a:rPr lang="de-DE" altLang="en-US" sz="2200" i="1" baseline="30000" dirty="0" smtClean="0">
                <a:solidFill>
                  <a:srgbClr val="002060"/>
                </a:solidFill>
              </a:rPr>
              <a:t>2</a:t>
            </a:r>
            <a:r>
              <a:rPr lang="en-US" altLang="en-US" sz="2200" i="1" baseline="50000" dirty="0" smtClean="0">
                <a:solidFill>
                  <a:srgbClr val="002060"/>
                </a:solidFill>
              </a:rPr>
              <a:t>N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</a:t>
            </a:r>
            <a:r>
              <a:rPr lang="de-DE" altLang="en-US" sz="2200" dirty="0" smtClean="0"/>
              <a:t>double exponential </a:t>
            </a:r>
            <a:r>
              <a:rPr lang="de-DE" altLang="en-US" sz="2200" dirty="0" smtClean="0">
                <a:sym typeface="Wingdings" panose="05000000000000000000" pitchFamily="2" charset="2"/>
              </a:rPr>
              <a:t> [too much even for N = 10]</a:t>
            </a:r>
            <a:endParaRPr lang="de-DE" altLang="en-US" sz="2200" dirty="0"/>
          </a:p>
          <a:p>
            <a:pPr marL="0" indent="104775">
              <a:lnSpc>
                <a:spcPct val="95000"/>
              </a:lnSpc>
              <a:buClrTx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0" indent="104775">
              <a:lnSpc>
                <a:spcPct val="95000"/>
              </a:lnSpc>
              <a:buClrTx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6308725" y="3657600"/>
            <a:ext cx="3054350" cy="79216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>
                <a:latin typeface="Calibri" panose="020F0502020204030204" pitchFamily="34" charset="0"/>
              </a:rPr>
              <a:t>Q: Explain what is log(N)</a:t>
            </a:r>
            <a:br>
              <a:rPr lang="en-US" altLang="en-US" sz="2200">
                <a:latin typeface="Calibri" panose="020F0502020204030204" pitchFamily="34" charset="0"/>
              </a:rPr>
            </a:br>
            <a:r>
              <a:rPr lang="en-US" altLang="en-US" sz="2200">
                <a:latin typeface="Calibri" panose="020F0502020204030204" pitchFamily="34" charset="0"/>
              </a:rPr>
              <a:t>in simple words</a:t>
            </a:r>
          </a:p>
        </p:txBody>
      </p:sp>
    </p:spTree>
    <p:extLst>
      <p:ext uri="{BB962C8B-B14F-4D97-AF65-F5344CB8AC3E}">
        <p14:creationId xmlns:p14="http://schemas.microsoft.com/office/powerpoint/2010/main" val="27083994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– simple rules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Fix </a:t>
            </a:r>
            <a:r>
              <a:rPr lang="de-DE" altLang="en-US" sz="2200" i="1" dirty="0">
                <a:solidFill>
                  <a:srgbClr val="002060"/>
                </a:solidFill>
              </a:rPr>
              <a:t>0 &lt;a &lt; b</a:t>
            </a:r>
            <a:r>
              <a:rPr lang="de-DE" altLang="en-US" sz="2200" dirty="0"/>
              <a:t> (e.g.,  </a:t>
            </a:r>
            <a:r>
              <a:rPr lang="de-DE" altLang="en-US" sz="2200" i="1" dirty="0">
                <a:solidFill>
                  <a:srgbClr val="002060"/>
                </a:solidFill>
              </a:rPr>
              <a:t>a=2, b=4</a:t>
            </a:r>
            <a:r>
              <a:rPr lang="de-DE" altLang="en-US" sz="2200" dirty="0"/>
              <a:t>)</a:t>
            </a:r>
            <a:br>
              <a:rPr lang="de-DE" altLang="en-US" sz="2200" dirty="0"/>
            </a:br>
            <a:r>
              <a:rPr lang="de-DE" altLang="en-US" sz="2200" dirty="0"/>
              <a:t>Then </a:t>
            </a:r>
            <a:r>
              <a:rPr lang="de-DE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a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 =</a:t>
            </a:r>
            <a:r>
              <a:rPr lang="de-DE" altLang="en-US" sz="2200" i="1" dirty="0">
                <a:solidFill>
                  <a:srgbClr val="002060"/>
                </a:solidFill>
              </a:rPr>
              <a:t>O(N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b</a:t>
            </a:r>
            <a:r>
              <a:rPr lang="de-DE" altLang="en-US" sz="2200" i="1" dirty="0">
                <a:solidFill>
                  <a:srgbClr val="002060"/>
                </a:solidFill>
              </a:rPr>
              <a:t>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r>
              <a:rPr lang="de-DE" altLang="en-US" sz="2200" dirty="0"/>
              <a:t>But  </a:t>
            </a:r>
            <a:r>
              <a:rPr lang="de-DE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b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 =</a:t>
            </a:r>
            <a:r>
              <a:rPr lang="de-DE" altLang="en-US" sz="2200" i="1" dirty="0">
                <a:solidFill>
                  <a:srgbClr val="002060"/>
                </a:solidFill>
              </a:rPr>
              <a:t>O(N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a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) </a:t>
            </a:r>
            <a:r>
              <a:rPr lang="de-DE" altLang="en-US" sz="2200" b="1" i="1" dirty="0" smtClean="0">
                <a:solidFill>
                  <a:srgbClr val="FF0000"/>
                </a:solidFill>
              </a:rPr>
              <a:t>does not holds</a:t>
            </a:r>
            <a:endParaRPr lang="de-DE" altLang="en-US" sz="2200" b="1" i="1" dirty="0">
              <a:solidFill>
                <a:srgbClr val="FF0000"/>
              </a:solidFill>
            </a:endParaRP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 smtClean="0">
                <a:solidFill>
                  <a:srgbClr val="002060"/>
                </a:solidFill>
              </a:rPr>
              <a:t>log(N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is smaller than any power of </a:t>
            </a:r>
            <a:r>
              <a:rPr lang="de-DE" altLang="en-US" sz="2200" i="1" dirty="0">
                <a:solidFill>
                  <a:srgbClr val="002060"/>
                </a:solidFill>
              </a:rPr>
              <a:t>N</a:t>
            </a:r>
            <a:r>
              <a:rPr lang="de-DE" altLang="en-US" sz="2200" dirty="0"/>
              <a:t>: </a:t>
            </a:r>
            <a:r>
              <a:rPr lang="de-DE" altLang="en-US" sz="2200" i="1" dirty="0">
                <a:solidFill>
                  <a:srgbClr val="002060"/>
                </a:solidFill>
              </a:rPr>
              <a:t>log(N) = O( 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0.1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)</a:t>
            </a:r>
            <a:br>
              <a:rPr lang="de-DE" altLang="en-US" sz="2200" i="1" dirty="0" smtClean="0">
                <a:solidFill>
                  <a:srgbClr val="002060"/>
                </a:solidFill>
              </a:rPr>
            </a:br>
            <a:endParaRPr lang="de-DE" altLang="en-US" sz="2200" i="1" dirty="0" smtClean="0">
              <a:solidFill>
                <a:srgbClr val="002060"/>
              </a:solidFill>
            </a:endParaRP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 smtClean="0">
                <a:solidFill>
                  <a:srgbClr val="002060"/>
                </a:solidFill>
              </a:rPr>
              <a:t>log</a:t>
            </a:r>
            <a:r>
              <a:rPr lang="de-DE" altLang="en-US" sz="2200" i="1" baseline="-25000" dirty="0" smtClean="0">
                <a:solidFill>
                  <a:srgbClr val="002060"/>
                </a:solidFill>
              </a:rPr>
              <a:t>2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(N) </a:t>
            </a:r>
            <a:r>
              <a:rPr lang="de-DE" altLang="en-US" sz="2200" i="1" dirty="0">
                <a:solidFill>
                  <a:srgbClr val="002060"/>
                </a:solidFill>
              </a:rPr>
              <a:t>= 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log</a:t>
            </a:r>
            <a:r>
              <a:rPr lang="de-DE" altLang="en-US" sz="2200" i="1" baseline="-25000" dirty="0" smtClean="0">
                <a:solidFill>
                  <a:srgbClr val="002060"/>
                </a:solidFill>
              </a:rPr>
              <a:t>10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(N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* log</a:t>
            </a:r>
            <a:r>
              <a:rPr lang="de-DE" altLang="en-US" sz="2200" i="1" baseline="-25000" dirty="0" smtClean="0">
                <a:solidFill>
                  <a:srgbClr val="002060"/>
                </a:solidFill>
              </a:rPr>
              <a:t>2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(10)</a:t>
            </a:r>
            <a:br>
              <a:rPr lang="de-DE" altLang="en-US" sz="2200" i="1" dirty="0" smtClean="0">
                <a:solidFill>
                  <a:srgbClr val="002060"/>
                </a:solidFill>
              </a:rPr>
            </a:br>
            <a:endParaRPr lang="de-DE" altLang="en-US" sz="2200" dirty="0"/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If </a:t>
            </a:r>
            <a:r>
              <a:rPr lang="de-DE" altLang="en-US" sz="2200" i="1" dirty="0">
                <a:solidFill>
                  <a:srgbClr val="002060"/>
                </a:solidFill>
              </a:rPr>
              <a:t>f = O(g)</a:t>
            </a:r>
            <a:r>
              <a:rPr lang="de-DE" altLang="en-US" sz="2200" dirty="0"/>
              <a:t> and 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g = </a:t>
            </a:r>
            <a:r>
              <a:rPr lang="de-DE" altLang="en-US" sz="2200" i="1" dirty="0">
                <a:solidFill>
                  <a:srgbClr val="002060"/>
                </a:solidFill>
              </a:rPr>
              <a:t>O(h)</a:t>
            </a:r>
            <a:r>
              <a:rPr lang="de-DE" altLang="en-US" sz="2200" dirty="0"/>
              <a:t>, then </a:t>
            </a:r>
            <a:r>
              <a:rPr lang="de-DE" altLang="en-US" sz="2200" i="1" dirty="0">
                <a:solidFill>
                  <a:srgbClr val="002060"/>
                </a:solidFill>
              </a:rPr>
              <a:t>f = O(h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)</a:t>
            </a:r>
            <a:br>
              <a:rPr lang="de-DE" altLang="en-US" sz="2200" i="1" dirty="0" smtClean="0">
                <a:solidFill>
                  <a:srgbClr val="002060"/>
                </a:solidFill>
              </a:rPr>
            </a:br>
            <a:endParaRPr lang="de-DE" altLang="en-US" sz="2200" i="1" dirty="0">
              <a:solidFill>
                <a:srgbClr val="002060"/>
              </a:solidFill>
            </a:endParaRP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/>
              <a:t>If 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 smtClean="0">
                <a:solidFill>
                  <a:srgbClr val="002060"/>
                </a:solidFill>
              </a:rPr>
              <a:t>1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 </a:t>
            </a:r>
            <a:r>
              <a:rPr lang="de-DE" altLang="en-US" sz="2200" i="1" dirty="0">
                <a:solidFill>
                  <a:srgbClr val="002060"/>
                </a:solidFill>
              </a:rPr>
              <a:t>= O(g)</a:t>
            </a:r>
            <a:r>
              <a:rPr lang="de-DE" altLang="en-US" sz="2200" dirty="0"/>
              <a:t> and 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 smtClean="0">
                <a:solidFill>
                  <a:srgbClr val="002060"/>
                </a:solidFill>
              </a:rPr>
              <a:t>2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 </a:t>
            </a:r>
            <a:r>
              <a:rPr lang="de-DE" altLang="en-US" sz="2200" i="1" dirty="0">
                <a:solidFill>
                  <a:srgbClr val="002060"/>
                </a:solidFill>
              </a:rPr>
              <a:t>= O(g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)</a:t>
            </a:r>
            <a:r>
              <a:rPr lang="de-DE" altLang="en-US" sz="2200" dirty="0" smtClean="0"/>
              <a:t>, </a:t>
            </a:r>
            <a:r>
              <a:rPr lang="de-DE" altLang="en-US" sz="2200" dirty="0"/>
              <a:t>then 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 smtClean="0">
                <a:solidFill>
                  <a:srgbClr val="002060"/>
                </a:solidFill>
              </a:rPr>
              <a:t>1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+f</a:t>
            </a:r>
            <a:r>
              <a:rPr lang="de-DE" altLang="en-US" sz="2200" i="1" baseline="-25000" dirty="0" smtClean="0">
                <a:solidFill>
                  <a:srgbClr val="002060"/>
                </a:solidFill>
              </a:rPr>
              <a:t>2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 </a:t>
            </a:r>
            <a:r>
              <a:rPr lang="de-DE" altLang="en-US" sz="2200" i="1" dirty="0">
                <a:solidFill>
                  <a:srgbClr val="002060"/>
                </a:solidFill>
              </a:rPr>
              <a:t>= 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O(g)</a:t>
            </a:r>
            <a:r>
              <a:rPr lang="de-DE" altLang="en-US" sz="2200" i="1" dirty="0">
                <a:solidFill>
                  <a:srgbClr val="002060"/>
                </a:solidFill>
              </a:rPr>
              <a:t/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endParaRPr lang="de-DE" altLang="en-US" sz="2200" i="1" dirty="0" smtClean="0">
              <a:solidFill>
                <a:srgbClr val="002060"/>
              </a:solidFill>
            </a:endParaRP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 smtClean="0">
                <a:solidFill>
                  <a:srgbClr val="002060"/>
                </a:solidFill>
              </a:rPr>
              <a:t>f+g </a:t>
            </a:r>
            <a:r>
              <a:rPr lang="de-DE" altLang="en-US" sz="2200" i="1" dirty="0">
                <a:solidFill>
                  <a:srgbClr val="002060"/>
                </a:solidFill>
              </a:rPr>
              <a:t>&lt;= 2max(f,g) = O(max(f,g))</a:t>
            </a:r>
          </a:p>
          <a:p>
            <a:pPr marL="0" indent="104775">
              <a:lnSpc>
                <a:spcPct val="95000"/>
              </a:lnSpc>
              <a:buClrTx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497512" y="3475037"/>
            <a:ext cx="3054350" cy="79216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 smtClean="0">
                <a:latin typeface="Calibri" panose="020F0502020204030204" pitchFamily="34" charset="0"/>
              </a:rPr>
              <a:t>Absolute constant:</a:t>
            </a:r>
            <a:br>
              <a:rPr lang="en-US" altLang="en-US" sz="2200" dirty="0" smtClean="0">
                <a:latin typeface="Calibri" panose="020F0502020204030204" pitchFamily="34" charset="0"/>
              </a:rPr>
            </a:br>
            <a:r>
              <a:rPr lang="en-US" altLang="en-US" sz="2200" dirty="0" smtClean="0">
                <a:latin typeface="Calibri" panose="020F0502020204030204" pitchFamily="34" charset="0"/>
              </a:rPr>
              <a:t>3&lt;log</a:t>
            </a:r>
            <a:r>
              <a:rPr lang="en-US" altLang="en-US" sz="2200" baseline="-25000" dirty="0" smtClean="0">
                <a:latin typeface="Calibri" panose="020F0502020204030204" pitchFamily="34" charset="0"/>
              </a:rPr>
              <a:t>2</a:t>
            </a:r>
            <a:r>
              <a:rPr lang="en-US" altLang="en-US" sz="2200" dirty="0" smtClean="0">
                <a:latin typeface="Calibri" panose="020F0502020204030204" pitchFamily="34" charset="0"/>
              </a:rPr>
              <a:t>(10)&lt;4</a:t>
            </a:r>
            <a:endParaRPr lang="en-US" altLang="en-US" sz="2200" dirty="0">
              <a:latin typeface="Calibri" panose="020F0502020204030204" pitchFamily="34" charset="0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3744912" y="3856037"/>
            <a:ext cx="1066800" cy="45720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989514" y="4313237"/>
            <a:ext cx="4190999" cy="43100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 smtClean="0">
                <a:latin typeface="Calibri" panose="020F0502020204030204" pitchFamily="34" charset="0"/>
              </a:rPr>
              <a:t>No need to specify the base of log</a:t>
            </a:r>
            <a:endParaRPr lang="en-US" altLang="en-US" sz="2200" dirty="0">
              <a:latin typeface="Calibri" panose="020F0502020204030204" pitchFamily="34" charset="0"/>
            </a:endParaRPr>
          </a:p>
        </p:txBody>
      </p:sp>
      <p:cxnSp>
        <p:nvCxnSpPr>
          <p:cNvPr id="7" name="AutoShape 4"/>
          <p:cNvCxnSpPr>
            <a:cxnSpLocks noChangeShapeType="1"/>
            <a:endCxn id="5" idx="3"/>
          </p:cNvCxnSpPr>
          <p:nvPr/>
        </p:nvCxnSpPr>
        <p:spPr bwMode="auto">
          <a:xfrm rot="10800000" flipV="1">
            <a:off x="4811712" y="3949077"/>
            <a:ext cx="685800" cy="135560"/>
          </a:xfrm>
          <a:prstGeom prst="bentConnector3">
            <a:avLst>
              <a:gd name="adj1" fmla="val 50000"/>
            </a:avLst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039759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Sort the functions in the increasing order: 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1</a:t>
            </a:r>
            <a:r>
              <a:rPr lang="de-DE" altLang="en-US" sz="2200" dirty="0"/>
              <a:t>(N) = N</a:t>
            </a:r>
            <a:r>
              <a:rPr lang="en-US" altLang="en-US" sz="2600" baseline="33000" dirty="0"/>
              <a:t>2</a:t>
            </a:r>
            <a:r>
              <a:rPr lang="de-DE" altLang="en-US" sz="2200" dirty="0"/>
              <a:t> + 100N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2</a:t>
            </a:r>
            <a:r>
              <a:rPr lang="de-DE" altLang="en-US" sz="2200" dirty="0"/>
              <a:t>(N) = 2</a:t>
            </a:r>
            <a:r>
              <a:rPr lang="en-US" altLang="en-US" sz="2600" baseline="33000" dirty="0"/>
              <a:t>N</a:t>
            </a:r>
            <a:r>
              <a:rPr lang="de-DE" altLang="en-US" sz="2200" dirty="0"/>
              <a:t> + N</a:t>
            </a:r>
            <a:r>
              <a:rPr lang="en-US" altLang="en-US" sz="2600" baseline="33000" dirty="0"/>
              <a:t>6</a:t>
            </a:r>
            <a:r>
              <a:rPr lang="de-DE" altLang="en-US" sz="2200" dirty="0"/>
              <a:t> + 100N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3</a:t>
            </a:r>
            <a:r>
              <a:rPr lang="de-DE" altLang="en-US" sz="2200" dirty="0"/>
              <a:t>(N) = N</a:t>
            </a:r>
            <a:r>
              <a:rPr lang="en-US" altLang="en-US" sz="2600" baseline="33000" dirty="0"/>
              <a:t>3 </a:t>
            </a:r>
            <a:r>
              <a:rPr lang="de-DE" altLang="en-US" sz="2200" dirty="0"/>
              <a:t>log(N) + 400N</a:t>
            </a:r>
            <a:r>
              <a:rPr lang="en-US" altLang="en-US" sz="2600" baseline="33000" dirty="0"/>
              <a:t>2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4</a:t>
            </a:r>
            <a:r>
              <a:rPr lang="de-DE" altLang="en-US" sz="2200" dirty="0"/>
              <a:t>(N) = 2N</a:t>
            </a:r>
            <a:r>
              <a:rPr lang="en-US" altLang="en-US" sz="2600" baseline="33000" dirty="0"/>
              <a:t>3</a:t>
            </a:r>
            <a:r>
              <a:rPr lang="de-DE" altLang="en-US" sz="2200" dirty="0"/>
              <a:t> + 100N + 10</a:t>
            </a:r>
            <a:r>
              <a:rPr lang="en-US" altLang="en-US" sz="2600" baseline="33000" dirty="0"/>
              <a:t>8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5</a:t>
            </a:r>
            <a:r>
              <a:rPr lang="de-DE" altLang="en-US" sz="2200" dirty="0"/>
              <a:t>(N) = (log(N))</a:t>
            </a:r>
            <a:r>
              <a:rPr lang="en-US" altLang="en-US" sz="2600" baseline="33000" dirty="0"/>
              <a:t>10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6</a:t>
            </a:r>
            <a:r>
              <a:rPr lang="de-DE" altLang="en-US" sz="2200" dirty="0"/>
              <a:t>(N) = 99N + log(N) + 4</a:t>
            </a:r>
            <a:r>
              <a:rPr lang="en-US" altLang="en-US" sz="2600" baseline="33000" dirty="0"/>
              <a:t>N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7</a:t>
            </a:r>
            <a:r>
              <a:rPr lang="de-DE" altLang="en-US" sz="2200" dirty="0"/>
              <a:t>(N) = N log(N) + 100N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8</a:t>
            </a:r>
            <a:r>
              <a:rPr lang="de-DE" altLang="en-US" sz="2200" dirty="0"/>
              <a:t>(N) = log(N/2)</a:t>
            </a:r>
          </a:p>
          <a:p>
            <a:pPr marL="639763" indent="-528638">
              <a:lnSpc>
                <a:spcPct val="95000"/>
              </a:lnSpc>
              <a:buClrTx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644525" indent="-527050">
              <a:lnSpc>
                <a:spcPct val="95000"/>
              </a:lnSpc>
              <a:buClrTx/>
              <a:buSzPct val="45000"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Searching in array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b="1" u="sng" dirty="0"/>
              <a:t>Goal</a:t>
            </a:r>
            <a:r>
              <a:rPr lang="de-DE" altLang="en-US" sz="2200" dirty="0"/>
              <a:t>: Search for a given element in an array</a:t>
            </a:r>
            <a:r>
              <a:rPr lang="de-DE" altLang="en-US" sz="2200" dirty="0" smtClean="0"/>
              <a:t>.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b="1" u="sng" dirty="0" smtClean="0"/>
              <a:t>Q</a:t>
            </a:r>
            <a:r>
              <a:rPr lang="de-DE" altLang="en-US" sz="2200" dirty="0" smtClean="0"/>
              <a:t>: do we have any information about the array?</a:t>
            </a:r>
            <a:endParaRPr lang="de-DE" altLang="en-US" sz="22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Searching in an unsorted array</a:t>
            </a: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If we do not know how the elements </a:t>
            </a:r>
            <a:r>
              <a:rPr lang="en-US" altLang="en-US" sz="2200" dirty="0" smtClean="0"/>
              <a:t>are arranged in the </a:t>
            </a:r>
            <a:r>
              <a:rPr lang="en-US" altLang="en-US" sz="2200" dirty="0"/>
              <a:t>array, we can use a linear </a:t>
            </a:r>
            <a:r>
              <a:rPr lang="en-US" altLang="en-US" sz="2200" dirty="0" smtClean="0"/>
              <a:t>search (</a:t>
            </a:r>
            <a:r>
              <a:rPr lang="en-US" alt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loop</a:t>
            </a:r>
            <a:r>
              <a:rPr lang="en-US" altLang="en-US" sz="2200" dirty="0" smtClean="0"/>
              <a:t>), </a:t>
            </a:r>
            <a:r>
              <a:rPr lang="en-US" altLang="en-US" sz="2200" dirty="0"/>
              <a:t>and go over all elements in the </a:t>
            </a:r>
            <a:r>
              <a:rPr lang="en-US" altLang="en-US" sz="2200" dirty="0" smtClean="0"/>
              <a:t>array one after another.</a:t>
            </a:r>
            <a:endParaRPr lang="en-US" altLang="en-US" sz="2200" dirty="0"/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In the worst case, the element we are looking for may be the last element in the array, or may not be in the </a:t>
            </a:r>
            <a:r>
              <a:rPr lang="en-US" altLang="en-US" sz="2200" dirty="0" smtClean="0"/>
              <a:t>array.</a:t>
            </a:r>
            <a:endParaRPr lang="en-US" altLang="en-US" sz="2200" dirty="0"/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Therefore, </a:t>
            </a:r>
            <a:r>
              <a:rPr lang="en-US" altLang="en-US" sz="2200" dirty="0"/>
              <a:t>if the array contains </a:t>
            </a:r>
            <a:r>
              <a:rPr lang="en-US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200" dirty="0"/>
              <a:t> elements </a:t>
            </a:r>
            <a:r>
              <a:rPr lang="en-US" altLang="en-US" sz="2200" dirty="0">
                <a:cs typeface="Times New Roman" panose="02020603050405020304" pitchFamily="18" charset="0"/>
              </a:rPr>
              <a:t>the running time of the search is </a:t>
            </a:r>
            <a:r>
              <a:rPr lang="en-US" altLang="en-US" sz="2200" i="1" dirty="0">
                <a:solidFill>
                  <a:srgbClr val="002060"/>
                </a:solidFill>
                <a:cs typeface="Times New Roman" panose="02020603050405020304" pitchFamily="18" charset="0"/>
              </a:rPr>
              <a:t>linear- O(N)</a:t>
            </a:r>
            <a:r>
              <a:rPr lang="en-US" altLang="en-US" sz="2200" dirty="0">
                <a:cs typeface="Times New Roman" panose="02020603050405020304" pitchFamily="18" charset="0"/>
              </a:rPr>
              <a:t>.</a:t>
            </a:r>
          </a:p>
          <a:p>
            <a:pPr marL="558800" indent="-552450">
              <a:buClrTx/>
              <a:buSzPct val="45000"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200" dirty="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2411</TotalTime>
  <Words>845</Words>
  <Application>Microsoft Office PowerPoint</Application>
  <PresentationFormat>Custom</PresentationFormat>
  <Paragraphs>161</Paragraphs>
  <Slides>27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 Unicode MS</vt:lpstr>
      <vt:lpstr>Arial</vt:lpstr>
      <vt:lpstr>Calibri</vt:lpstr>
      <vt:lpstr>Times New Roman</vt:lpstr>
      <vt:lpstr>Wingdings</vt:lpstr>
      <vt:lpstr>Office Theme</vt:lpstr>
      <vt:lpstr>Office Theme</vt:lpstr>
      <vt:lpstr>PowerPoint Presentation</vt:lpstr>
      <vt:lpstr>PowerPoint Presentation</vt:lpstr>
      <vt:lpstr>Big-O notation</vt:lpstr>
      <vt:lpstr>Big-O notation</vt:lpstr>
      <vt:lpstr>Common orders of magnitude</vt:lpstr>
      <vt:lpstr>Big-O notation – simple rules</vt:lpstr>
      <vt:lpstr>Big-O notation</vt:lpstr>
      <vt:lpstr>Searching in array</vt:lpstr>
      <vt:lpstr>Searching in an unsorted array</vt:lpstr>
      <vt:lpstr>Searching in a sorted array</vt:lpstr>
      <vt:lpstr>Binary search</vt:lpstr>
      <vt:lpstr>Binary search</vt:lpstr>
      <vt:lpstr>Binary search</vt:lpstr>
      <vt:lpstr>PowerPoint Presentation</vt:lpstr>
      <vt:lpstr>Running time of Fib</vt:lpstr>
      <vt:lpstr>Running time of Fib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More examples</vt:lpstr>
      <vt:lpstr>More examples</vt:lpstr>
      <vt:lpstr>More examples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500</cp:revision>
  <cp:lastPrinted>1601-01-01T00:00:00Z</cp:lastPrinted>
  <dcterms:created xsi:type="dcterms:W3CDTF">2017-07-19T19:15:02Z</dcterms:created>
  <dcterms:modified xsi:type="dcterms:W3CDTF">2019-10-01T00:17:33Z</dcterms:modified>
</cp:coreProperties>
</file>