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5.jpg" ContentType="image/jpe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media/image8.jpg" ContentType="image/jpeg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media/image9.jpg" ContentType="image/jpeg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7"/>
  </p:notesMasterIdLst>
  <p:sldIdLst>
    <p:sldId id="256" r:id="rId3"/>
    <p:sldId id="392" r:id="rId4"/>
    <p:sldId id="433" r:id="rId5"/>
    <p:sldId id="435" r:id="rId6"/>
    <p:sldId id="436" r:id="rId7"/>
    <p:sldId id="440" r:id="rId8"/>
    <p:sldId id="467" r:id="rId9"/>
    <p:sldId id="424" r:id="rId10"/>
    <p:sldId id="425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397" r:id="rId19"/>
    <p:sldId id="385" r:id="rId20"/>
    <p:sldId id="386" r:id="rId21"/>
    <p:sldId id="387" r:id="rId22"/>
    <p:sldId id="388" r:id="rId23"/>
    <p:sldId id="468" r:id="rId24"/>
    <p:sldId id="469" r:id="rId25"/>
    <p:sldId id="470" r:id="rId26"/>
    <p:sldId id="471" r:id="rId27"/>
    <p:sldId id="472" r:id="rId28"/>
    <p:sldId id="473" r:id="rId29"/>
    <p:sldId id="474" r:id="rId30"/>
    <p:sldId id="475" r:id="rId31"/>
    <p:sldId id="476" r:id="rId32"/>
    <p:sldId id="477" r:id="rId33"/>
    <p:sldId id="478" r:id="rId34"/>
    <p:sldId id="479" r:id="rId35"/>
    <p:sldId id="480" r:id="rId36"/>
    <p:sldId id="481" r:id="rId37"/>
    <p:sldId id="482" r:id="rId38"/>
    <p:sldId id="483" r:id="rId39"/>
    <p:sldId id="484" r:id="rId40"/>
    <p:sldId id="485" r:id="rId41"/>
    <p:sldId id="486" r:id="rId42"/>
    <p:sldId id="487" r:id="rId43"/>
    <p:sldId id="488" r:id="rId44"/>
    <p:sldId id="489" r:id="rId45"/>
    <p:sldId id="291" r:id="rId4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755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974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254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273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423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409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45246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94115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9784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8997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5259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920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8155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439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5481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1736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3286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094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09300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458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2026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575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2758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0247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3221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60635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76637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72691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01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1346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376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4739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4117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0395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49027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47601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866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412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7378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045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48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4-6,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Compute distance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7285797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u,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 smtClean="0"/>
              <a:t>distance(0, 1) = 4</a:t>
            </a:r>
          </a:p>
          <a:p>
            <a:pPr marL="0" indent="0"/>
            <a:r>
              <a:rPr lang="en-US" altLang="he-IL" sz="2200" dirty="0" smtClean="0"/>
              <a:t>distance(15, 11)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1</a:t>
            </a:r>
          </a:p>
          <a:p>
            <a:pPr marL="0" indent="0"/>
            <a:r>
              <a:rPr lang="en-US" altLang="he-IL" sz="2200" dirty="0" smtClean="0"/>
              <a:t>distance(1</a:t>
            </a:r>
            <a:r>
              <a:rPr lang="en-US" altLang="he-IL" sz="2200" dirty="0"/>
              <a:t>, 6) = </a:t>
            </a:r>
            <a:r>
              <a:rPr lang="en-US" altLang="he-IL" sz="2200" dirty="0" smtClean="0"/>
              <a:t>2</a:t>
            </a:r>
          </a:p>
          <a:p>
            <a:pPr marL="0" indent="0"/>
            <a:r>
              <a:rPr lang="en-US" altLang="he-IL" sz="2200" dirty="0" smtClean="0"/>
              <a:t>distance(1</a:t>
            </a:r>
            <a:r>
              <a:rPr lang="en-US" altLang="he-IL" sz="2200" dirty="0"/>
              <a:t>, 25) = </a:t>
            </a:r>
            <a:r>
              <a:rPr lang="en-US" altLang="he-IL" sz="2200" dirty="0" smtClean="0"/>
              <a:t>6</a:t>
            </a:r>
          </a:p>
          <a:p>
            <a:pPr marL="0" indent="0"/>
            <a:r>
              <a:rPr lang="en-US" altLang="he-IL" sz="2000" dirty="0" smtClean="0"/>
              <a:t>distance(6, 6) </a:t>
            </a:r>
            <a:r>
              <a:rPr lang="en-US" altLang="he-IL" sz="2000" dirty="0"/>
              <a:t>= </a:t>
            </a:r>
            <a:r>
              <a:rPr lang="en-US" altLang="he-IL" sz="2000" dirty="0" smtClean="0"/>
              <a:t>0</a:t>
            </a:r>
            <a:endParaRPr lang="en-US" altLang="he-IL" sz="2000" dirty="0"/>
          </a:p>
          <a:p>
            <a:pPr marL="0" indent="0"/>
            <a:r>
              <a:rPr lang="en-US" altLang="he-IL" sz="2000" dirty="0"/>
              <a:t>distance(57, </a:t>
            </a:r>
            <a:r>
              <a:rPr lang="en-US" altLang="he-IL" sz="2000" dirty="0" smtClean="0"/>
              <a:t>1) </a:t>
            </a:r>
            <a:r>
              <a:rPr lang="en-US" altLang="he-IL" sz="2000" dirty="0"/>
              <a:t>= </a:t>
            </a:r>
            <a:r>
              <a:rPr lang="en-US" altLang="he-IL" sz="2000" dirty="0" smtClean="0"/>
              <a:t>4</a:t>
            </a:r>
            <a:endParaRPr lang="en-US" altLang="he-IL" sz="2000" dirty="0"/>
          </a:p>
          <a:p>
            <a:pPr marL="0" indent="0"/>
            <a:endParaRPr lang="en-US" altLang="he-IL" sz="2000" dirty="0" smtClean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8967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(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</a:t>
            </a:r>
            <a:r>
              <a:rPr lang="en-US" altLang="he-IL" sz="2200" dirty="0" smtClean="0"/>
              <a:t>)</a:t>
            </a:r>
          </a:p>
          <a:p>
            <a:pPr marL="0" indent="0"/>
            <a:r>
              <a:rPr lang="en-US" altLang="he-IL" sz="2200" b="1" i="1" u="sng" dirty="0" smtClean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>
                <a:latin typeface="+mj-lt"/>
              </a:rPr>
              <a:t>Path</a:t>
            </a:r>
            <a:r>
              <a:rPr lang="en-US" altLang="he-IL" sz="2000" baseline="-25000" dirty="0" err="1" smtClean="0">
                <a:latin typeface="+mj-lt"/>
              </a:rPr>
              <a:t>u</a:t>
            </a:r>
            <a:r>
              <a:rPr lang="en-US" altLang="he-IL" sz="2000" dirty="0" smtClean="0">
                <a:latin typeface="+mj-lt"/>
              </a:rPr>
              <a:t>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>
                <a:latin typeface="+mj-lt"/>
              </a:rPr>
              <a:t>Path</a:t>
            </a:r>
            <a:r>
              <a:rPr lang="en-US" altLang="he-IL" sz="2000" baseline="-25000" dirty="0" err="1" smtClean="0">
                <a:latin typeface="+mj-lt"/>
              </a:rPr>
              <a:t>v</a:t>
            </a:r>
            <a:r>
              <a:rPr lang="en-US" altLang="he-IL" sz="2000" dirty="0" smtClean="0">
                <a:latin typeface="+mj-lt"/>
              </a:rPr>
              <a:t> = the </a:t>
            </a:r>
            <a:r>
              <a:rPr lang="en-US" altLang="he-IL" sz="2000" dirty="0">
                <a:latin typeface="+mj-lt"/>
              </a:rPr>
              <a:t>path from the root to </a:t>
            </a:r>
            <a:r>
              <a:rPr lang="en-US" altLang="he-IL" sz="2000" dirty="0" smtClean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10436121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0766" y="3728917"/>
            <a:ext cx="4830764" cy="25082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u</a:t>
            </a:r>
            <a:r>
              <a:rPr lang="en-US" altLang="en-US" sz="2200" dirty="0" smtClean="0"/>
              <a:t>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11, 15, </a:t>
            </a:r>
            <a:r>
              <a:rPr lang="en-US" altLang="en-US" sz="2200" dirty="0" smtClean="0"/>
              <a:t>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length(</a:t>
            </a: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u</a:t>
            </a:r>
            <a:r>
              <a:rPr lang="en-US" altLang="en-US" sz="2200" dirty="0" smtClean="0"/>
              <a:t>)+length(</a:t>
            </a: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v</a:t>
            </a:r>
            <a:r>
              <a:rPr lang="en-US" altLang="en-US" sz="2200" dirty="0" smtClean="0"/>
              <a:t>)-2</a:t>
            </a:r>
            <a:endParaRPr lang="en-US" altLang="en-US" sz="2200" dirty="0"/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55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v)</a:t>
            </a:r>
            <a:endParaRPr lang="en-US" altLang="he-IL" sz="2000" dirty="0" smtClean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24320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u</a:t>
            </a:r>
            <a:r>
              <a:rPr lang="en-US" altLang="en-US" sz="2200" dirty="0" smtClean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</a:t>
            </a:r>
            <a:r>
              <a:rPr lang="en-US" altLang="en-US" sz="2200" dirty="0" smtClean="0"/>
              <a:t>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common ancestors = {0,5</a:t>
            </a:r>
            <a:r>
              <a:rPr lang="en-US" altLang="en-US" sz="2200" dirty="0"/>
              <a:t>}</a:t>
            </a:r>
            <a:endParaRPr lang="en-US" altLang="en-US" sz="2200" dirty="0" smtClean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length(</a:t>
            </a: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u</a:t>
            </a:r>
            <a:r>
              <a:rPr lang="en-US" altLang="en-US" sz="2200" dirty="0" smtClean="0"/>
              <a:t>)+length(</a:t>
            </a: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v</a:t>
            </a:r>
            <a:r>
              <a:rPr lang="en-US" altLang="en-US" sz="2200" dirty="0" smtClean="0"/>
              <a:t>)-4</a:t>
            </a:r>
            <a:endParaRPr lang="en-US" altLang="en-US" sz="2200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555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v)</a:t>
            </a:r>
            <a:endParaRPr lang="en-US" altLang="he-IL" sz="2000" dirty="0" smtClean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8612" y="3482574"/>
            <a:ext cx="4845527" cy="27356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 smtClean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u</a:t>
            </a:r>
            <a:r>
              <a:rPr lang="en-US" altLang="en-US" sz="2200" dirty="0" smtClean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 smtClean="0"/>
              <a:t>Path</a:t>
            </a:r>
            <a:r>
              <a:rPr lang="en-US" altLang="en-US" sz="2200" baseline="-25000" dirty="0" err="1" smtClean="0"/>
              <a:t>v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= (0, 5, </a:t>
            </a:r>
            <a:r>
              <a:rPr lang="en-US" altLang="en-US" sz="2200" dirty="0" smtClean="0"/>
              <a:t>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Return </a:t>
            </a:r>
            <a:r>
              <a:rPr lang="en-US" altLang="en-US" sz="2200" dirty="0"/>
              <a:t>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 smtClean="0"/>
              <a:t>)-8</a:t>
            </a:r>
            <a:endParaRPr lang="en-US" altLang="en-US" sz="2200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407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computes the distance between u and v</a:t>
            </a:r>
          </a:p>
          <a:p>
            <a:pPr marL="0" indent="0"/>
            <a:r>
              <a:rPr lang="en-US" altLang="he-IL" sz="2200" dirty="0" err="1" smtClean="0"/>
              <a:t>int</a:t>
            </a:r>
            <a:r>
              <a:rPr lang="en-US" altLang="he-IL" sz="2200" dirty="0" smtClean="0"/>
              <a:t> distance 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</a:t>
            </a:r>
            <a:r>
              <a:rPr lang="en-US" altLang="he-IL" sz="2200" dirty="0" smtClean="0"/>
              <a:t>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>
                <a:latin typeface="+mj-lt"/>
              </a:rPr>
              <a:t>Path</a:t>
            </a:r>
            <a:r>
              <a:rPr lang="en-US" altLang="he-IL" sz="2000" baseline="-25000" dirty="0" err="1" smtClean="0">
                <a:latin typeface="+mj-lt"/>
              </a:rPr>
              <a:t>u</a:t>
            </a:r>
            <a:r>
              <a:rPr lang="en-US" altLang="he-IL" sz="2000" dirty="0" smtClean="0">
                <a:latin typeface="+mj-lt"/>
              </a:rPr>
              <a:t>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Compute </a:t>
            </a:r>
            <a:r>
              <a:rPr lang="en-US" altLang="he-IL" sz="2000" dirty="0" err="1" smtClean="0"/>
              <a:t>Path</a:t>
            </a:r>
            <a:r>
              <a:rPr lang="en-US" altLang="he-IL" sz="2000" baseline="-25000" dirty="0" err="1" smtClean="0"/>
              <a:t>v</a:t>
            </a:r>
            <a:r>
              <a:rPr lang="en-US" altLang="he-IL" sz="2000" dirty="0" smtClean="0"/>
              <a:t> </a:t>
            </a:r>
            <a:r>
              <a:rPr lang="en-US" altLang="he-IL" sz="2000" dirty="0"/>
              <a:t>= </a:t>
            </a:r>
            <a:r>
              <a:rPr lang="en-US" altLang="he-IL" sz="2000" dirty="0" smtClean="0"/>
              <a:t>the </a:t>
            </a:r>
            <a:r>
              <a:rPr lang="en-US" altLang="he-IL" sz="2000" dirty="0"/>
              <a:t>ancestors of </a:t>
            </a:r>
            <a:r>
              <a:rPr lang="en-US" altLang="he-IL" sz="2000" dirty="0" smtClean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 smtClean="0">
                <a:latin typeface="+mj-lt"/>
              </a:rPr>
              <a:t>Return </a:t>
            </a:r>
            <a:r>
              <a:rPr lang="en-US" altLang="en-US" sz="2000" dirty="0"/>
              <a:t>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u</a:t>
            </a:r>
            <a:r>
              <a:rPr lang="en-US" altLang="en-US" sz="2000" dirty="0" smtClean="0"/>
              <a:t>) + length(</a:t>
            </a:r>
            <a:r>
              <a:rPr lang="en-US" altLang="en-US" sz="2000" dirty="0" err="1" smtClean="0"/>
              <a:t>Path</a:t>
            </a:r>
            <a:r>
              <a:rPr lang="en-US" altLang="en-US" sz="2000" baseline="-25000" dirty="0" err="1" smtClean="0"/>
              <a:t>v</a:t>
            </a:r>
            <a:r>
              <a:rPr lang="en-US" altLang="he-IL" sz="2000" dirty="0" smtClean="0">
                <a:latin typeface="+mj-lt"/>
              </a:rPr>
              <a:t>) - 2*C</a:t>
            </a:r>
          </a:p>
        </p:txBody>
      </p:sp>
    </p:spTree>
    <p:extLst>
      <p:ext uri="{BB962C8B-B14F-4D97-AF65-F5344CB8AC3E}">
        <p14:creationId xmlns:p14="http://schemas.microsoft.com/office/powerpoint/2010/main" val="19718464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Traversing</a:t>
            </a:r>
            <a:br>
              <a:rPr lang="de-DE" altLang="en-US" sz="8000" dirty="0" smtClean="0"/>
            </a:b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534387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 smtClean="0"/>
              <a:t>	1</a:t>
            </a:r>
            <a:r>
              <a:rPr lang="en-US" sz="2200" dirty="0"/>
              <a:t>, 5, 7, 10, 16, 21, 25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170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 smtClean="0"/>
              <a:t>PreOrder</a:t>
            </a:r>
            <a:r>
              <a:rPr lang="en-US" sz="2200" u="sng" dirty="0" smtClean="0"/>
              <a:t> </a:t>
            </a:r>
            <a:r>
              <a:rPr lang="en-US" sz="2200" u="sng" dirty="0"/>
              <a:t>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</a:t>
            </a:r>
            <a:r>
              <a:rPr lang="en-US" sz="2200" dirty="0" smtClean="0"/>
              <a:t>root,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</a:t>
            </a:r>
            <a:r>
              <a:rPr lang="en-US" sz="2200" dirty="0" smtClean="0"/>
              <a:t>left subtree,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10</a:t>
            </a:r>
            <a:r>
              <a:rPr lang="en-US" sz="2200" dirty="0"/>
              <a:t>, 5, 1, 7, 21, 16, 25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321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Traversing </a:t>
            </a:r>
            <a:r>
              <a:rPr lang="de-DE" altLang="en-US" sz="2400" dirty="0"/>
              <a:t>Binary </a:t>
            </a:r>
            <a:r>
              <a:rPr lang="de-DE" altLang="en-US" sz="2400" dirty="0" smtClean="0"/>
              <a:t>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Search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 smtClean="0"/>
              <a:t>PostOrder</a:t>
            </a:r>
            <a:r>
              <a:rPr lang="en-US" sz="2200" u="sng" dirty="0" smtClean="0"/>
              <a:t> </a:t>
            </a:r>
            <a:r>
              <a:rPr lang="en-US" sz="2200" u="sng" dirty="0"/>
              <a:t>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</a:t>
            </a:r>
            <a:r>
              <a:rPr lang="en-US" sz="2200" dirty="0" smtClean="0"/>
              <a:t>the left subtree,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</a:t>
            </a:r>
            <a:r>
              <a:rPr lang="en-US" sz="22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Then the root</a:t>
            </a: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1</a:t>
            </a:r>
            <a:r>
              <a:rPr lang="en-US" sz="2200" dirty="0"/>
              <a:t>, 7, 5 16, 25, 21, 10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798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PreOrder traversal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 smtClean="0"/>
              <a:t>PreOrderTraversal</a:t>
            </a:r>
            <a:r>
              <a:rPr lang="en-US" sz="2200" dirty="0" smtClean="0"/>
              <a:t> (</a:t>
            </a:r>
            <a:r>
              <a:rPr lang="en-US" sz="2200" dirty="0" err="1" smtClean="0"/>
              <a:t>BTnode</a:t>
            </a:r>
            <a:r>
              <a:rPr lang="en-US" sz="2200" dirty="0" smtClean="0"/>
              <a:t> </a:t>
            </a:r>
            <a:r>
              <a:rPr lang="en-US" sz="2200" dirty="0"/>
              <a:t>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</a:t>
            </a:r>
            <a:r>
              <a:rPr lang="en-US" sz="2200" dirty="0" smtClean="0"/>
              <a:t>==NULL</a:t>
            </a:r>
            <a:endParaRPr lang="en-US" sz="22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	1.1 do </a:t>
            </a:r>
            <a:r>
              <a:rPr lang="en-US" sz="2200" dirty="0"/>
              <a:t>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</a:t>
            </a:r>
            <a:r>
              <a:rPr lang="en-US" sz="2200" dirty="0" smtClean="0"/>
              <a:t>)</a:t>
            </a:r>
            <a:endParaRPr lang="en-US" sz="22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2.2 </a:t>
            </a:r>
            <a:r>
              <a:rPr lang="en-US" sz="2200" dirty="0" err="1" smtClean="0"/>
              <a:t>PreOrderTraversal</a:t>
            </a:r>
            <a:r>
              <a:rPr lang="en-US" sz="2200" dirty="0" smtClean="0"/>
              <a:t> </a:t>
            </a:r>
            <a:r>
              <a:rPr lang="en-US" sz="2200" dirty="0"/>
              <a:t>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 smtClean="0"/>
              <a:t>PreOrderTraversal</a:t>
            </a:r>
            <a:r>
              <a:rPr lang="en-US" sz="2200" dirty="0" smtClean="0"/>
              <a:t>(</a:t>
            </a:r>
            <a:r>
              <a:rPr lang="en-US" sz="2200" dirty="0" err="1" smtClean="0"/>
              <a:t>root.right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Q:Change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 algorithm to get the </a:t>
            </a:r>
            <a:r>
              <a:rPr lang="en-US" altLang="he-IL" sz="24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traversal</a:t>
            </a:r>
          </a:p>
        </p:txBody>
      </p:sp>
    </p:spTree>
    <p:extLst>
      <p:ext uri="{BB962C8B-B14F-4D97-AF65-F5344CB8AC3E}">
        <p14:creationId xmlns:p14="http://schemas.microsoft.com/office/powerpoint/2010/main" val="2136292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 smtClean="0"/>
              <a:t>Binary Search Trees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328485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</a:t>
            </a:r>
            <a:r>
              <a:rPr lang="en-US" altLang="he-IL" sz="2200" i="1" u="sng" dirty="0" smtClean="0"/>
              <a:t>(BST)</a:t>
            </a:r>
            <a:r>
              <a:rPr lang="en-US" altLang="he-IL" sz="2200" dirty="0" smtClean="0"/>
              <a:t> is </a:t>
            </a:r>
            <a:r>
              <a:rPr lang="en-US" altLang="he-IL" sz="2200" dirty="0"/>
              <a:t>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 smtClean="0"/>
              <a:t>For </a:t>
            </a:r>
            <a:r>
              <a:rPr lang="en-US" altLang="he-IL" sz="2200" dirty="0"/>
              <a:t>every node, the value in the node is greater or equal than the values in its left child and all its </a:t>
            </a:r>
            <a:r>
              <a:rPr lang="en-US" altLang="he-IL" sz="2200" dirty="0" smtClean="0"/>
              <a:t>descendants.</a:t>
            </a:r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</a:t>
            </a:r>
            <a:r>
              <a:rPr lang="en-US" altLang="he-IL" sz="2200" dirty="0" smtClean="0"/>
              <a:t>descendants.</a:t>
            </a:r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177442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Example 1: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 </a:t>
            </a:r>
            <a:r>
              <a:rPr lang="en-US" altLang="he-IL" sz="2200" dirty="0"/>
              <a:t>binary search tree </a:t>
            </a:r>
            <a:r>
              <a:rPr lang="en-US" altLang="he-IL" sz="2200" dirty="0" smtClean="0"/>
              <a:t>can be balanced</a:t>
            </a:r>
            <a:endParaRPr lang="en-US" altLang="he-IL" sz="22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722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</a:t>
            </a:r>
            <a:r>
              <a:rPr lang="de-DE" altLang="en-US" dirty="0" smtClean="0"/>
              <a:t>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Example 2</a:t>
            </a:r>
            <a:r>
              <a:rPr lang="en-US" altLang="he-IL" sz="2200" dirty="0"/>
              <a:t>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</a:t>
            </a:r>
            <a:r>
              <a:rPr lang="en-US" altLang="he-IL" sz="2200" dirty="0" smtClean="0"/>
              <a:t>tree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can be</a:t>
            </a:r>
            <a:br>
              <a:rPr lang="en-US" altLang="he-IL" sz="2200" dirty="0" smtClean="0"/>
            </a:br>
            <a:r>
              <a:rPr lang="en-US" altLang="he-IL" sz="2200" dirty="0" smtClean="0"/>
              <a:t>very skinny / unbalanced</a:t>
            </a:r>
            <a:endParaRPr lang="en-US" altLang="he-IL" sz="22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420967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Not a Binary Search Tree</a:t>
            </a:r>
            <a:endParaRPr lang="de-DE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412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 function </a:t>
            </a:r>
            <a:r>
              <a:rPr lang="en-US" altLang="he-IL" sz="2000" dirty="0"/>
              <a:t>that gets a binary tree </a:t>
            </a:r>
            <a:r>
              <a:rPr lang="en-US" altLang="he-IL" sz="2000" dirty="0" smtClean="0"/>
              <a:t>prints all the values sorted in the increasing order.</a:t>
            </a:r>
            <a:endParaRPr lang="en-US" altLang="he-IL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print(root-&gt;data);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461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 function </a:t>
            </a:r>
            <a:r>
              <a:rPr lang="en-US" altLang="he-IL" sz="2000" dirty="0"/>
              <a:t>that </a:t>
            </a:r>
            <a:r>
              <a:rPr lang="en-US" altLang="he-IL" sz="2000" dirty="0" smtClean="0"/>
              <a:t>find a given item in a BST (or returns NULL).</a:t>
            </a:r>
            <a:br>
              <a:rPr lang="en-US" altLang="he-IL" sz="2000" dirty="0" smtClean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Tnode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(root-&gt;data == item)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 // if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root-&gt;data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157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 function </a:t>
            </a:r>
            <a:r>
              <a:rPr lang="en-US" altLang="he-IL" sz="2000" dirty="0"/>
              <a:t>that </a:t>
            </a:r>
            <a:r>
              <a:rPr lang="en-US" altLang="he-IL" sz="2000" dirty="0" smtClean="0"/>
              <a:t>find a given item in a BST (or returns NULL).</a:t>
            </a:r>
            <a:br>
              <a:rPr lang="en-US" altLang="he-IL" sz="2000" dirty="0" smtClean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(root-&gt;data == item)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 // if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root-&gt;data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root-&gt;right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 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3780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739560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</a:t>
            </a:r>
            <a:r>
              <a:rPr lang="en-US" altLang="he-IL" sz="2000" dirty="0" smtClean="0"/>
              <a:t>an </a:t>
            </a:r>
            <a:r>
              <a:rPr lang="en-US" altLang="he-IL" sz="2000" b="1" dirty="0" smtClean="0">
                <a:solidFill>
                  <a:srgbClr val="FF0000"/>
                </a:solidFill>
              </a:rPr>
              <a:t>iterative</a:t>
            </a:r>
            <a:r>
              <a:rPr lang="en-US" altLang="he-IL" sz="2000" dirty="0" smtClean="0"/>
              <a:t> function </a:t>
            </a:r>
            <a:r>
              <a:rPr lang="en-US" altLang="he-IL" sz="2000" dirty="0"/>
              <a:t>that </a:t>
            </a:r>
            <a:r>
              <a:rPr lang="en-US" altLang="he-IL" sz="2000" dirty="0" smtClean="0"/>
              <a:t>find a given item in a BST (or returns NULL)</a:t>
            </a:r>
            <a:br>
              <a:rPr lang="en-US" altLang="he-IL" sz="2000" dirty="0" smtClean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find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(current-&gt;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= current-&gt;left;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  	// current-&gt;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item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400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</a:t>
            </a:r>
            <a:r>
              <a:rPr lang="en-US" altLang="he-IL" sz="2000" dirty="0" smtClean="0"/>
              <a:t>function </a:t>
            </a:r>
            <a:r>
              <a:rPr lang="en-US" altLang="he-IL" sz="2000" dirty="0"/>
              <a:t>that adds a given element to a binary search </a:t>
            </a:r>
            <a:r>
              <a:rPr lang="en-US" altLang="he-IL" sz="2000" dirty="0" smtClean="0"/>
              <a:t>tree.</a:t>
            </a: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item)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 implement me</a:t>
            </a:r>
          </a:p>
          <a:p>
            <a:pPr marL="0" indent="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5586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 smtClean="0"/>
              <a:t>List 1</a:t>
            </a:r>
            <a:r>
              <a:rPr lang="en-US" sz="2200" dirty="0"/>
              <a:t>: 4, 2, 6, 1, 3 , 5, 7</a:t>
            </a:r>
          </a:p>
          <a:p>
            <a:pPr>
              <a:defRPr/>
            </a:pPr>
            <a:r>
              <a:rPr lang="en-US" sz="2200" dirty="0" smtClean="0"/>
              <a:t>List 2</a:t>
            </a:r>
            <a:r>
              <a:rPr lang="en-US" sz="2200" dirty="0"/>
              <a:t>: 1, 2, 3, 4, 5, 6, 7</a:t>
            </a:r>
          </a:p>
          <a:p>
            <a:pPr>
              <a:defRPr/>
            </a:pPr>
            <a:r>
              <a:rPr lang="en-US" sz="2200" dirty="0" smtClean="0"/>
              <a:t>List 3</a:t>
            </a:r>
            <a:r>
              <a:rPr lang="en-US" sz="2200" dirty="0"/>
              <a:t>: 1, 2, 3, 7, 6, 5, 4</a:t>
            </a:r>
          </a:p>
          <a:p>
            <a:pPr>
              <a:defRPr/>
            </a:pPr>
            <a:r>
              <a:rPr lang="en-US" sz="2200" dirty="0" smtClean="0"/>
              <a:t>List 4</a:t>
            </a:r>
            <a:r>
              <a:rPr lang="en-US" sz="2200" dirty="0"/>
              <a:t>: 1, 7, 2, 6, 3, 5, 4</a:t>
            </a:r>
          </a:p>
        </p:txBody>
      </p:sp>
    </p:spTree>
    <p:extLst>
      <p:ext uri="{BB962C8B-B14F-4D97-AF65-F5344CB8AC3E}">
        <p14:creationId xmlns:p14="http://schemas.microsoft.com/office/powerpoint/2010/main" val="2776454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Removing an element from</a:t>
            </a:r>
            <a:br>
              <a:rPr lang="de-DE" altLang="en-US" dirty="0" smtClean="0"/>
            </a:b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</a:t>
            </a:r>
            <a:r>
              <a:rPr lang="en-US" altLang="he-IL" sz="2200" dirty="0" smtClean="0"/>
              <a:t>function </a:t>
            </a:r>
            <a:r>
              <a:rPr lang="en-US" altLang="he-IL" sz="2200" dirty="0"/>
              <a:t>that removes a given element from a </a:t>
            </a:r>
            <a:r>
              <a:rPr lang="en-US" altLang="he-IL" sz="2200" dirty="0" smtClean="0"/>
              <a:t>BST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</a:t>
            </a:r>
            <a:r>
              <a:rPr lang="en-US" altLang="he-IL" sz="2200" dirty="0" smtClean="0"/>
              <a:t>remove </a:t>
            </a:r>
            <a:r>
              <a:rPr lang="en-US" altLang="he-IL" sz="2200" dirty="0"/>
              <a:t>element has no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</a:t>
            </a:r>
            <a:r>
              <a:rPr lang="en-US" altLang="he-IL" sz="2200" dirty="0" smtClean="0"/>
              <a:t>remove </a:t>
            </a:r>
            <a:r>
              <a:rPr lang="en-US" altLang="he-IL" sz="2200" dirty="0"/>
              <a:t>element has one child?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</a:t>
            </a:r>
            <a:r>
              <a:rPr lang="en-US" altLang="he-IL" sz="2200" dirty="0" smtClean="0"/>
              <a:t>remove </a:t>
            </a:r>
            <a:r>
              <a:rPr lang="en-US" altLang="he-IL" sz="2200" dirty="0"/>
              <a:t>element has </a:t>
            </a:r>
            <a:r>
              <a:rPr lang="en-US" altLang="he-IL" sz="2200" dirty="0" smtClean="0"/>
              <a:t>two </a:t>
            </a:r>
            <a:r>
              <a:rPr lang="en-US" altLang="he-IL" sz="2200" dirty="0"/>
              <a:t>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61773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Removing an element from</a:t>
            </a:r>
            <a:br>
              <a:rPr lang="de-DE" altLang="en-US" dirty="0" smtClean="0"/>
            </a:br>
            <a:r>
              <a:rPr lang="de-DE" altLang="en-US" dirty="0" smtClean="0"/>
              <a:t>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 smtClean="0"/>
          </a:p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 smtClean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 smtClean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Note that if the removed node is the root, then we should update the pointer to the root accordingly.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908531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Remove node with no </a:t>
            </a:r>
            <a:r>
              <a:rPr lang="en-US" altLang="he-IL" dirty="0"/>
              <a:t>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smtClean="0"/>
              <a:t>Remove (</a:t>
            </a:r>
            <a:r>
              <a:rPr lang="en-US" altLang="he-IL" sz="2200" dirty="0" err="1" smtClean="0"/>
              <a:t>BST_t</a:t>
            </a:r>
            <a:r>
              <a:rPr lang="en-US" altLang="he-IL" sz="2200" dirty="0" smtClean="0"/>
              <a:t>* tree,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node):</a:t>
            </a:r>
          </a:p>
          <a:p>
            <a:pPr>
              <a:defRPr/>
            </a:pPr>
            <a:r>
              <a:rPr lang="en-US" altLang="he-IL" sz="2200" dirty="0" smtClean="0"/>
              <a:t>	if (tree-&gt;</a:t>
            </a:r>
            <a:r>
              <a:rPr lang="en-US" altLang="he-IL" sz="2200" dirty="0"/>
              <a:t> root</a:t>
            </a:r>
            <a:r>
              <a:rPr lang="en-US" altLang="he-IL" sz="2200" dirty="0" smtClean="0"/>
              <a:t> == node)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smtClean="0"/>
              <a:t>	</a:t>
            </a:r>
            <a:r>
              <a:rPr lang="en-US" altLang="he-IL" sz="2200" dirty="0"/>
              <a:t> tree-</a:t>
            </a:r>
            <a:r>
              <a:rPr lang="en-US" altLang="he-IL" sz="2200" dirty="0" smtClean="0"/>
              <a:t>&gt;root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NULL;</a:t>
            </a:r>
            <a:endParaRPr lang="en-US" altLang="he-IL" sz="2200" dirty="0"/>
          </a:p>
          <a:p>
            <a:pPr>
              <a:defRPr/>
            </a:pPr>
            <a:r>
              <a:rPr lang="en-US" altLang="he-IL" sz="2200" dirty="0" smtClean="0"/>
              <a:t>	else</a:t>
            </a:r>
          </a:p>
          <a:p>
            <a:pPr>
              <a:defRPr/>
            </a:pPr>
            <a:r>
              <a:rPr lang="en-US" altLang="he-IL" sz="2200" dirty="0"/>
              <a:t>	</a:t>
            </a:r>
            <a:r>
              <a:rPr lang="en-US" altLang="he-IL" sz="2200" dirty="0" smtClean="0"/>
              <a:t>		if (node -&gt;parent-&gt;left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node)</a:t>
            </a:r>
            <a:endParaRPr lang="en-US" altLang="he-IL" sz="2200" dirty="0"/>
          </a:p>
          <a:p>
            <a:pPr lvl="2">
              <a:defRPr/>
            </a:pPr>
            <a:r>
              <a:rPr lang="en-US" altLang="he-IL" sz="2200" dirty="0" smtClean="0"/>
              <a:t>		</a:t>
            </a:r>
            <a:r>
              <a:rPr lang="en-US" altLang="he-IL" sz="2200" dirty="0"/>
              <a:t> node -&gt;parent-&gt;left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NULL;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/>
              <a:t>		</a:t>
            </a:r>
            <a:r>
              <a:rPr lang="en-US" altLang="he-IL" sz="2200" dirty="0" smtClean="0"/>
              <a:t>else   // node </a:t>
            </a:r>
            <a:r>
              <a:rPr lang="en-US" altLang="he-IL" sz="2200" dirty="0"/>
              <a:t>-&gt;parent-</a:t>
            </a:r>
            <a:r>
              <a:rPr lang="en-US" altLang="he-IL" sz="2200" dirty="0" smtClean="0"/>
              <a:t>&gt;right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</a:t>
            </a:r>
            <a:endParaRPr lang="en-US" altLang="he-IL" sz="2200" dirty="0"/>
          </a:p>
          <a:p>
            <a:pPr lvl="2">
              <a:defRPr/>
            </a:pPr>
            <a:r>
              <a:rPr lang="en-US" altLang="he-IL" sz="2200" dirty="0"/>
              <a:t>		 node -&gt;parent-</a:t>
            </a:r>
            <a:r>
              <a:rPr lang="en-US" altLang="he-IL" sz="2200" dirty="0" smtClean="0"/>
              <a:t>&gt;right </a:t>
            </a:r>
            <a:r>
              <a:rPr lang="en-US" altLang="he-IL" sz="2200" dirty="0"/>
              <a:t>= NULL</a:t>
            </a:r>
            <a:r>
              <a:rPr lang="en-US" altLang="he-IL" sz="2200" dirty="0" smtClean="0"/>
              <a:t>;</a:t>
            </a:r>
            <a:r>
              <a:rPr lang="en-US" altLang="he-IL" sz="2200" dirty="0"/>
              <a:t>	</a:t>
            </a:r>
          </a:p>
          <a:p>
            <a:pPr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1245549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 smtClean="0"/>
              <a:t>child </a:t>
            </a:r>
            <a:r>
              <a:rPr lang="en-US" altLang="he-IL" sz="2200" dirty="0"/>
              <a:t>= </a:t>
            </a:r>
            <a:r>
              <a:rPr lang="en-US" altLang="he-IL" sz="2200" dirty="0" err="1" smtClean="0"/>
              <a:t>getChild</a:t>
            </a:r>
            <a:r>
              <a:rPr lang="en-US" altLang="he-IL" sz="2200" dirty="0" smtClean="0"/>
              <a:t>(node);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/>
              <a:t>if </a:t>
            </a:r>
            <a:r>
              <a:rPr lang="en-US" altLang="he-IL" sz="2200" dirty="0" smtClean="0"/>
              <a:t>(tree-&gt;root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node)</a:t>
            </a:r>
            <a:endParaRPr lang="en-US" altLang="he-IL" sz="2200" dirty="0"/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</a:t>
            </a:r>
            <a:r>
              <a:rPr lang="en-US" altLang="he-IL" sz="2200" dirty="0" smtClean="0"/>
              <a:t>child;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 smtClean="0"/>
              <a:t>if (node-&gt;parent-&gt;left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node)</a:t>
            </a:r>
            <a:endParaRPr lang="en-US" altLang="he-IL" sz="2200" dirty="0"/>
          </a:p>
          <a:p>
            <a:pPr lvl="3">
              <a:defRPr/>
            </a:pPr>
            <a:r>
              <a:rPr lang="en-US" altLang="he-IL" sz="2200" dirty="0"/>
              <a:t>node-&gt;parent-&gt;left </a:t>
            </a:r>
            <a:r>
              <a:rPr lang="en-US" altLang="he-IL" sz="2200" dirty="0" smtClean="0"/>
              <a:t>= child;</a:t>
            </a:r>
            <a:endParaRPr lang="en-US" altLang="he-IL" sz="2200" dirty="0"/>
          </a:p>
          <a:p>
            <a:pPr lvl="2">
              <a:defRPr/>
            </a:pPr>
            <a:r>
              <a:rPr lang="en-US" altLang="he-IL" sz="2200" dirty="0"/>
              <a:t>e</a:t>
            </a:r>
            <a:r>
              <a:rPr lang="en-US" altLang="he-IL" sz="2200" dirty="0" smtClean="0"/>
              <a:t>lse   </a:t>
            </a:r>
            <a:r>
              <a:rPr lang="en-US" altLang="he-IL" sz="2200" dirty="0"/>
              <a:t>// node-&gt;parent-</a:t>
            </a:r>
            <a:r>
              <a:rPr lang="en-US" altLang="he-IL" sz="2200" dirty="0" smtClean="0"/>
              <a:t>&gt;right </a:t>
            </a:r>
            <a:r>
              <a:rPr lang="en-US" altLang="he-IL" sz="2200" dirty="0"/>
              <a:t>== </a:t>
            </a:r>
            <a:r>
              <a:rPr lang="en-US" altLang="he-IL" sz="2200" dirty="0" smtClean="0"/>
              <a:t>node</a:t>
            </a:r>
            <a:endParaRPr lang="en-US" altLang="he-IL" sz="2200" dirty="0"/>
          </a:p>
          <a:p>
            <a:pPr lvl="3">
              <a:defRPr/>
            </a:pPr>
            <a:r>
              <a:rPr lang="en-US" altLang="he-IL" sz="2200" dirty="0"/>
              <a:t>node-&gt;parent-&gt;right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child;</a:t>
            </a:r>
            <a:endParaRPr lang="en-US" altLang="he-IL" sz="2200" dirty="0"/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47314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</a:t>
            </a:r>
            <a:r>
              <a:rPr lang="en-US" altLang="he-IL" sz="2200" dirty="0" smtClean="0"/>
              <a:t>)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smtClean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 smtClean="0"/>
              <a:t>node-&gt;value = next-&gt;value;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smtClean="0"/>
              <a:t>Remove (tree, next);</a:t>
            </a:r>
            <a:endParaRPr lang="en-US" altLang="he-IL" sz="22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 smtClean="0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 smtClean="0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 smtClean="0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(node-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&gt;right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}</a:t>
            </a: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 smtClean="0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 smtClean="0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 smtClean="0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while (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current 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-&gt;left 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		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current 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 = current-</a:t>
            </a:r>
            <a:r>
              <a:rPr lang="en-US" altLang="he-IL" sz="2200" i="1" smtClean="0">
                <a:solidFill>
                  <a:srgbClr val="0000CC"/>
                </a:solidFill>
                <a:latin typeface="+mn-lt"/>
              </a:rPr>
              <a:t>&gt;left</a:t>
            </a:r>
            <a:endParaRPr lang="en-US" altLang="he-IL" sz="2200" i="1" dirty="0" smtClean="0">
              <a:solidFill>
                <a:srgbClr val="0000CC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}</a:t>
            </a: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6110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Conclusion: we want the tree to be balanced, i.e., have no </a:t>
            </a:r>
            <a:r>
              <a:rPr lang="en-US" altLang="he-IL" sz="2200" i="1" dirty="0" smtClean="0"/>
              <a:t>long strings</a:t>
            </a:r>
            <a:r>
              <a:rPr lang="en-US" altLang="he-IL" sz="2200" dirty="0" smtClean="0"/>
              <a:t>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55224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 practice problem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 smtClean="0"/>
              <a:t>List 1</a:t>
            </a:r>
            <a:r>
              <a:rPr lang="en-US" sz="2200" dirty="0"/>
              <a:t>: 4, 2, 6, 1, 3 , 5, </a:t>
            </a:r>
            <a:r>
              <a:rPr lang="en-US" sz="2200" dirty="0" smtClean="0"/>
              <a:t>7, 8</a:t>
            </a:r>
          </a:p>
          <a:p>
            <a:pPr marL="0" indent="0">
              <a:defRPr/>
            </a:pPr>
            <a:endParaRPr lang="en-US" sz="2200" dirty="0" smtClean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</a:t>
            </a:r>
            <a:r>
              <a:rPr lang="en-US" sz="2200" dirty="0" smtClean="0"/>
              <a:t>7 </a:t>
            </a:r>
            <a:r>
              <a:rPr lang="en-US" sz="2200" dirty="0"/>
              <a:t>from the tree</a:t>
            </a:r>
          </a:p>
          <a:p>
            <a:pPr marL="0" indent="0">
              <a:defRPr/>
            </a:pPr>
            <a:r>
              <a:rPr lang="en-US" sz="2200" dirty="0" smtClean="0"/>
              <a:t>Remove 2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81428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bina</a:t>
            </a:r>
            <a:r>
              <a:rPr lang="en-US" sz="2200" i="1" u="sng" dirty="0"/>
              <a:t>ry tree</a:t>
            </a:r>
            <a:r>
              <a:rPr lang="en-US" sz="2200" dirty="0"/>
              <a:t> is a tree in which each vertex has at most 2 children.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Vertex/node</a:t>
            </a:r>
            <a:endParaRPr lang="en-US" altLang="en-US" dirty="0"/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Right child</a:t>
            </a:r>
            <a:endParaRPr lang="en-US" altLang="en-US" dirty="0"/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7034143" y="244792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Parent</a:t>
            </a:r>
            <a:endParaRPr lang="en-US" alt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Left child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3764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 smtClean="0"/>
              <a:t>Balancing a BST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658816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A </a:t>
            </a:r>
            <a:r>
              <a:rPr lang="en-US" altLang="he-IL" sz="2400" dirty="0" smtClean="0"/>
              <a:t> possible solution: have a function </a:t>
            </a:r>
            <a:r>
              <a:rPr lang="en-US" altLang="he-IL" sz="2400" dirty="0" err="1" smtClean="0"/>
              <a:t>BST_balance</a:t>
            </a:r>
            <a:r>
              <a:rPr lang="en-US" altLang="he-IL" sz="2400" dirty="0" smtClean="0"/>
              <a:t>(</a:t>
            </a:r>
            <a:r>
              <a:rPr lang="en-US" altLang="he-IL" sz="2400" dirty="0" err="1" smtClean="0"/>
              <a:t>BST_t</a:t>
            </a:r>
            <a:r>
              <a:rPr lang="en-US" altLang="he-IL" sz="2400" dirty="0" smtClean="0"/>
              <a:t>*)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 smtClean="0"/>
              <a:t>that </a:t>
            </a:r>
            <a:r>
              <a:rPr lang="en-US" altLang="he-IL" sz="2400" dirty="0"/>
              <a:t>creates an </a:t>
            </a:r>
            <a:r>
              <a:rPr lang="en-US" altLang="he-IL" sz="2400" i="1" u="sng" dirty="0"/>
              <a:t>equivalent</a:t>
            </a:r>
            <a:r>
              <a:rPr lang="en-US" altLang="he-IL" sz="2400" dirty="0"/>
              <a:t> balanced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/>
              <a:t>balance()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this is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755902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Idea: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1</a:t>
            </a:r>
            <a:r>
              <a:rPr lang="en-US" altLang="he-IL" sz="2200" dirty="0"/>
              <a:t>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	if </a:t>
            </a:r>
            <a:r>
              <a:rPr lang="en-US" altLang="he-IL" sz="2200" dirty="0"/>
              <a:t>first &lt;= last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/>
              <a:t>	</a:t>
            </a:r>
            <a:r>
              <a:rPr lang="en-US" altLang="he-IL" sz="2200" smtClean="0"/>
              <a:t>	mid </a:t>
            </a:r>
            <a:r>
              <a:rPr lang="en-US" altLang="he-IL" sz="2200" dirty="0"/>
              <a:t>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	</a:t>
            </a:r>
            <a:r>
              <a:rPr lang="en-US" altLang="he-IL" sz="2200" dirty="0" err="1" smtClean="0"/>
              <a:t>tree.add</a:t>
            </a:r>
            <a:r>
              <a:rPr lang="en-US" altLang="he-IL" sz="2200" dirty="0"/>
              <a:t>( array[mid]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 smtClean="0"/>
              <a:t>addArrayToTree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745954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Disadvantages of the solution using </a:t>
            </a:r>
            <a:r>
              <a:rPr lang="en-US" altLang="he-IL" sz="2200" dirty="0" err="1" smtClean="0"/>
              <a:t>BST_balance</a:t>
            </a:r>
            <a:r>
              <a:rPr lang="en-US" altLang="he-IL" sz="2200" dirty="0" smtClean="0"/>
              <a:t>()</a:t>
            </a:r>
            <a:endParaRPr lang="en-US" altLang="he-IL" sz="2200" dirty="0"/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 smtClean="0"/>
              <a:t>BST_balance</a:t>
            </a:r>
            <a:r>
              <a:rPr lang="en-US" altLang="he-IL" sz="2200" dirty="0" smtClean="0"/>
              <a:t>()</a:t>
            </a:r>
            <a:endParaRPr lang="en-US" altLang="he-IL" sz="2200" dirty="0"/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</a:t>
            </a:r>
            <a:r>
              <a:rPr lang="en-US" altLang="he-IL" sz="2200" dirty="0" smtClean="0"/>
              <a:t>linear </a:t>
            </a:r>
            <a:r>
              <a:rPr lang="en-US" altLang="he-IL" sz="2200" dirty="0"/>
              <a:t>time in every invocation of </a:t>
            </a:r>
            <a:r>
              <a:rPr lang="en-US" altLang="he-IL" sz="2200" dirty="0" err="1"/>
              <a:t>BST_balance</a:t>
            </a:r>
            <a:r>
              <a:rPr lang="en-US" altLang="he-IL" sz="2200" dirty="0" smtClean="0"/>
              <a:t>.</a:t>
            </a:r>
            <a:endParaRPr lang="en-US" altLang="he-IL" sz="2200" dirty="0"/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 smtClean="0">
                <a:solidFill>
                  <a:srgbClr val="FF0000"/>
                </a:solidFill>
              </a:rPr>
              <a:t>Red</a:t>
            </a:r>
            <a:r>
              <a:rPr lang="en-US" altLang="he-IL" sz="2200" dirty="0" err="1" smtClean="0"/>
              <a:t>Black</a:t>
            </a:r>
            <a:r>
              <a:rPr lang="en-US" altLang="he-IL" sz="2200" dirty="0" smtClean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/>
              <a:t>2-3 trees</a:t>
            </a:r>
          </a:p>
          <a:p>
            <a:pPr marL="514350" indent="-457200">
              <a:defRPr/>
            </a:pPr>
            <a:r>
              <a:rPr lang="en-US" altLang="he-IL" sz="2200" dirty="0" smtClean="0"/>
              <a:t>	Not in scope for this course. </a:t>
            </a:r>
            <a:r>
              <a:rPr lang="en-US" altLang="he-IL" sz="2200" smtClean="0"/>
              <a:t>Wait for CMPT 225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55980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Represents </a:t>
            </a:r>
            <a:r>
              <a:rPr lang="en-US" sz="2200" dirty="0">
                <a:latin typeface="+mj-lt"/>
              </a:rPr>
              <a:t>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 smtClean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4*(x/7))+(x-(y/3</a:t>
            </a:r>
            <a:r>
              <a:rPr lang="en-US" sz="2200" dirty="0" smtClean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))</a:t>
            </a:r>
            <a:endParaRPr lang="en-US" sz="2200" dirty="0">
              <a:latin typeface="Times New Roman" panose="02020603050405020304" pitchFamily="18" charset="0"/>
              <a:ea typeface="Courier New"/>
              <a:cs typeface="Times New Roman" panose="02020603050405020304" pitchFamily="18" charset="0"/>
              <a:sym typeface="Courier New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5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Implementing Binary Tree in C: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right; //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720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Practice 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on 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26346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Is descendant?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2292993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two nodes in a binary tree, u and v</a:t>
            </a:r>
            <a:br>
              <a:rPr lang="en-US" altLang="he-IL" sz="2200" dirty="0" smtClean="0"/>
            </a:br>
            <a:r>
              <a:rPr lang="en-US" altLang="he-IL" sz="2200" dirty="0" smtClean="0"/>
              <a:t>and checks if u is a descendant of v</a:t>
            </a:r>
          </a:p>
          <a:p>
            <a:pPr marL="0" indent="0"/>
            <a:r>
              <a:rPr lang="en-US" altLang="he-IL" sz="2200" dirty="0" smtClean="0"/>
              <a:t>bool </a:t>
            </a:r>
            <a:r>
              <a:rPr lang="en-US" altLang="he-IL" sz="2200" dirty="0" err="1" smtClean="0"/>
              <a:t>is_descendant</a:t>
            </a:r>
            <a:r>
              <a:rPr lang="en-US" altLang="he-IL" sz="2200" dirty="0" smtClean="0"/>
              <a:t> (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u, </a:t>
            </a:r>
            <a:r>
              <a:rPr lang="en-US" altLang="he-IL" sz="2200" dirty="0" err="1" smtClean="0"/>
              <a:t>BTnode_t</a:t>
            </a:r>
            <a:r>
              <a:rPr lang="en-US" altLang="he-IL" sz="2200" dirty="0" smtClean="0"/>
              <a:t>* v):</a:t>
            </a:r>
          </a:p>
          <a:p>
            <a:pPr marL="0" indent="0"/>
            <a:r>
              <a:rPr lang="en-US" altLang="he-IL" sz="2200" b="1" u="sng" dirty="0" smtClean="0"/>
              <a:t>Idea: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(u ==v) return true.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(u-&gt;parent == NULL) return false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Set p = u-&gt;parent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(p == v)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cs typeface="Times New Roman" panose="02020603050405020304" pitchFamily="18" charset="0"/>
              </a:rPr>
              <a:t>return 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true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	If (p-&gt;parent == NULL) return false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Set p = 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p-&gt;parent</a:t>
            </a:r>
            <a:endParaRPr lang="en-US" altLang="he-IL" sz="2000" dirty="0"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956734" y="5608637"/>
            <a:ext cx="32004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Implement this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813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3099</TotalTime>
  <Words>1292</Words>
  <Application>Microsoft Office PowerPoint</Application>
  <PresentationFormat>Custom</PresentationFormat>
  <Paragraphs>322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 Unicode MS</vt:lpstr>
      <vt:lpstr>Arial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Binary Trees</vt:lpstr>
      <vt:lpstr>Binary Trees</vt:lpstr>
      <vt:lpstr>Binary Trees</vt:lpstr>
      <vt:lpstr>PowerPoint Presentation</vt:lpstr>
      <vt:lpstr>PowerPoint Presentation</vt:lpstr>
      <vt:lpstr>Binary Tree Problems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Binary Search Trees</vt:lpstr>
      <vt:lpstr>Binary Search Trees</vt:lpstr>
      <vt:lpstr>Binary Search Trees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Running time of the operations</vt:lpstr>
      <vt:lpstr>A practice problem</vt:lpstr>
      <vt:lpstr>PowerPoint Presentation</vt:lpstr>
      <vt:lpstr>Balancing the tree</vt:lpstr>
      <vt:lpstr>Creating a balanced tree from a sorted array</vt:lpstr>
      <vt:lpstr>Balancing the tree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1043</cp:revision>
  <cp:lastPrinted>1601-01-01T00:00:00Z</cp:lastPrinted>
  <dcterms:created xsi:type="dcterms:W3CDTF">2017-07-19T19:15:02Z</dcterms:created>
  <dcterms:modified xsi:type="dcterms:W3CDTF">2019-11-06T23:48:04Z</dcterms:modified>
</cp:coreProperties>
</file>