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  <p:sldMasterId id="2147483649" r:id="rId2"/>
  </p:sldMasterIdLst>
  <p:notesMasterIdLst>
    <p:notesMasterId r:id="rId11"/>
  </p:notesMasterIdLst>
  <p:sldIdLst>
    <p:sldId id="256" r:id="rId3"/>
    <p:sldId id="499" r:id="rId4"/>
    <p:sldId id="500" r:id="rId5"/>
    <p:sldId id="495" r:id="rId6"/>
    <p:sldId id="496" r:id="rId7"/>
    <p:sldId id="497" r:id="rId8"/>
    <p:sldId id="498" r:id="rId9"/>
    <p:sldId id="291" r:id="rId10"/>
  </p:sldIdLst>
  <p:sldSz cx="10080625" cy="7559675"/>
  <p:notesSz cx="7559675" cy="10691813"/>
  <p:defaultTextStyle>
    <a:defPPr>
      <a:defRPr lang="en-GB"/>
    </a:defPPr>
    <a:lvl1pPr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1pPr>
    <a:lvl2pPr marL="742950" indent="-28575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2pPr>
    <a:lvl3pPr marL="11430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3pPr>
    <a:lvl4pPr marL="16002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4pPr>
    <a:lvl5pPr marL="20574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443" autoAdjust="0"/>
    <p:restoredTop sz="88721" autoAdjust="0"/>
  </p:normalViewPr>
  <p:slideViewPr>
    <p:cSldViewPr>
      <p:cViewPr varScale="1">
        <p:scale>
          <a:sx n="93" d="100"/>
          <a:sy n="93" d="100"/>
        </p:scale>
        <p:origin x="1020" y="84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AutoShape 1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360" cap="sq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4" name="AutoShape 2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5" name="AutoShape 3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6" name="AutoShape 4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7" name="AutoShape 5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8" name="AutoShape 6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9" name="AutoShape 7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0" name="AutoShape 8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1" name="AutoShape 9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2" name="AutoShape 10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3" name="Rectangle 1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27650" cy="399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3084" name="Rectangle 12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30913" cy="4794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altLang="en-US" smtClean="0"/>
          </a:p>
        </p:txBody>
      </p:sp>
      <p:sp>
        <p:nvSpPr>
          <p:cNvPr id="3085" name="Text Box 13"/>
          <p:cNvSpPr txBox="1">
            <a:spLocks noChangeArrowheads="1"/>
          </p:cNvSpPr>
          <p:nvPr/>
        </p:nvSpPr>
        <p:spPr bwMode="auto">
          <a:xfrm>
            <a:off x="0" y="0"/>
            <a:ext cx="3281363" cy="534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6" name="Text Box 14"/>
          <p:cNvSpPr txBox="1">
            <a:spLocks noChangeArrowheads="1"/>
          </p:cNvSpPr>
          <p:nvPr/>
        </p:nvSpPr>
        <p:spPr bwMode="auto">
          <a:xfrm>
            <a:off x="4278313" y="0"/>
            <a:ext cx="3281362" cy="534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7" name="Text Box 15"/>
          <p:cNvSpPr txBox="1">
            <a:spLocks noChangeArrowheads="1"/>
          </p:cNvSpPr>
          <p:nvPr/>
        </p:nvSpPr>
        <p:spPr bwMode="auto">
          <a:xfrm>
            <a:off x="0" y="10156825"/>
            <a:ext cx="3281363" cy="534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8" name="Text Box 16"/>
          <p:cNvSpPr txBox="1">
            <a:spLocks noChangeArrowheads="1"/>
          </p:cNvSpPr>
          <p:nvPr/>
        </p:nvSpPr>
        <p:spPr bwMode="auto">
          <a:xfrm>
            <a:off x="4278313" y="10156825"/>
            <a:ext cx="3281362" cy="534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096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5529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9380921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97822346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5529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880951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48961069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45862630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71568701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680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0475" y="1236663"/>
            <a:ext cx="7559675" cy="2632075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0475" y="3970338"/>
            <a:ext cx="7559675" cy="18256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38139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26644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97713" y="720725"/>
            <a:ext cx="2065337" cy="57419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00113" y="720725"/>
            <a:ext cx="6045200" cy="574198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1091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0475" y="1236663"/>
            <a:ext cx="7559675" cy="2632075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0475" y="3970338"/>
            <a:ext cx="7559675" cy="18256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20924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053801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7388" y="1884363"/>
            <a:ext cx="8694737" cy="31448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388" y="5059363"/>
            <a:ext cx="8694737" cy="16525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112321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20725" y="1949450"/>
            <a:ext cx="4341813" cy="379412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14938" y="1949450"/>
            <a:ext cx="4343400" cy="379412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8764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403225"/>
            <a:ext cx="8694737" cy="14605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3738" y="1852613"/>
            <a:ext cx="426561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3738" y="2760663"/>
            <a:ext cx="4265612" cy="40624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3813" y="1852613"/>
            <a:ext cx="428466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3813" y="2760663"/>
            <a:ext cx="4284662" cy="40624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215879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536734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314913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31160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173339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8193080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0527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50125" y="684213"/>
            <a:ext cx="2208213" cy="505936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20725" y="684213"/>
            <a:ext cx="6477000" cy="5059362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89526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7388" y="1884363"/>
            <a:ext cx="8694737" cy="31448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388" y="5059363"/>
            <a:ext cx="8694737" cy="16525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411702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00113" y="1979613"/>
            <a:ext cx="4054475" cy="448310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06988" y="1979613"/>
            <a:ext cx="4056062" cy="448310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3208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403225"/>
            <a:ext cx="8694737" cy="14605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3738" y="1852613"/>
            <a:ext cx="426561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3738" y="2760663"/>
            <a:ext cx="4265612" cy="40624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3813" y="1852613"/>
            <a:ext cx="428466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3813" y="2760663"/>
            <a:ext cx="4284662" cy="40624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67907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6008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939710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793619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458521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00113" y="720725"/>
            <a:ext cx="8262937" cy="1062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0113" y="1979613"/>
            <a:ext cx="8262937" cy="4483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808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outline text format</a:t>
            </a:r>
          </a:p>
          <a:p>
            <a:pPr lvl="1"/>
            <a:r>
              <a:rPr lang="en-GB" altLang="en-US" smtClean="0"/>
              <a:t>Second Outline Level</a:t>
            </a:r>
          </a:p>
          <a:p>
            <a:pPr lvl="2"/>
            <a:r>
              <a:rPr lang="en-GB" altLang="en-US" smtClean="0"/>
              <a:t>Third Outline Level</a:t>
            </a:r>
          </a:p>
          <a:p>
            <a:pPr lvl="3"/>
            <a:r>
              <a:rPr lang="en-GB" altLang="en-US" smtClean="0"/>
              <a:t>Fourth Outline Level</a:t>
            </a:r>
          </a:p>
          <a:p>
            <a:pPr lvl="4"/>
            <a:r>
              <a:rPr lang="en-GB" altLang="en-US" smtClean="0"/>
              <a:t>Fifth Outline Level</a:t>
            </a:r>
          </a:p>
          <a:p>
            <a:pPr lvl="4"/>
            <a:r>
              <a:rPr lang="en-GB" altLang="en-US" smtClean="0"/>
              <a:t>Sixth Outline Level</a:t>
            </a:r>
          </a:p>
          <a:p>
            <a:pPr lvl="4"/>
            <a:r>
              <a:rPr lang="en-GB" altLang="en-US" smtClean="0"/>
              <a:t>Seventh Outline Level</a:t>
            </a:r>
          </a:p>
          <a:p>
            <a:pPr lvl="4"/>
            <a:r>
              <a:rPr lang="en-GB" altLang="en-US" smtClean="0"/>
              <a:t>Eighth Outline Level</a:t>
            </a:r>
          </a:p>
          <a:p>
            <a:pPr lvl="4"/>
            <a:r>
              <a:rPr lang="en-GB" altLang="en-US" smtClean="0"/>
              <a:t>Ninth Outline Level</a:t>
            </a:r>
          </a:p>
        </p:txBody>
      </p:sp>
      <p:sp>
        <p:nvSpPr>
          <p:cNvPr id="1027" name="Text Box 3"/>
          <p:cNvSpPr txBox="1">
            <a:spLocks noChangeArrowheads="1"/>
          </p:cNvSpPr>
          <p:nvPr/>
        </p:nvSpPr>
        <p:spPr bwMode="auto">
          <a:xfrm>
            <a:off x="503238" y="6886575"/>
            <a:ext cx="2347912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8" name="Text Box 4"/>
          <p:cNvSpPr txBox="1">
            <a:spLocks noChangeArrowheads="1"/>
          </p:cNvSpPr>
          <p:nvPr/>
        </p:nvSpPr>
        <p:spPr bwMode="auto">
          <a:xfrm>
            <a:off x="3448050" y="6886575"/>
            <a:ext cx="3195638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9" name="Text Box 5"/>
          <p:cNvSpPr txBox="1">
            <a:spLocks noChangeArrowheads="1"/>
          </p:cNvSpPr>
          <p:nvPr/>
        </p:nvSpPr>
        <p:spPr bwMode="auto">
          <a:xfrm>
            <a:off x="7227888" y="6886575"/>
            <a:ext cx="2347912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 kern="12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2pPr>
      <a:lvl3pPr marL="1143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3pPr>
      <a:lvl4pPr marL="1600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4pPr>
      <a:lvl5pPr marL="20574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5pPr>
      <a:lvl6pPr marL="25146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6pPr>
      <a:lvl7pPr marL="29718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7pPr>
      <a:lvl8pPr marL="3429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8pPr>
      <a:lvl9pPr marL="3886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9pPr>
    </p:titleStyle>
    <p:bodyStyle>
      <a:lvl1pPr marL="342900" indent="-342900" algn="l" defTabSz="457200" rtl="0" fontAlgn="base" hangingPunct="0">
        <a:lnSpc>
          <a:spcPct val="93000"/>
        </a:lnSpc>
        <a:spcBef>
          <a:spcPct val="0"/>
        </a:spcBef>
        <a:spcAft>
          <a:spcPts val="1413"/>
        </a:spcAft>
        <a:buClr>
          <a:srgbClr val="000000"/>
        </a:buClr>
        <a:buSzPct val="100000"/>
        <a:buFont typeface="Times New Roman" panose="02020603050405020304" pitchFamily="18" charset="0"/>
        <a:defRPr sz="3200" kern="1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panose="02020603050405020304" pitchFamily="18" charset="0"/>
        <a:defRPr sz="2800" kern="12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57200" rtl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panose="02020603050405020304" pitchFamily="18" charset="0"/>
        <a:defRPr sz="2400" kern="12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57200" rtl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720725" y="684213"/>
            <a:ext cx="844232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title text format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720725" y="1949450"/>
            <a:ext cx="8837613" cy="3794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808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outline text format</a:t>
            </a:r>
          </a:p>
          <a:p>
            <a:pPr lvl="1"/>
            <a:r>
              <a:rPr lang="en-GB" altLang="en-US" smtClean="0"/>
              <a:t>Second Outline Level</a:t>
            </a:r>
          </a:p>
          <a:p>
            <a:pPr lvl="2"/>
            <a:r>
              <a:rPr lang="en-GB" altLang="en-US" smtClean="0"/>
              <a:t>Third Outline Level</a:t>
            </a:r>
          </a:p>
          <a:p>
            <a:pPr lvl="3"/>
            <a:r>
              <a:rPr lang="en-GB" altLang="en-US" smtClean="0"/>
              <a:t>Fourth Outline Level</a:t>
            </a:r>
          </a:p>
          <a:p>
            <a:pPr lvl="4"/>
            <a:r>
              <a:rPr lang="en-GB" altLang="en-US" smtClean="0"/>
              <a:t>Fifth Outline Level</a:t>
            </a:r>
          </a:p>
          <a:p>
            <a:pPr lvl="4"/>
            <a:r>
              <a:rPr lang="en-GB" altLang="en-US" smtClean="0"/>
              <a:t>Sixth Outline Level</a:t>
            </a:r>
          </a:p>
          <a:p>
            <a:pPr lvl="4"/>
            <a:r>
              <a:rPr lang="en-GB" altLang="en-US" smtClean="0"/>
              <a:t>Seventh Outline Level</a:t>
            </a:r>
          </a:p>
          <a:p>
            <a:pPr lvl="4"/>
            <a:r>
              <a:rPr lang="en-GB" altLang="en-US" smtClean="0"/>
              <a:t>Eighth Outline Level</a:t>
            </a:r>
          </a:p>
          <a:p>
            <a:pPr lvl="4"/>
            <a:r>
              <a:rPr lang="en-GB" altLang="en-US" smtClean="0"/>
              <a:t>Ninth Outline Level</a:t>
            </a:r>
          </a:p>
        </p:txBody>
      </p:sp>
      <p:sp>
        <p:nvSpPr>
          <p:cNvPr id="2051" name="Text Box 3"/>
          <p:cNvSpPr txBox="1">
            <a:spLocks noChangeArrowheads="1"/>
          </p:cNvSpPr>
          <p:nvPr/>
        </p:nvSpPr>
        <p:spPr bwMode="auto">
          <a:xfrm>
            <a:off x="539750" y="6318250"/>
            <a:ext cx="2347913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3267075" y="6346825"/>
            <a:ext cx="3195638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3" name="Text Box 5"/>
          <p:cNvSpPr txBox="1">
            <a:spLocks noChangeArrowheads="1"/>
          </p:cNvSpPr>
          <p:nvPr/>
        </p:nvSpPr>
        <p:spPr bwMode="auto">
          <a:xfrm>
            <a:off x="6831013" y="6346825"/>
            <a:ext cx="2347912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 kern="12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2pPr>
      <a:lvl3pPr marL="1143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3pPr>
      <a:lvl4pPr marL="1600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4pPr>
      <a:lvl5pPr marL="20574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5pPr>
      <a:lvl6pPr marL="25146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6pPr>
      <a:lvl7pPr marL="29718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7pPr>
      <a:lvl8pPr marL="3429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8pPr>
      <a:lvl9pPr marL="3886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9pPr>
    </p:titleStyle>
    <p:bodyStyle>
      <a:lvl1pPr marL="342900" indent="-342900" algn="l" defTabSz="457200" rtl="0" fontAlgn="base" hangingPunct="0">
        <a:lnSpc>
          <a:spcPct val="93000"/>
        </a:lnSpc>
        <a:spcBef>
          <a:spcPct val="0"/>
        </a:spcBef>
        <a:spcAft>
          <a:spcPts val="1425"/>
        </a:spcAft>
        <a:buClr>
          <a:srgbClr val="000000"/>
        </a:buClr>
        <a:buSzPct val="100000"/>
        <a:buFont typeface="Times New Roman" panose="02020603050405020304" pitchFamily="18" charset="0"/>
        <a:defRPr sz="3200" kern="1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panose="02020603050405020304" pitchFamily="18" charset="0"/>
        <a:defRPr sz="2800" kern="12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57200" rtl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panose="02020603050405020304" pitchFamily="18" charset="0"/>
        <a:defRPr sz="2400" kern="12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57200" rtl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body"/>
          </p:nvPr>
        </p:nvSpPr>
        <p:spPr>
          <a:xfrm>
            <a:off x="720725" y="1444625"/>
            <a:ext cx="8855075" cy="5688013"/>
          </a:xfrm>
          <a:ln/>
        </p:spPr>
        <p:txBody>
          <a:bodyPr tIns="31680" anchor="t"/>
          <a:lstStyle/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endParaRPr lang="de-DE" altLang="en-US" sz="3600" b="1" dirty="0">
              <a:solidFill>
                <a:srgbClr val="000080"/>
              </a:solidFill>
            </a:endParaRP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r>
              <a:rPr lang="de-DE" altLang="en-US" sz="3600" b="1" dirty="0">
                <a:solidFill>
                  <a:srgbClr val="000080"/>
                </a:solidFill>
              </a:rPr>
              <a:t>CMPT 125</a:t>
            </a: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r>
              <a:rPr lang="de-DE" altLang="en-US" sz="3600" b="1" dirty="0">
                <a:solidFill>
                  <a:srgbClr val="000080"/>
                </a:solidFill>
              </a:rPr>
              <a:t/>
            </a:r>
            <a:br>
              <a:rPr lang="de-DE" altLang="en-US" sz="3600" b="1" dirty="0">
                <a:solidFill>
                  <a:srgbClr val="000080"/>
                </a:solidFill>
              </a:rPr>
            </a:br>
            <a:r>
              <a:rPr lang="de-DE" altLang="en-US" sz="3600" b="1" dirty="0">
                <a:solidFill>
                  <a:srgbClr val="000080"/>
                </a:solidFill>
              </a:rPr>
              <a:t>Introduction to Computing Science</a:t>
            </a:r>
            <a:br>
              <a:rPr lang="de-DE" altLang="en-US" sz="3600" b="1" dirty="0">
                <a:solidFill>
                  <a:srgbClr val="000080"/>
                </a:solidFill>
              </a:rPr>
            </a:br>
            <a:r>
              <a:rPr lang="de-DE" altLang="en-US" sz="3600" b="1" dirty="0">
                <a:solidFill>
                  <a:srgbClr val="000080"/>
                </a:solidFill>
              </a:rPr>
              <a:t>and Programming II</a:t>
            </a: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endParaRPr lang="de-DE" altLang="en-US" sz="3600" b="1" dirty="0">
              <a:solidFill>
                <a:srgbClr val="000080"/>
              </a:solidFill>
            </a:endParaRP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r>
              <a:rPr lang="de-DE" altLang="en-US" sz="3600" b="1" dirty="0" smtClean="0">
                <a:solidFill>
                  <a:srgbClr val="000080"/>
                </a:solidFill>
              </a:rPr>
              <a:t>November 20, 2019</a:t>
            </a:r>
            <a:endParaRPr lang="de-DE" altLang="en-US" sz="3600" b="1" dirty="0">
              <a:solidFill>
                <a:srgbClr val="000080"/>
              </a:solidFill>
            </a:endParaRP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endParaRPr lang="de-DE" altLang="en-US" sz="3600" b="1" dirty="0">
              <a:solidFill>
                <a:srgbClr val="0000FF"/>
              </a:solidFill>
            </a:endParaRPr>
          </a:p>
          <a:p>
            <a:pPr algn="l"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endParaRPr lang="de-DE" altLang="en-US" sz="3600" b="1" dirty="0">
              <a:solidFill>
                <a:srgbClr val="0000FF"/>
              </a:solidFill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684213"/>
            <a:ext cx="8459788" cy="1023937"/>
          </a:xfrm>
          <a:ln/>
        </p:spPr>
        <p:txBody>
          <a:bodyPr/>
          <a:lstStyle/>
          <a:p>
            <a:endParaRPr lang="en-US"/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14040"/>
          <a:lstStyle/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endParaRPr lang="en-US" altLang="he-IL" sz="6500" dirty="0" smtClean="0"/>
          </a:p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r>
              <a:rPr lang="en" sz="6600" dirty="0"/>
              <a:t>C++ Standard Template </a:t>
            </a:r>
            <a:r>
              <a:rPr lang="en" sz="6600" dirty="0" smtClean="0"/>
              <a:t>Library</a:t>
            </a:r>
            <a:br>
              <a:rPr lang="en" sz="6600" dirty="0" smtClean="0"/>
            </a:br>
            <a:r>
              <a:rPr lang="en" sz="6600" dirty="0" smtClean="0"/>
              <a:t>(</a:t>
            </a:r>
            <a:r>
              <a:rPr lang="en-US" altLang="he-IL" sz="6500" dirty="0" smtClean="0"/>
              <a:t>STL)</a:t>
            </a:r>
            <a:endParaRPr lang="de-DE" altLang="en-US" sz="6500" dirty="0"/>
          </a:p>
        </p:txBody>
      </p:sp>
    </p:spTree>
    <p:extLst>
      <p:ext uri="{BB962C8B-B14F-4D97-AF65-F5344CB8AC3E}">
        <p14:creationId xmlns:p14="http://schemas.microsoft.com/office/powerpoint/2010/main" val="319433085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 smtClean="0"/>
              <a:t>STL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 smtClean="0">
                <a:ea typeface="Arial Unicode MS" panose="020B0604020202020204" pitchFamily="34" charset="-128"/>
                <a:cs typeface="Times New Roman" panose="02020603050405020304" pitchFamily="18" charset="0"/>
              </a:rPr>
              <a:t>C++ has a (huge) library with (every possible) standard </a:t>
            </a:r>
            <a:r>
              <a:rPr lang="en" sz="2400" dirty="0" smtClean="0"/>
              <a:t>containers</a:t>
            </a:r>
            <a:r>
              <a:rPr lang="en" sz="2400" dirty="0"/>
              <a:t>, </a:t>
            </a:r>
            <a:r>
              <a:rPr lang="en" sz="2400" dirty="0" smtClean="0"/>
              <a:t>such as linked lists, stacks, queues, priority queues…</a:t>
            </a:r>
          </a:p>
          <a:p>
            <a:pPr>
              <a:buFont typeface="Arial" panose="020B0604020202020204" pitchFamily="34" charset="0"/>
              <a:buChar char="•"/>
            </a:pPr>
            <a:endParaRPr lang="en" altLang="he-IL" sz="2400" dirty="0" smtClean="0">
              <a:ea typeface="Arial Unicode MS" panose="020B0604020202020204" pitchFamily="34" charset="-128"/>
              <a:cs typeface="Times New Roman" panose="02020603050405020304" pitchFamily="18" charset="0"/>
            </a:endParaRPr>
          </a:p>
          <a:p>
            <a:pPr marL="0" indent="0"/>
            <a:r>
              <a:rPr lang="en-US" altLang="he-IL" sz="2400" i="1" dirty="0" smtClean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http</a:t>
            </a:r>
            <a:r>
              <a:rPr lang="en-US" altLang="he-IL" sz="2400" i="1" dirty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://</a:t>
            </a:r>
            <a:r>
              <a:rPr lang="en-US" altLang="he-IL" sz="2400" i="1" dirty="0" smtClean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www.cplusplus.com/reference/queue/queue</a:t>
            </a:r>
            <a:r>
              <a:rPr lang="en-US" altLang="he-IL" sz="2400" i="1" dirty="0" smtClean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/</a:t>
            </a:r>
          </a:p>
          <a:p>
            <a:pPr marL="0" indent="0"/>
            <a:r>
              <a:rPr lang="en-US" altLang="he-IL" sz="2400" i="1" dirty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http://www.cplusplus.com/reference/stack/stack/</a:t>
            </a:r>
            <a:endParaRPr lang="en-US" altLang="he-IL" sz="2400" i="1" dirty="0" smtClean="0">
              <a:solidFill>
                <a:schemeClr val="accent2"/>
              </a:solidFill>
              <a:ea typeface="Arial Unicode MS" panose="020B0604020202020204" pitchFamily="34" charset="-128"/>
              <a:cs typeface="Times New Roman" panose="02020603050405020304" pitchFamily="18" charset="0"/>
            </a:endParaRPr>
          </a:p>
          <a:p>
            <a:pPr marL="0" indent="0"/>
            <a:r>
              <a:rPr lang="en-US" altLang="he-IL" sz="2400" i="1" dirty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http://</a:t>
            </a:r>
            <a:r>
              <a:rPr lang="en-US" altLang="he-IL" sz="2400" i="1" dirty="0" smtClean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www.cplusplus.com/reference/vector/vector/</a:t>
            </a:r>
          </a:p>
          <a:p>
            <a:pPr marL="0" indent="0"/>
            <a:r>
              <a:rPr lang="en-US" altLang="he-IL" sz="2400" i="1" dirty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http://www.cplusplus.com/reference/queue/priority_queue/</a:t>
            </a:r>
          </a:p>
          <a:p>
            <a:pPr>
              <a:buFont typeface="Arial" panose="020B0604020202020204" pitchFamily="34" charset="0"/>
              <a:buChar char="•"/>
            </a:pPr>
            <a:endParaRPr lang="en-US" altLang="he-IL" sz="2400" i="1" dirty="0">
              <a:solidFill>
                <a:schemeClr val="accent2"/>
              </a:solidFill>
              <a:ea typeface="Arial Unicode MS" panose="020B0604020202020204" pitchFamily="34" charset="-128"/>
              <a:cs typeface="Times New Roman" panose="02020603050405020304" pitchFamily="18" charset="0"/>
            </a:endParaRPr>
          </a:p>
          <a:p>
            <a:pPr marL="0" indent="0"/>
            <a:r>
              <a:rPr lang="en-US" altLang="he-IL" sz="2400" dirty="0" smtClean="0">
                <a:ea typeface="Arial Unicode MS" panose="020B0604020202020204" pitchFamily="34" charset="-128"/>
                <a:cs typeface="Times New Roman" panose="02020603050405020304" pitchFamily="18" charset="0"/>
              </a:rPr>
              <a:t>See example under the links</a:t>
            </a:r>
            <a:endParaRPr lang="en" altLang="he-IL" sz="2400" i="1" dirty="0">
              <a:solidFill>
                <a:schemeClr val="accent2"/>
              </a:solidFill>
              <a:ea typeface="Arial Unicode MS" panose="020B0604020202020204" pitchFamily="34" charset="-128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192684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684213"/>
            <a:ext cx="8459788" cy="1023937"/>
          </a:xfrm>
          <a:ln/>
        </p:spPr>
        <p:txBody>
          <a:bodyPr/>
          <a:lstStyle/>
          <a:p>
            <a:endParaRPr lang="en-US"/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14040"/>
          <a:lstStyle/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endParaRPr lang="en-US" altLang="he-IL" sz="6500" dirty="0" smtClean="0"/>
          </a:p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r>
              <a:rPr lang="en-US" altLang="he-IL" sz="6500" smtClean="0"/>
              <a:t>Singleton </a:t>
            </a:r>
            <a:r>
              <a:rPr lang="en-US" altLang="he-IL" sz="6500" dirty="0" smtClean="0"/>
              <a:t>in C++</a:t>
            </a:r>
            <a:endParaRPr lang="de-DE" altLang="en-US" sz="6500" dirty="0"/>
          </a:p>
        </p:txBody>
      </p:sp>
    </p:spTree>
    <p:extLst>
      <p:ext uri="{BB962C8B-B14F-4D97-AF65-F5344CB8AC3E}">
        <p14:creationId xmlns:p14="http://schemas.microsoft.com/office/powerpoint/2010/main" val="270517954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 smtClean="0"/>
              <a:t>Singleton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 smtClean="0">
                <a:ea typeface="Arial Unicode MS" panose="020B0604020202020204" pitchFamily="34" charset="-128"/>
                <a:cs typeface="Times New Roman" panose="02020603050405020304" pitchFamily="18" charset="0"/>
              </a:rPr>
              <a:t>Goal: write </a:t>
            </a: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a class that allows to have only </a:t>
            </a:r>
            <a:r>
              <a:rPr lang="en-US" altLang="he-IL" sz="2200" b="1" dirty="0">
                <a:solidFill>
                  <a:srgbClr val="FF0000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one </a:t>
            </a: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object of this class.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200" dirty="0">
                <a:ea typeface="Arial Unicode MS" panose="020B0604020202020204" pitchFamily="34" charset="-128"/>
                <a:cs typeface="Arial" panose="020B0604020202020204" pitchFamily="34" charset="0"/>
              </a:rPr>
              <a:t>If we want an instance of this class, we should get the </a:t>
            </a:r>
            <a:r>
              <a:rPr lang="en-US" altLang="en-US" sz="2200" b="1" dirty="0">
                <a:solidFill>
                  <a:srgbClr val="FF0000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same</a:t>
            </a:r>
            <a:r>
              <a:rPr lang="en-US" altLang="en-US" sz="2200" dirty="0">
                <a:ea typeface="Arial Unicode MS" panose="020B0604020202020204" pitchFamily="34" charset="-128"/>
                <a:cs typeface="Arial" panose="020B0604020202020204" pitchFamily="34" charset="0"/>
              </a:rPr>
              <a:t> object as everyone else.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 smtClean="0">
                <a:ea typeface="Arial Unicode MS" panose="020B0604020202020204" pitchFamily="34" charset="-128"/>
                <a:cs typeface="Times New Roman" panose="02020603050405020304" pitchFamily="18" charset="0"/>
              </a:rPr>
              <a:t>Example: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altLang="he-IL" sz="2200" dirty="0">
                <a:solidFill>
                  <a:schemeClr val="tx1"/>
                </a:solidFill>
                <a:cs typeface="Courier New" panose="02070309020205020404" pitchFamily="49" charset="0"/>
              </a:rPr>
              <a:t>A class representing a database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altLang="he-IL" sz="2200" dirty="0">
                <a:solidFill>
                  <a:schemeClr val="tx1"/>
                </a:solidFill>
                <a:cs typeface="Courier New" panose="02070309020205020404" pitchFamily="49" charset="0"/>
              </a:rPr>
              <a:t>A class representing an operating system</a:t>
            </a:r>
            <a:endParaRPr lang="en-US" altLang="he-IL" sz="2200" dirty="0">
              <a:solidFill>
                <a:schemeClr val="tx1"/>
              </a:solidFill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 smtClean="0">
                <a:ea typeface="Arial Unicode MS" panose="020B0604020202020204" pitchFamily="34" charset="-128"/>
                <a:cs typeface="Times New Roman" panose="02020603050405020304" pitchFamily="18" charset="0"/>
              </a:rPr>
              <a:t>Same object will </a:t>
            </a: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be shared by all users of our application.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How would we implement this?</a:t>
            </a:r>
          </a:p>
        </p:txBody>
      </p:sp>
    </p:spTree>
    <p:extLst>
      <p:ext uri="{BB962C8B-B14F-4D97-AF65-F5344CB8AC3E}">
        <p14:creationId xmlns:p14="http://schemas.microsoft.com/office/powerpoint/2010/main" val="153362771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 smtClean="0"/>
              <a:t>Singleton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>
              <a:buFont typeface="Arial" panose="020B0604020202020204" pitchFamily="34" charset="0"/>
              <a:buChar char="•"/>
              <a:defRPr/>
            </a:pPr>
            <a:r>
              <a:rPr lang="en-US" altLang="he-IL" sz="2200" i="1" dirty="0">
                <a:ea typeface="Arial Unicode MS" pitchFamily="34" charset="-128"/>
                <a:cs typeface="Times New Roman" pitchFamily="18" charset="0"/>
              </a:rPr>
              <a:t>Singleton </a:t>
            </a:r>
            <a:r>
              <a:rPr lang="en-US" altLang="he-IL" sz="2200" dirty="0" smtClean="0">
                <a:ea typeface="Arial Unicode MS" pitchFamily="34" charset="-128"/>
                <a:cs typeface="Times New Roman" pitchFamily="18" charset="0"/>
              </a:rPr>
              <a:t>restricts </a:t>
            </a:r>
            <a:r>
              <a:rPr lang="en-US" altLang="he-IL" sz="2200" dirty="0">
                <a:ea typeface="Arial Unicode MS" pitchFamily="34" charset="-128"/>
                <a:cs typeface="Times New Roman" pitchFamily="18" charset="0"/>
              </a:rPr>
              <a:t>the instantiation of a class to only </a:t>
            </a:r>
            <a:r>
              <a:rPr lang="en-US" altLang="he-IL" sz="2200" b="1" dirty="0">
                <a:solidFill>
                  <a:srgbClr val="FF0000"/>
                </a:solidFill>
                <a:ea typeface="Arial Unicode MS" pitchFamily="34" charset="-128"/>
                <a:cs typeface="Times New Roman" pitchFamily="18" charset="0"/>
              </a:rPr>
              <a:t>one </a:t>
            </a:r>
            <a:r>
              <a:rPr lang="en-US" altLang="he-IL" sz="2200" dirty="0">
                <a:ea typeface="Arial Unicode MS" pitchFamily="34" charset="-128"/>
                <a:cs typeface="Times New Roman" pitchFamily="18" charset="0"/>
              </a:rPr>
              <a:t>object.</a:t>
            </a:r>
          </a:p>
          <a:p>
            <a:pPr>
              <a:buFont typeface="Arial" panose="020B0604020202020204" pitchFamily="34" charset="0"/>
              <a:buChar char="•"/>
              <a:defRPr/>
            </a:pPr>
            <a:r>
              <a:rPr lang="en-US" sz="2200" dirty="0" smtClean="0"/>
              <a:t>Useful </a:t>
            </a:r>
            <a:r>
              <a:rPr lang="en-US" sz="2200" dirty="0"/>
              <a:t>when exactly one object is needed to coordinate actions across the system. </a:t>
            </a:r>
            <a:endParaRPr lang="en-US" sz="2200" dirty="0" smtClean="0"/>
          </a:p>
          <a:p>
            <a:pPr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en-US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Font typeface="Arial" panose="020B0604020202020204" pitchFamily="34" charset="0"/>
              <a:buChar char="•"/>
              <a:defRPr/>
            </a:pPr>
            <a:endParaRPr lang="en-US" sz="22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229355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 smtClean="0"/>
              <a:t>Singleton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 marL="0" indent="0">
              <a:spcAft>
                <a:spcPts val="0"/>
              </a:spcAft>
              <a:defRPr/>
            </a:pPr>
            <a:r>
              <a:rPr lang="en-US" altLang="he-IL" sz="2200" i="1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class </a:t>
            </a: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Singleton </a:t>
            </a:r>
            <a:r>
              <a:rPr lang="en-US" altLang="he-IL" sz="2200" i="1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{</a:t>
            </a:r>
          </a:p>
          <a:p>
            <a:pPr marL="0" indent="0">
              <a:spcAft>
                <a:spcPts val="0"/>
              </a:spcAft>
              <a:defRPr/>
            </a:pPr>
            <a:endParaRPr lang="en-US" altLang="he-IL" sz="2200" i="1" dirty="0">
              <a:solidFill>
                <a:srgbClr val="002060"/>
              </a:solidFill>
              <a:latin typeface="Times New Roman" panose="02020603050405020304" pitchFamily="18" charset="0"/>
              <a:ea typeface="Arial Unicode MS" pitchFamily="34" charset="-128"/>
              <a:cs typeface="Times New Roman" panose="02020603050405020304" pitchFamily="18" charset="0"/>
            </a:endParaRPr>
          </a:p>
          <a:p>
            <a:pPr marL="0" indent="0">
              <a:spcAft>
                <a:spcPts val="0"/>
              </a:spcAft>
              <a:defRPr/>
            </a:pPr>
            <a:r>
              <a:rPr lang="en-US" altLang="he-IL" sz="2200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</a:t>
            </a:r>
            <a:r>
              <a:rPr lang="en-US" altLang="he-IL" sz="2200" u="sng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Ingredients</a:t>
            </a:r>
            <a:r>
              <a:rPr lang="en-US" altLang="he-IL" sz="2200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:</a:t>
            </a:r>
          </a:p>
          <a:p>
            <a:pPr marL="0" indent="0">
              <a:spcAft>
                <a:spcPts val="0"/>
              </a:spcAft>
              <a:defRPr/>
            </a:pPr>
            <a:endParaRPr lang="en-US" altLang="he-IL" sz="2200" dirty="0" smtClean="0">
              <a:solidFill>
                <a:srgbClr val="002060"/>
              </a:solidFill>
              <a:latin typeface="Times New Roman" panose="02020603050405020304" pitchFamily="18" charset="0"/>
              <a:ea typeface="Arial Unicode MS" pitchFamily="34" charset="-128"/>
              <a:cs typeface="Times New Roman" panose="02020603050405020304" pitchFamily="18" charset="0"/>
            </a:endParaRPr>
          </a:p>
          <a:p>
            <a:pPr marL="0" indent="0">
              <a:spcAft>
                <a:spcPts val="0"/>
              </a:spcAft>
              <a:defRPr/>
            </a:pP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</a:t>
            </a:r>
            <a:r>
              <a:rPr lang="en-US" altLang="he-IL" sz="2200" i="1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public:</a:t>
            </a:r>
            <a:endParaRPr lang="en-US" altLang="he-IL" sz="2200" i="1" dirty="0">
              <a:solidFill>
                <a:srgbClr val="002060"/>
              </a:solidFill>
              <a:latin typeface="Times New Roman" panose="02020603050405020304" pitchFamily="18" charset="0"/>
              <a:ea typeface="Arial Unicode MS" pitchFamily="34" charset="-128"/>
              <a:cs typeface="Times New Roman" panose="02020603050405020304" pitchFamily="18" charset="0"/>
            </a:endParaRPr>
          </a:p>
          <a:p>
            <a:pPr marL="0" indent="0">
              <a:spcAft>
                <a:spcPts val="0"/>
              </a:spcAft>
              <a:defRPr/>
            </a:pP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	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static</a:t>
            </a:r>
            <a:r>
              <a:rPr lang="en-US" altLang="he-IL" sz="2200" i="1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 </a:t>
            </a: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Singleton </a:t>
            </a:r>
            <a:r>
              <a:rPr lang="en-US" altLang="he-IL" sz="2200" i="1" dirty="0" err="1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getInstance</a:t>
            </a: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()</a:t>
            </a:r>
            <a:r>
              <a:rPr lang="en-US" altLang="he-IL" sz="2200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 </a:t>
            </a:r>
            <a:r>
              <a:rPr lang="en-US" altLang="he-IL" sz="2200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{…} // returns </a:t>
            </a:r>
            <a:r>
              <a:rPr lang="en-US" altLang="he-IL" sz="2200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the unique </a:t>
            </a:r>
            <a:r>
              <a:rPr lang="en-US" altLang="he-IL" sz="2200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instance</a:t>
            </a:r>
          </a:p>
          <a:p>
            <a:pPr marL="0" indent="0">
              <a:spcAft>
                <a:spcPts val="0"/>
              </a:spcAft>
              <a:defRPr/>
            </a:pPr>
            <a:endParaRPr lang="en-US" altLang="he-IL" sz="2200" dirty="0">
              <a:solidFill>
                <a:srgbClr val="002060"/>
              </a:solidFill>
              <a:latin typeface="Times New Roman" panose="02020603050405020304" pitchFamily="18" charset="0"/>
              <a:ea typeface="Arial Unicode MS" pitchFamily="34" charset="-128"/>
              <a:cs typeface="Times New Roman" panose="02020603050405020304" pitchFamily="18" charset="0"/>
            </a:endParaRPr>
          </a:p>
          <a:p>
            <a:pPr marL="0" indent="0">
              <a:spcAft>
                <a:spcPts val="0"/>
              </a:spcAft>
              <a:defRPr/>
            </a:pP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	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private:</a:t>
            </a:r>
          </a:p>
          <a:p>
            <a:pPr marL="0" indent="0">
              <a:spcAft>
                <a:spcPts val="0"/>
              </a:spcAft>
              <a:defRPr/>
            </a:pP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Singleton() {…} // 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private constructor!</a:t>
            </a:r>
            <a:endParaRPr lang="en-US" dirty="0"/>
          </a:p>
          <a:p>
            <a:pPr marL="0" indent="0">
              <a:spcAft>
                <a:spcPts val="0"/>
              </a:spcAft>
              <a:defRPr/>
            </a:pP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	 	static Singleton instance; </a:t>
            </a:r>
            <a:r>
              <a:rPr lang="en-US" altLang="he-IL" sz="2200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// the unique instance</a:t>
            </a:r>
          </a:p>
          <a:p>
            <a:pPr marL="0" indent="0">
              <a:spcAft>
                <a:spcPts val="0"/>
              </a:spcAft>
              <a:defRPr/>
            </a:pPr>
            <a:r>
              <a:rPr lang="en-US" altLang="he-IL" sz="2200" dirty="0" smtClean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}</a:t>
            </a:r>
            <a:endParaRPr lang="en-US" altLang="he-IL" sz="2200" dirty="0">
              <a:solidFill>
                <a:srgbClr val="002060"/>
              </a:solidFill>
              <a:latin typeface="Times New Roman" panose="02020603050405020304" pitchFamily="18" charset="0"/>
              <a:ea typeface="Arial Unicode MS" pitchFamily="34" charset="-128"/>
              <a:cs typeface="Times New Roman" panose="02020603050405020304" pitchFamily="18" charset="0"/>
            </a:endParaRPr>
          </a:p>
          <a:p>
            <a:pPr>
              <a:buFont typeface="Arial" panose="020B0604020202020204" pitchFamily="34" charset="0"/>
              <a:buChar char="•"/>
              <a:defRPr/>
            </a:pPr>
            <a:endParaRPr lang="en-US" sz="22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Rectangle 5"/>
          <p:cNvSpPr>
            <a:spLocks noChangeArrowheads="1"/>
          </p:cNvSpPr>
          <p:nvPr/>
        </p:nvSpPr>
        <p:spPr bwMode="auto">
          <a:xfrm>
            <a:off x="2906712" y="5532437"/>
            <a:ext cx="5802313" cy="1102518"/>
          </a:xfrm>
          <a:prstGeom prst="rect">
            <a:avLst/>
          </a:prstGeom>
          <a:solidFill>
            <a:srgbClr val="F8CBAD"/>
          </a:solidFill>
          <a:ln w="12600" cap="flat">
            <a:solidFill>
              <a:srgbClr val="43729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0000" tIns="45000" rIns="90000" bIns="45000" anchor="ctr"/>
          <a:lstStyle>
            <a:lvl1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he-IL" sz="2200" i="1" dirty="0">
                <a:cs typeface="Times New Roman" pitchFamily="18" charset="0"/>
              </a:rPr>
              <a:t>static </a:t>
            </a:r>
            <a:r>
              <a:rPr lang="en-US" altLang="he-IL" sz="2200" i="1" dirty="0" smtClean="0">
                <a:cs typeface="Times New Roman" pitchFamily="18" charset="0"/>
              </a:rPr>
              <a:t>member</a:t>
            </a:r>
            <a:r>
              <a:rPr lang="en-US" altLang="he-IL" sz="2200" dirty="0" smtClean="0">
                <a:cs typeface="Times New Roman" pitchFamily="18" charset="0"/>
              </a:rPr>
              <a:t> </a:t>
            </a:r>
            <a:br>
              <a:rPr lang="en-US" altLang="he-IL" sz="2200" dirty="0" smtClean="0">
                <a:cs typeface="Times New Roman" pitchFamily="18" charset="0"/>
              </a:rPr>
            </a:br>
            <a:r>
              <a:rPr lang="en-US" altLang="he-IL" sz="2200" dirty="0" smtClean="0">
                <a:cs typeface="Times New Roman" pitchFamily="18" charset="0"/>
              </a:rPr>
              <a:t>- belongs to the class -- Singleton::instance</a:t>
            </a:r>
            <a:br>
              <a:rPr lang="en-US" altLang="he-IL" sz="2200" dirty="0" smtClean="0">
                <a:cs typeface="Times New Roman" pitchFamily="18" charset="0"/>
              </a:rPr>
            </a:br>
            <a:r>
              <a:rPr lang="en-US" altLang="he-IL" sz="2200" dirty="0" smtClean="0">
                <a:cs typeface="Times New Roman" pitchFamily="18" charset="0"/>
              </a:rPr>
              <a:t>- and not to a particular object </a:t>
            </a: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317516422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Rectangle 1"/>
          <p:cNvSpPr>
            <a:spLocks noGrp="1" noChangeArrowheads="1"/>
          </p:cNvSpPr>
          <p:nvPr>
            <p:ph type="body"/>
          </p:nvPr>
        </p:nvSpPr>
        <p:spPr>
          <a:xfrm>
            <a:off x="720725" y="1949450"/>
            <a:ext cx="8855075" cy="4808538"/>
          </a:xfrm>
          <a:ln/>
        </p:spPr>
        <p:txBody>
          <a:bodyPr tIns="52920" anchor="t"/>
          <a:lstStyle/>
          <a:p>
            <a:pPr marL="431800" indent="-307975">
              <a:spcAft>
                <a:spcPts val="1425"/>
              </a:spcAft>
              <a:buClrTx/>
              <a:buSzPct val="45000"/>
              <a:buFontTx/>
              <a:buNone/>
              <a:tabLst>
                <a:tab pos="431800" algn="l"/>
                <a:tab pos="544513" algn="l"/>
                <a:tab pos="1001713" algn="l"/>
                <a:tab pos="1458913" algn="l"/>
                <a:tab pos="1916113" algn="l"/>
                <a:tab pos="2373313" algn="l"/>
                <a:tab pos="2830513" algn="l"/>
                <a:tab pos="3287713" algn="l"/>
                <a:tab pos="3744913" algn="l"/>
                <a:tab pos="4202113" algn="l"/>
                <a:tab pos="4659313" algn="l"/>
                <a:tab pos="5116513" algn="l"/>
                <a:tab pos="5573713" algn="l"/>
                <a:tab pos="6030913" algn="l"/>
                <a:tab pos="6488113" algn="l"/>
                <a:tab pos="6945313" algn="l"/>
                <a:tab pos="7402513" algn="l"/>
                <a:tab pos="7859713" algn="l"/>
                <a:tab pos="8316913" algn="l"/>
                <a:tab pos="8774113" algn="l"/>
                <a:tab pos="9231313" algn="l"/>
              </a:tabLst>
            </a:pPr>
            <a:r>
              <a:rPr lang="de-DE" altLang="en-US" sz="6000">
                <a:solidFill>
                  <a:srgbClr val="0000CC"/>
                </a:solidFill>
              </a:rPr>
              <a:t>Questions?</a:t>
            </a:r>
          </a:p>
          <a:p>
            <a:pPr marL="431800" indent="-307975">
              <a:spcAft>
                <a:spcPts val="1425"/>
              </a:spcAft>
              <a:buClrTx/>
              <a:buSzPct val="45000"/>
              <a:buFontTx/>
              <a:buNone/>
              <a:tabLst>
                <a:tab pos="431800" algn="l"/>
                <a:tab pos="544513" algn="l"/>
                <a:tab pos="1001713" algn="l"/>
                <a:tab pos="1458913" algn="l"/>
                <a:tab pos="1916113" algn="l"/>
                <a:tab pos="2373313" algn="l"/>
                <a:tab pos="2830513" algn="l"/>
                <a:tab pos="3287713" algn="l"/>
                <a:tab pos="3744913" algn="l"/>
                <a:tab pos="4202113" algn="l"/>
                <a:tab pos="4659313" algn="l"/>
                <a:tab pos="5116513" algn="l"/>
                <a:tab pos="5573713" algn="l"/>
                <a:tab pos="6030913" algn="l"/>
                <a:tab pos="6488113" algn="l"/>
                <a:tab pos="6945313" algn="l"/>
                <a:tab pos="7402513" algn="l"/>
                <a:tab pos="7859713" algn="l"/>
                <a:tab pos="8316913" algn="l"/>
                <a:tab pos="8774113" algn="l"/>
                <a:tab pos="9231313" algn="l"/>
              </a:tabLst>
            </a:pPr>
            <a:r>
              <a:rPr lang="de-DE" altLang="en-US" sz="6000">
                <a:solidFill>
                  <a:srgbClr val="0000CC"/>
                </a:solidFill>
              </a:rPr>
              <a:t>Comments?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Arial Unicode MS"/>
        <a:cs typeface="Arial Unicode MS"/>
      </a:majorFont>
      <a:minorFont>
        <a:latin typeface="Arial"/>
        <a:ea typeface="Arial Unicode MS"/>
        <a:cs typeface="Arial Unicode M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Arial Unicode MS"/>
        <a:cs typeface="Arial Unicode MS"/>
      </a:majorFont>
      <a:minorFont>
        <a:latin typeface="Arial"/>
        <a:ea typeface="Arial Unicode MS"/>
        <a:cs typeface="Arial Unicode M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5311</TotalTime>
  <Words>165</Words>
  <Application>Microsoft Office PowerPoint</Application>
  <PresentationFormat>Custom</PresentationFormat>
  <Paragraphs>45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Arial Unicode MS</vt:lpstr>
      <vt:lpstr>Arial</vt:lpstr>
      <vt:lpstr>Courier New</vt:lpstr>
      <vt:lpstr>Times New Roman</vt:lpstr>
      <vt:lpstr>Office Theme</vt:lpstr>
      <vt:lpstr>Office Theme</vt:lpstr>
      <vt:lpstr>PowerPoint Presentation</vt:lpstr>
      <vt:lpstr>PowerPoint Presentation</vt:lpstr>
      <vt:lpstr>STL</vt:lpstr>
      <vt:lpstr>PowerPoint Presentation</vt:lpstr>
      <vt:lpstr>Singleton</vt:lpstr>
      <vt:lpstr>Singleton</vt:lpstr>
      <vt:lpstr>Singleton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Water</dc:title>
  <dc:creator>Igor Shinkar</dc:creator>
  <cp:lastModifiedBy>Igor Shinkar</cp:lastModifiedBy>
  <cp:revision>1425</cp:revision>
  <cp:lastPrinted>1601-01-01T00:00:00Z</cp:lastPrinted>
  <dcterms:created xsi:type="dcterms:W3CDTF">2017-07-19T19:15:02Z</dcterms:created>
  <dcterms:modified xsi:type="dcterms:W3CDTF">2019-11-20T23:19:54Z</dcterms:modified>
</cp:coreProperties>
</file>

<file path=docProps/thumbnail.jpeg>
</file>