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5"/>
  </p:notesMasterIdLst>
  <p:sldIdLst>
    <p:sldId id="256" r:id="rId3"/>
    <p:sldId id="501" r:id="rId4"/>
    <p:sldId id="494" r:id="rId5"/>
    <p:sldId id="491" r:id="rId6"/>
    <p:sldId id="492" r:id="rId7"/>
    <p:sldId id="493" r:id="rId8"/>
    <p:sldId id="420" r:id="rId9"/>
    <p:sldId id="391" r:id="rId10"/>
    <p:sldId id="394" r:id="rId11"/>
    <p:sldId id="389" r:id="rId12"/>
    <p:sldId id="390" r:id="rId13"/>
    <p:sldId id="421" r:id="rId14"/>
    <p:sldId id="401" r:id="rId15"/>
    <p:sldId id="402" r:id="rId16"/>
    <p:sldId id="422" r:id="rId17"/>
    <p:sldId id="403" r:id="rId18"/>
    <p:sldId id="404" r:id="rId19"/>
    <p:sldId id="418" r:id="rId20"/>
    <p:sldId id="419" r:id="rId21"/>
    <p:sldId id="423" r:id="rId22"/>
    <p:sldId id="406" r:id="rId23"/>
    <p:sldId id="407" r:id="rId24"/>
    <p:sldId id="408" r:id="rId25"/>
    <p:sldId id="409" r:id="rId26"/>
    <p:sldId id="410" r:id="rId27"/>
    <p:sldId id="499" r:id="rId28"/>
    <p:sldId id="497" r:id="rId29"/>
    <p:sldId id="498" r:id="rId30"/>
    <p:sldId id="496" r:id="rId31"/>
    <p:sldId id="500" r:id="rId32"/>
    <p:sldId id="495" r:id="rId33"/>
    <p:sldId id="291" r:id="rId34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78" d="100"/>
          <a:sy n="78" d="100"/>
        </p:scale>
        <p:origin x="1404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677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13163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16229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88746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4953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31718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32721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7908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1225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3256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8110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23691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11340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86632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13408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08912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42086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65492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89046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222733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3457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10613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627233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45449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4118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733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5451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098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417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0923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December 2, 2019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PreOrder traversal</a:t>
            </a:r>
            <a:br>
              <a:rPr lang="de-DE" altLang="en-US" dirty="0"/>
            </a:br>
            <a:r>
              <a:rPr lang="de-DE" altLang="en-US" dirty="0"/>
              <a:t>				iterative algorithm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// prints the tree in </a:t>
            </a:r>
            <a:r>
              <a:rPr lang="en-US" sz="2200" dirty="0" err="1" smtClean="0"/>
              <a:t>PreOrder</a:t>
            </a:r>
            <a:r>
              <a:rPr lang="en-US" sz="2200" dirty="0" smtClean="0"/>
              <a:t> – iterative implementation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pre_order_traversal_iterative</a:t>
            </a:r>
            <a:r>
              <a:rPr lang="en-US" sz="2000" dirty="0" smtClean="0"/>
              <a:t> (</a:t>
            </a:r>
            <a:r>
              <a:rPr lang="en-US" sz="2000" dirty="0" err="1" smtClean="0"/>
              <a:t>BTnode</a:t>
            </a:r>
            <a:r>
              <a:rPr lang="en-US" sz="2000" dirty="0" smtClean="0"/>
              <a:t> </a:t>
            </a:r>
            <a:r>
              <a:rPr lang="en-US" sz="2000" dirty="0"/>
              <a:t>root</a:t>
            </a:r>
            <a:r>
              <a:rPr lang="en-US" sz="2000" dirty="0" smtClean="0"/>
              <a:t>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smtClean="0"/>
              <a:t>s = </a:t>
            </a:r>
            <a:r>
              <a:rPr lang="en-US" sz="2000" dirty="0" err="1" smtClean="0"/>
              <a:t>create_stack</a:t>
            </a:r>
            <a:r>
              <a:rPr lang="en-US" sz="2000" dirty="0" smtClean="0"/>
              <a:t>()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err="1" smtClean="0"/>
              <a:t>stack_push</a:t>
            </a:r>
            <a:r>
              <a:rPr lang="en-US" sz="2000" dirty="0" smtClean="0"/>
              <a:t>(s, root</a:t>
            </a:r>
            <a:r>
              <a:rPr lang="en-US" sz="2000" dirty="0"/>
              <a:t>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/>
              <a:t>while </a:t>
            </a:r>
            <a:r>
              <a:rPr lang="en-US" sz="2000" dirty="0" smtClean="0"/>
              <a:t>(s is </a:t>
            </a:r>
            <a:r>
              <a:rPr lang="en-US" sz="2000" dirty="0"/>
              <a:t>not empty)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3.1 current = </a:t>
            </a:r>
            <a:r>
              <a:rPr lang="en-US" sz="2000" dirty="0" err="1" smtClean="0"/>
              <a:t>stack_pop</a:t>
            </a:r>
            <a:r>
              <a:rPr lang="en-US" sz="2000" dirty="0" smtClean="0"/>
              <a:t>(s)</a:t>
            </a:r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3.2 print (</a:t>
            </a:r>
            <a:r>
              <a:rPr lang="en-US" sz="2000" dirty="0" err="1"/>
              <a:t>current.data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3.3 if (</a:t>
            </a:r>
            <a:r>
              <a:rPr lang="en-US" sz="2000" dirty="0" err="1"/>
              <a:t>current.right</a:t>
            </a:r>
            <a:r>
              <a:rPr lang="en-US" sz="2000" dirty="0"/>
              <a:t> != NULL)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3.3.1 </a:t>
            </a:r>
            <a:r>
              <a:rPr lang="en-US" sz="2000" dirty="0" err="1" smtClean="0"/>
              <a:t>stack_push</a:t>
            </a:r>
            <a:r>
              <a:rPr lang="en-US" sz="2000" dirty="0" smtClean="0"/>
              <a:t>(s, </a:t>
            </a:r>
            <a:r>
              <a:rPr lang="en-US" sz="2000" dirty="0" err="1" smtClean="0"/>
              <a:t>current.right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3.4 if (</a:t>
            </a:r>
            <a:r>
              <a:rPr lang="en-US" sz="2000" dirty="0" err="1"/>
              <a:t>current.left</a:t>
            </a:r>
            <a:r>
              <a:rPr lang="en-US" sz="2000" dirty="0"/>
              <a:t> != NULL)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3.4.1 </a:t>
            </a:r>
            <a:r>
              <a:rPr lang="en-US" sz="2000" dirty="0" err="1" smtClean="0"/>
              <a:t>stack_push</a:t>
            </a:r>
            <a:r>
              <a:rPr lang="en-US" sz="2000" dirty="0" smtClean="0"/>
              <a:t>(s, </a:t>
            </a:r>
            <a:r>
              <a:rPr lang="en-US" sz="2000" dirty="0" err="1" smtClean="0"/>
              <a:t>current.left</a:t>
            </a:r>
            <a:r>
              <a:rPr lang="en-US" sz="2000" dirty="0"/>
              <a:t>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477426" y="4694237"/>
            <a:ext cx="40973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Q: What happens if we use queue instead of the stack?</a:t>
            </a:r>
          </a:p>
        </p:txBody>
      </p:sp>
    </p:spTree>
    <p:extLst>
      <p:ext uri="{BB962C8B-B14F-4D97-AF65-F5344CB8AC3E}">
        <p14:creationId xmlns:p14="http://schemas.microsoft.com/office/powerpoint/2010/main" val="4096669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Breadth First Search</a:t>
            </a:r>
            <a:br>
              <a:rPr lang="de-DE" altLang="en-US" dirty="0" smtClean="0"/>
            </a:br>
            <a:r>
              <a:rPr lang="de-DE" altLang="en-US" dirty="0" smtClean="0"/>
              <a:t>			traversal algorithm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// prints the tree in BFS order – iterative implementation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BFS_traversal</a:t>
            </a:r>
            <a:r>
              <a:rPr lang="en-US" sz="2000" dirty="0" smtClean="0"/>
              <a:t>(</a:t>
            </a:r>
            <a:r>
              <a:rPr lang="en-US" sz="2000" dirty="0" err="1" smtClean="0"/>
              <a:t>BTnode</a:t>
            </a:r>
            <a:r>
              <a:rPr lang="en-US" sz="2000" dirty="0" smtClean="0"/>
              <a:t> </a:t>
            </a:r>
            <a:r>
              <a:rPr lang="en-US" sz="2000" dirty="0"/>
              <a:t>root</a:t>
            </a:r>
            <a:r>
              <a:rPr lang="en-US" sz="2000" dirty="0" smtClean="0"/>
              <a:t>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smtClean="0"/>
              <a:t>q = </a:t>
            </a:r>
            <a:r>
              <a:rPr lang="en-US" sz="2000" dirty="0" err="1" smtClean="0"/>
              <a:t>create_queue</a:t>
            </a:r>
            <a:r>
              <a:rPr lang="en-US" sz="2000" dirty="0" smtClean="0"/>
              <a:t>()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err="1" smtClean="0"/>
              <a:t>enqueue</a:t>
            </a:r>
            <a:r>
              <a:rPr lang="en-US" sz="2000" dirty="0" smtClean="0"/>
              <a:t>(q, root</a:t>
            </a:r>
            <a:r>
              <a:rPr lang="en-US" sz="2000" dirty="0"/>
              <a:t>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/>
              <a:t>while </a:t>
            </a:r>
            <a:r>
              <a:rPr lang="en-US" sz="2000" dirty="0" smtClean="0"/>
              <a:t>(q is </a:t>
            </a:r>
            <a:r>
              <a:rPr lang="en-US" sz="2000" dirty="0"/>
              <a:t>not empty)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3.1 current = </a:t>
            </a:r>
            <a:r>
              <a:rPr lang="en-US" sz="2000" dirty="0" err="1" smtClean="0"/>
              <a:t>dequeue</a:t>
            </a:r>
            <a:r>
              <a:rPr lang="en-US" sz="2000" dirty="0" smtClean="0"/>
              <a:t>(q)</a:t>
            </a:r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3.2 print (</a:t>
            </a:r>
            <a:r>
              <a:rPr lang="en-US" sz="2000" dirty="0" err="1"/>
              <a:t>current.data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3.3 if (</a:t>
            </a:r>
            <a:r>
              <a:rPr lang="en-US" sz="2000" dirty="0" err="1" smtClean="0"/>
              <a:t>current.left</a:t>
            </a:r>
            <a:r>
              <a:rPr lang="en-US" sz="2000" dirty="0" smtClean="0"/>
              <a:t> </a:t>
            </a:r>
            <a:r>
              <a:rPr lang="en-US" sz="2000" dirty="0"/>
              <a:t>!= null)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3.3.1 </a:t>
            </a:r>
            <a:r>
              <a:rPr lang="en-US" sz="2000" dirty="0" err="1" smtClean="0"/>
              <a:t>enqueue</a:t>
            </a:r>
            <a:r>
              <a:rPr lang="en-US" sz="2000" dirty="0" smtClean="0"/>
              <a:t>(q, </a:t>
            </a:r>
            <a:r>
              <a:rPr lang="en-US" sz="2000" dirty="0" err="1" smtClean="0"/>
              <a:t>current.left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3.4 if (</a:t>
            </a:r>
            <a:r>
              <a:rPr lang="en-US" sz="2000" dirty="0" err="1" smtClean="0"/>
              <a:t>current.right</a:t>
            </a:r>
            <a:r>
              <a:rPr lang="en-US" sz="2000" dirty="0" smtClean="0"/>
              <a:t> </a:t>
            </a:r>
            <a:r>
              <a:rPr lang="en-US" sz="2000" dirty="0"/>
              <a:t>!= null)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3.4.1 </a:t>
            </a:r>
            <a:r>
              <a:rPr lang="en-US" sz="2000" dirty="0" err="1" smtClean="0"/>
              <a:t>enqueue</a:t>
            </a:r>
            <a:r>
              <a:rPr lang="en-US" sz="2000" dirty="0" smtClean="0"/>
              <a:t>(q, </a:t>
            </a:r>
            <a:r>
              <a:rPr lang="en-US" sz="2000" dirty="0" err="1" smtClean="0"/>
              <a:t>current.right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22022" y="3703637"/>
            <a:ext cx="4764088" cy="2496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Claim: The algorithm prints the tree level by level: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First the root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Then all vertices in the 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level </a:t>
            </a: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1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Then all 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vertices in the level </a:t>
            </a: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2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… and so on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7544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Size of a</a:t>
            </a:r>
            <a:br>
              <a:rPr lang="de-DE" altLang="en-US" sz="8000" dirty="0" smtClean="0"/>
            </a:br>
            <a:r>
              <a:rPr lang="de-DE" altLang="en-US" sz="8000" dirty="0" smtClean="0"/>
              <a:t>Binary Tree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16961836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mtClean="0"/>
              <a:t>Size of Binary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gets a binary tree and computes its size.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get_size</a:t>
            </a:r>
            <a:r>
              <a:rPr lang="en-US" sz="2000" dirty="0" smtClean="0"/>
              <a:t> (</a:t>
            </a:r>
            <a:r>
              <a:rPr lang="en-US" sz="2000" dirty="0" err="1" smtClean="0"/>
              <a:t>BT</a:t>
            </a:r>
            <a:r>
              <a:rPr lang="en-US" altLang="he-IL" sz="2000" dirty="0" err="1" smtClean="0"/>
              <a:t>node_t</a:t>
            </a:r>
            <a:r>
              <a:rPr lang="en-US" altLang="he-IL" sz="2000" dirty="0" smtClean="0"/>
              <a:t>* </a:t>
            </a:r>
            <a:r>
              <a:rPr lang="en-US" sz="2000" dirty="0"/>
              <a:t>root</a:t>
            </a:r>
            <a:r>
              <a:rPr lang="en-US" sz="2000" dirty="0" smtClean="0"/>
              <a:t>)</a:t>
            </a:r>
            <a:endParaRPr lang="en-US" sz="2000" dirty="0"/>
          </a:p>
          <a:p>
            <a:pPr marL="0" indent="0">
              <a:defRPr/>
            </a:pPr>
            <a:r>
              <a:rPr lang="en-US" sz="2000" dirty="0" smtClean="0"/>
              <a:t>	if  </a:t>
            </a:r>
            <a:r>
              <a:rPr lang="en-US" sz="2000" dirty="0"/>
              <a:t>( root == </a:t>
            </a:r>
            <a:r>
              <a:rPr lang="en-US" sz="2000" dirty="0" smtClean="0"/>
              <a:t>NULL 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</a:t>
            </a:r>
            <a:r>
              <a:rPr lang="en-US" sz="2000" dirty="0" smtClean="0"/>
              <a:t>	return  0;</a:t>
            </a:r>
            <a:endParaRPr lang="en-US" sz="2000" dirty="0"/>
          </a:p>
          <a:p>
            <a:pPr marL="0" indent="0">
              <a:defRPr/>
            </a:pPr>
            <a:r>
              <a:rPr lang="en-US" sz="2000" dirty="0" smtClean="0"/>
              <a:t>	else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	</a:t>
            </a:r>
            <a:r>
              <a:rPr lang="en-US" sz="2000" dirty="0" smtClean="0"/>
              <a:t>	return  </a:t>
            </a:r>
            <a:r>
              <a:rPr lang="en-US" sz="2000" dirty="0" err="1" smtClean="0"/>
              <a:t>get_size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sz="2000" dirty="0" smtClean="0"/>
              <a:t>root-&gt;left ) + </a:t>
            </a:r>
            <a:r>
              <a:rPr lang="en-US" sz="2000" dirty="0" err="1" smtClean="0"/>
              <a:t>get_size</a:t>
            </a:r>
            <a:r>
              <a:rPr lang="en-US" sz="2000" dirty="0" smtClean="0"/>
              <a:t> (root-&gt;right </a:t>
            </a:r>
            <a:r>
              <a:rPr lang="en-US" sz="2000" dirty="0"/>
              <a:t>) </a:t>
            </a:r>
            <a:r>
              <a:rPr lang="en-US" sz="2000" dirty="0" smtClean="0"/>
              <a:t>+ 1;</a:t>
            </a:r>
            <a:endParaRPr lang="en-US" sz="2000" dirty="0"/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</p:spTree>
    <p:extLst>
      <p:ext uri="{BB962C8B-B14F-4D97-AF65-F5344CB8AC3E}">
        <p14:creationId xmlns:p14="http://schemas.microsoft.com/office/powerpoint/2010/main" val="3620104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Size of Binary Tree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</a:t>
            </a:r>
            <a:r>
              <a:rPr lang="en-US" altLang="he-IL" sz="2000" b="1" i="1" dirty="0" smtClean="0">
                <a:solidFill>
                  <a:srgbClr val="FF0000"/>
                </a:solidFill>
              </a:rPr>
              <a:t>non-recursive</a:t>
            </a:r>
            <a:r>
              <a:rPr lang="en-US" altLang="he-IL" sz="2000" dirty="0" smtClean="0"/>
              <a:t> function </a:t>
            </a:r>
            <a:r>
              <a:rPr lang="en-US" altLang="he-IL" sz="2000" dirty="0"/>
              <a:t>that gets a binary tree and computes its size.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000" dirty="0" smtClean="0"/>
          </a:p>
          <a:p>
            <a:pPr marL="0" indent="0">
              <a:defRPr/>
            </a:pPr>
            <a:r>
              <a:rPr lang="en-US" sz="2000" dirty="0" err="1"/>
              <a:t>get_size</a:t>
            </a:r>
            <a:r>
              <a:rPr lang="en-US" sz="2000" dirty="0"/>
              <a:t> (</a:t>
            </a:r>
            <a:r>
              <a:rPr lang="en-US" altLang="he-IL" sz="2000" dirty="0" err="1" smtClean="0"/>
              <a:t>BTnode_t</a:t>
            </a:r>
            <a:r>
              <a:rPr lang="en-US" altLang="he-IL" sz="2000" dirty="0" smtClean="0"/>
              <a:t>* </a:t>
            </a:r>
            <a:r>
              <a:rPr lang="en-US" sz="2000" dirty="0"/>
              <a:t>root</a:t>
            </a:r>
            <a:r>
              <a:rPr lang="en-US" sz="2000" dirty="0" smtClean="0"/>
              <a:t>)</a:t>
            </a:r>
            <a:br>
              <a:rPr lang="en-US" sz="2000" dirty="0" smtClean="0"/>
            </a:br>
            <a:r>
              <a:rPr lang="en-US" sz="2000" dirty="0" smtClean="0"/>
              <a:t>{</a:t>
            </a:r>
          </a:p>
          <a:p>
            <a:pPr marL="0" indent="0">
              <a:defRPr/>
            </a:pPr>
            <a:endParaRPr lang="en-US" sz="2000" dirty="0"/>
          </a:p>
          <a:p>
            <a:pPr marL="0" indent="0">
              <a:defRPr/>
            </a:pPr>
            <a:r>
              <a:rPr lang="en-US" sz="2000" dirty="0" smtClean="0"/>
              <a:t>}</a:t>
            </a: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b="1" i="1" u="sng" dirty="0"/>
              <a:t>Idea: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/>
              <a:t>Use </a:t>
            </a:r>
            <a:r>
              <a:rPr lang="en-US" sz="2000" dirty="0" err="1"/>
              <a:t>PreOrder</a:t>
            </a:r>
            <a:r>
              <a:rPr lang="en-US" sz="2000" dirty="0"/>
              <a:t> traversal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he-IL" sz="2000" dirty="0"/>
              <a:t>Every time we print a value of a node, increase the counter.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he-IL" sz="2000" dirty="0"/>
              <a:t>Return the counter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678084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Check if trees are equal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1849355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 algorithm that gets two </a:t>
            </a:r>
            <a:r>
              <a:rPr lang="en-US" sz="2200" dirty="0" smtClean="0"/>
              <a:t>BTs </a:t>
            </a:r>
            <a:r>
              <a:rPr lang="en-US" sz="2200" dirty="0"/>
              <a:t>and checks if they </a:t>
            </a:r>
            <a:r>
              <a:rPr lang="en-US" sz="2200" dirty="0" smtClean="0"/>
              <a:t>are equal</a:t>
            </a:r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                  </a:t>
            </a:r>
            <a:endParaRPr lang="en-US" sz="2200" dirty="0"/>
          </a:p>
          <a:p>
            <a:r>
              <a:rPr lang="en-US" sz="2200" dirty="0" smtClean="0"/>
              <a:t>									</a:t>
            </a:r>
            <a:r>
              <a:rPr lang="en-US" sz="2200" u="sng" dirty="0" smtClean="0">
                <a:solidFill>
                  <a:srgbClr val="FF0000"/>
                </a:solidFill>
              </a:rPr>
              <a:t>Equal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88" y="3246437"/>
            <a:ext cx="8391525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4133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 algorithm that gets two BTs and checks if they are equal</a:t>
            </a:r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                  </a:t>
            </a:r>
            <a:endParaRPr lang="en-US" sz="2200" dirty="0"/>
          </a:p>
          <a:p>
            <a:r>
              <a:rPr lang="en-US" sz="2200" dirty="0" smtClean="0"/>
              <a:t>									</a:t>
            </a:r>
            <a:r>
              <a:rPr lang="en-US" sz="2200" u="sng" dirty="0" smtClean="0">
                <a:solidFill>
                  <a:srgbClr val="FF0000"/>
                </a:solidFill>
              </a:rPr>
              <a:t>Not Equal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03" y="2590029"/>
            <a:ext cx="8753475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4647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BTs and checks if they are equal.</a:t>
            </a:r>
          </a:p>
          <a:p>
            <a:pPr marL="0" indent="0"/>
            <a:r>
              <a:rPr lang="en-US" altLang="he-IL" sz="2200" dirty="0" smtClean="0"/>
              <a:t>bool equal (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* u, 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* v) {</a:t>
            </a:r>
          </a:p>
          <a:p>
            <a:pPr marL="0" indent="0"/>
            <a:r>
              <a:rPr lang="en-US" altLang="he-IL" sz="2200" dirty="0"/>
              <a:t>	if (u == </a:t>
            </a:r>
            <a:r>
              <a:rPr lang="en-US" altLang="he-IL" sz="2200" dirty="0" smtClean="0"/>
              <a:t>NULL </a:t>
            </a:r>
            <a:r>
              <a:rPr lang="en-US" altLang="he-IL" sz="2200" dirty="0"/>
              <a:t>&amp;&amp; v == NULL)</a:t>
            </a:r>
          </a:p>
          <a:p>
            <a:pPr marL="0" indent="0"/>
            <a:r>
              <a:rPr lang="en-US" altLang="he-IL" sz="2200" dirty="0"/>
              <a:t>		return true</a:t>
            </a:r>
            <a:r>
              <a:rPr lang="en-US" altLang="he-IL" sz="2200" dirty="0" smtClean="0"/>
              <a:t>;</a:t>
            </a:r>
          </a:p>
          <a:p>
            <a:pPr marL="0" indent="0"/>
            <a:r>
              <a:rPr lang="en-US" altLang="he-IL" sz="2200" dirty="0"/>
              <a:t>	if (u == </a:t>
            </a:r>
            <a:r>
              <a:rPr lang="en-US" altLang="he-IL" sz="2200" dirty="0" smtClean="0"/>
              <a:t>NULL </a:t>
            </a:r>
            <a:r>
              <a:rPr lang="en-US" altLang="he-IL" sz="2200" dirty="0"/>
              <a:t>&amp;&amp; v != NULL</a:t>
            </a:r>
            <a:r>
              <a:rPr lang="en-US" altLang="he-IL" sz="2200" dirty="0" smtClean="0"/>
              <a:t>)</a:t>
            </a:r>
          </a:p>
          <a:p>
            <a:pPr marL="0" indent="0"/>
            <a:r>
              <a:rPr lang="en-US" altLang="he-IL" sz="2200" dirty="0"/>
              <a:t>		return false</a:t>
            </a:r>
            <a:r>
              <a:rPr lang="en-US" altLang="he-IL" sz="2200" dirty="0" smtClean="0"/>
              <a:t>;</a:t>
            </a:r>
          </a:p>
          <a:p>
            <a:pPr marL="0" indent="0"/>
            <a:r>
              <a:rPr lang="en-US" altLang="he-IL" sz="2200" dirty="0"/>
              <a:t>	if (u </a:t>
            </a:r>
            <a:r>
              <a:rPr lang="en-US" altLang="he-IL" sz="2200" dirty="0" smtClean="0"/>
              <a:t>!= NULL </a:t>
            </a:r>
            <a:r>
              <a:rPr lang="en-US" altLang="he-IL" sz="2200" dirty="0"/>
              <a:t>&amp;&amp; v </a:t>
            </a:r>
            <a:r>
              <a:rPr lang="en-US" altLang="he-IL" sz="2200" dirty="0" smtClean="0"/>
              <a:t>== </a:t>
            </a:r>
            <a:r>
              <a:rPr lang="en-US" altLang="he-IL" sz="2200" dirty="0"/>
              <a:t>NULL</a:t>
            </a:r>
            <a:r>
              <a:rPr lang="en-US" altLang="he-IL" sz="2200" dirty="0" smtClean="0"/>
              <a:t>)</a:t>
            </a:r>
          </a:p>
          <a:p>
            <a:pPr marL="0" indent="0"/>
            <a:r>
              <a:rPr lang="en-US" altLang="he-IL" sz="2200" dirty="0"/>
              <a:t>		return false</a:t>
            </a:r>
            <a:r>
              <a:rPr lang="en-US" altLang="he-IL" sz="2200" dirty="0" smtClean="0"/>
              <a:t>;</a:t>
            </a:r>
          </a:p>
          <a:p>
            <a:pPr marL="0" indent="0"/>
            <a:r>
              <a:rPr lang="en-US" altLang="he-IL" sz="2200" dirty="0" smtClean="0"/>
              <a:t>	return (u-&gt;data==v-&gt;data &amp;&amp;</a:t>
            </a:r>
            <a:br>
              <a:rPr lang="en-US" altLang="he-IL" sz="2200" dirty="0" smtClean="0"/>
            </a:br>
            <a:r>
              <a:rPr lang="en-US" altLang="he-IL" sz="2200" dirty="0" smtClean="0"/>
              <a:t>			equal(u-&gt;left, v-&gt;left) &amp;&amp; equal(u-&gt;right, v-</a:t>
            </a:r>
            <a:r>
              <a:rPr lang="en-US" altLang="he-IL" sz="2200" dirty="0"/>
              <a:t>&gt;</a:t>
            </a:r>
            <a:r>
              <a:rPr lang="en-US" altLang="he-IL" sz="2200" dirty="0" smtClean="0"/>
              <a:t>right));</a:t>
            </a:r>
          </a:p>
          <a:p>
            <a:pPr marL="0" indent="0"/>
            <a:r>
              <a:rPr lang="en-US" altLang="he-IL" sz="2200" dirty="0" smtClean="0"/>
              <a:t>}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421312" y="2941637"/>
            <a:ext cx="3429000" cy="721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What if u==v as pointers?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3300148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BTs and checks if they are equal.</a:t>
            </a:r>
          </a:p>
          <a:p>
            <a:pPr marL="0" indent="0"/>
            <a:r>
              <a:rPr lang="en-US" altLang="he-IL" sz="2200" dirty="0" smtClean="0"/>
              <a:t>bool equal (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* u, 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* v) {</a:t>
            </a:r>
          </a:p>
          <a:p>
            <a:pPr marL="0" indent="0"/>
            <a:r>
              <a:rPr lang="en-US" altLang="he-IL" sz="2200" dirty="0"/>
              <a:t>	if (u </a:t>
            </a:r>
            <a:r>
              <a:rPr lang="en-US" altLang="he-IL" sz="2200" dirty="0" smtClean="0"/>
              <a:t>== v)</a:t>
            </a:r>
            <a:endParaRPr lang="en-US" altLang="he-IL" sz="2200" dirty="0"/>
          </a:p>
          <a:p>
            <a:pPr marL="0" indent="0"/>
            <a:r>
              <a:rPr lang="en-US" altLang="he-IL" sz="2200" dirty="0"/>
              <a:t>		return true</a:t>
            </a:r>
            <a:r>
              <a:rPr lang="en-US" altLang="he-IL" sz="2200" dirty="0" smtClean="0"/>
              <a:t>;</a:t>
            </a:r>
          </a:p>
          <a:p>
            <a:pPr marL="0" indent="0"/>
            <a:r>
              <a:rPr lang="en-US" altLang="he-IL" sz="2200" dirty="0"/>
              <a:t>	if (u == </a:t>
            </a:r>
            <a:r>
              <a:rPr lang="en-US" altLang="he-IL" sz="2200" dirty="0" smtClean="0"/>
              <a:t>NULL </a:t>
            </a:r>
            <a:r>
              <a:rPr lang="en-US" altLang="he-IL" sz="2200" dirty="0"/>
              <a:t>&amp;&amp; v != NULL</a:t>
            </a:r>
            <a:r>
              <a:rPr lang="en-US" altLang="he-IL" sz="2200" dirty="0" smtClean="0"/>
              <a:t>)</a:t>
            </a:r>
          </a:p>
          <a:p>
            <a:pPr marL="0" indent="0"/>
            <a:r>
              <a:rPr lang="en-US" altLang="he-IL" sz="2200" dirty="0"/>
              <a:t>		return false</a:t>
            </a:r>
            <a:r>
              <a:rPr lang="en-US" altLang="he-IL" sz="2200" dirty="0" smtClean="0"/>
              <a:t>;</a:t>
            </a:r>
          </a:p>
          <a:p>
            <a:pPr marL="0" indent="0"/>
            <a:r>
              <a:rPr lang="en-US" altLang="he-IL" sz="2200" dirty="0"/>
              <a:t>	if (u </a:t>
            </a:r>
            <a:r>
              <a:rPr lang="en-US" altLang="he-IL" sz="2200" dirty="0" smtClean="0"/>
              <a:t>!= NULL </a:t>
            </a:r>
            <a:r>
              <a:rPr lang="en-US" altLang="he-IL" sz="2200" dirty="0"/>
              <a:t>&amp;&amp; v </a:t>
            </a:r>
            <a:r>
              <a:rPr lang="en-US" altLang="he-IL" sz="2200" dirty="0" smtClean="0"/>
              <a:t>== </a:t>
            </a:r>
            <a:r>
              <a:rPr lang="en-US" altLang="he-IL" sz="2200" dirty="0"/>
              <a:t>NULL</a:t>
            </a:r>
            <a:r>
              <a:rPr lang="en-US" altLang="he-IL" sz="2200" dirty="0" smtClean="0"/>
              <a:t>)</a:t>
            </a:r>
          </a:p>
          <a:p>
            <a:pPr marL="0" indent="0"/>
            <a:r>
              <a:rPr lang="en-US" altLang="he-IL" sz="2200" dirty="0"/>
              <a:t>		return false</a:t>
            </a:r>
            <a:r>
              <a:rPr lang="en-US" altLang="he-IL" sz="2200" dirty="0" smtClean="0"/>
              <a:t>;</a:t>
            </a:r>
          </a:p>
          <a:p>
            <a:pPr marL="0" indent="0"/>
            <a:r>
              <a:rPr lang="en-US" altLang="he-IL" sz="2200" dirty="0" smtClean="0"/>
              <a:t>	return (u-&gt;data==v-&gt;data &amp;&amp;</a:t>
            </a:r>
            <a:br>
              <a:rPr lang="en-US" altLang="he-IL" sz="2200" dirty="0" smtClean="0"/>
            </a:br>
            <a:r>
              <a:rPr lang="en-US" altLang="he-IL" sz="2200" dirty="0" smtClean="0"/>
              <a:t>			equal(u-&gt;left, v-&gt;left) &amp;&amp; equal(u-&gt;right, v-</a:t>
            </a:r>
            <a:r>
              <a:rPr lang="en-US" altLang="he-IL" sz="2200" dirty="0"/>
              <a:t>&gt;</a:t>
            </a:r>
            <a:r>
              <a:rPr lang="en-US" altLang="he-IL" sz="2200" dirty="0" smtClean="0"/>
              <a:t>right));</a:t>
            </a:r>
          </a:p>
          <a:p>
            <a:pPr marL="0" indent="0"/>
            <a:r>
              <a:rPr lang="en-US" altLang="he-IL" sz="2200" dirty="0" smtClean="0"/>
              <a:t>}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421312" y="2941637"/>
            <a:ext cx="3429000" cy="721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What if u==v as pointers?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131268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Final Exam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u="sng" dirty="0" smtClean="0"/>
              <a:t>When</a:t>
            </a:r>
            <a:r>
              <a:rPr lang="en-US" sz="2600" dirty="0" smtClean="0"/>
              <a:t>: Saturday</a:t>
            </a:r>
            <a:r>
              <a:rPr lang="en-US" sz="2600" dirty="0"/>
              <a:t>, December 7, 2019, 8:30AM – </a:t>
            </a:r>
            <a:r>
              <a:rPr lang="en-US" sz="2600" dirty="0" smtClean="0"/>
              <a:t>11:30AM</a:t>
            </a:r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u="sng" dirty="0"/>
              <a:t>Where</a:t>
            </a:r>
            <a:r>
              <a:rPr lang="en-US" sz="2600" dirty="0"/>
              <a:t>: </a:t>
            </a:r>
            <a:r>
              <a:rPr lang="en-US" sz="2600" dirty="0" smtClean="0"/>
              <a:t>Images </a:t>
            </a:r>
            <a:r>
              <a:rPr lang="en-US" sz="2600" dirty="0"/>
              <a:t>Theatre in RC Brown </a:t>
            </a:r>
            <a:r>
              <a:rPr lang="en-US" sz="2600" dirty="0" smtClean="0"/>
              <a:t>Hall</a:t>
            </a:r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600" dirty="0"/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Format: 4-5 problems with several sub-questions</a:t>
            </a:r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Includes the material for the entire course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			(before the midterm and after the midterm)</a:t>
            </a:r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600" dirty="0" smtClean="0"/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8574499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Same PreOrder Traversal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13224560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 algorithm that gets two binary trees and checks if they have the same </a:t>
            </a:r>
            <a:r>
              <a:rPr lang="en-US" sz="2200" dirty="0" err="1" smtClean="0"/>
              <a:t>PreOrder</a:t>
            </a:r>
            <a:r>
              <a:rPr lang="en-US" sz="2200" dirty="0" smtClean="0"/>
              <a:t> </a:t>
            </a:r>
            <a:r>
              <a:rPr lang="en-US" sz="2200" dirty="0"/>
              <a:t>traversal. Write it as efficient as possible</a:t>
            </a:r>
            <a:r>
              <a:rPr lang="en-US" sz="2200" dirty="0" smtClean="0"/>
              <a:t>.</a:t>
            </a:r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                  </a:t>
            </a:r>
            <a:endParaRPr lang="en-US" sz="2200" dirty="0"/>
          </a:p>
          <a:p>
            <a:r>
              <a:rPr lang="en-US" sz="2200" dirty="0" smtClean="0"/>
              <a:t>								</a:t>
            </a:r>
            <a:r>
              <a:rPr lang="en-US" sz="2200" u="sng" dirty="0" smtClean="0">
                <a:solidFill>
                  <a:srgbClr val="FF0000"/>
                </a:solidFill>
              </a:rPr>
              <a:t>Same Preorder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49312" y="6651694"/>
            <a:ext cx="2795587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dirty="0"/>
              <a:t>10, 5, 1, 7, 21, 16, 25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07099" y="6651694"/>
            <a:ext cx="2795587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dirty="0"/>
              <a:t>10, 5, 1, 7, 21, 16, 25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88" y="3246437"/>
            <a:ext cx="8391525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2825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 algorithm that gets two binary trees and checks if they have the same </a:t>
            </a:r>
            <a:r>
              <a:rPr lang="en-US" sz="2200" dirty="0" err="1" smtClean="0"/>
              <a:t>PreOrder</a:t>
            </a:r>
            <a:r>
              <a:rPr lang="en-US" sz="2200" dirty="0" smtClean="0"/>
              <a:t> </a:t>
            </a:r>
            <a:r>
              <a:rPr lang="en-US" sz="2200" dirty="0"/>
              <a:t>traversal. Write it as efficient as possible</a:t>
            </a:r>
            <a:r>
              <a:rPr lang="en-US" sz="2200" dirty="0" smtClean="0"/>
              <a:t>.</a:t>
            </a:r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                  </a:t>
            </a:r>
            <a:endParaRPr lang="en-US" sz="2200" dirty="0"/>
          </a:p>
          <a:p>
            <a:r>
              <a:rPr lang="en-US" sz="2200" dirty="0" smtClean="0"/>
              <a:t>								</a:t>
            </a:r>
            <a:r>
              <a:rPr lang="en-US" sz="2200" u="sng" dirty="0" smtClean="0">
                <a:solidFill>
                  <a:srgbClr val="FF0000"/>
                </a:solidFill>
              </a:rPr>
              <a:t>Same Preorder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49312" y="6651694"/>
            <a:ext cx="2795587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dirty="0"/>
              <a:t>10, 5, 1, 7, 21, 16, 25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07099" y="6651694"/>
            <a:ext cx="2795587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dirty="0"/>
              <a:t>10, 5, 1, 7, 21, 16, 25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03" y="2590029"/>
            <a:ext cx="8753475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2926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 algorithm that gets two binary trees and checks if they have the same </a:t>
            </a:r>
            <a:r>
              <a:rPr lang="en-US" sz="2200" dirty="0" err="1" smtClean="0"/>
              <a:t>PreOrder</a:t>
            </a:r>
            <a:r>
              <a:rPr lang="en-US" sz="2200" dirty="0" smtClean="0"/>
              <a:t> </a:t>
            </a:r>
            <a:r>
              <a:rPr lang="en-US" sz="2200" dirty="0"/>
              <a:t>traversal. Write it as efficient as possible</a:t>
            </a:r>
            <a:r>
              <a:rPr lang="en-US" sz="2200" dirty="0" smtClean="0"/>
              <a:t>.</a:t>
            </a:r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                  </a:t>
            </a:r>
            <a:endParaRPr lang="en-US" sz="2200" dirty="0"/>
          </a:p>
          <a:p>
            <a:r>
              <a:rPr lang="en-US" sz="2200" dirty="0" smtClean="0"/>
              <a:t>							 </a:t>
            </a:r>
            <a:r>
              <a:rPr lang="en-US" sz="2200" u="sng" dirty="0" smtClean="0">
                <a:solidFill>
                  <a:srgbClr val="FF0000"/>
                </a:solidFill>
              </a:rPr>
              <a:t>Different Preorders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49312" y="6651694"/>
            <a:ext cx="2795587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dirty="0"/>
              <a:t>10, 5, 1, 7, 21, 16, 25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954712" y="6668662"/>
            <a:ext cx="3836986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dirty="0"/>
              <a:t>10, 5, 1, </a:t>
            </a:r>
            <a:r>
              <a:rPr lang="en-US" sz="2400" dirty="0" smtClean="0"/>
              <a:t>5, 1, 7, 7, 61, 7, 25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05" y="2617857"/>
            <a:ext cx="8753475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6023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 algorithm that gets two binary trees and checks if they have the same </a:t>
            </a:r>
            <a:r>
              <a:rPr lang="en-US" sz="2200" dirty="0" err="1" smtClean="0"/>
              <a:t>PreOrder</a:t>
            </a:r>
            <a:r>
              <a:rPr lang="en-US" sz="2200" dirty="0" smtClean="0"/>
              <a:t> </a:t>
            </a:r>
            <a:r>
              <a:rPr lang="en-US" sz="2200" dirty="0"/>
              <a:t>traversal. Write it as efficient as possible.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 smtClean="0"/>
          </a:p>
          <a:p>
            <a:pPr marL="0" indent="0">
              <a:defRPr/>
            </a:pPr>
            <a:r>
              <a:rPr lang="en-US" sz="2200" dirty="0" smtClean="0"/>
              <a:t>bool </a:t>
            </a:r>
            <a:r>
              <a:rPr lang="en-US" sz="2200" dirty="0" err="1" smtClean="0"/>
              <a:t>same_preOrder</a:t>
            </a:r>
            <a:r>
              <a:rPr lang="en-US" sz="2200" dirty="0" smtClean="0"/>
              <a:t> (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</a:t>
            </a:r>
            <a:r>
              <a:rPr lang="en-US" sz="2200" dirty="0"/>
              <a:t>t1, 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</a:t>
            </a:r>
            <a:r>
              <a:rPr lang="en-US" sz="2200" dirty="0" smtClean="0"/>
              <a:t>t2)</a:t>
            </a:r>
            <a:br>
              <a:rPr lang="en-US" sz="2200" dirty="0" smtClean="0"/>
            </a:br>
            <a:r>
              <a:rPr lang="en-US" sz="2200" dirty="0" smtClean="0"/>
              <a:t>{</a:t>
            </a:r>
          </a:p>
          <a:p>
            <a:pPr marL="0" indent="0">
              <a:defRPr/>
            </a:pPr>
            <a:r>
              <a:rPr lang="en-US" sz="2200" dirty="0" smtClean="0"/>
              <a:t>}</a:t>
            </a: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i="1" u="sng" dirty="0" smtClean="0"/>
              <a:t>Idea: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 smtClean="0"/>
              <a:t>Create two lists, one for each </a:t>
            </a:r>
            <a:r>
              <a:rPr lang="en-US" sz="2000" dirty="0" err="1" smtClean="0"/>
              <a:t>PreOrder</a:t>
            </a:r>
            <a:r>
              <a:rPr lang="en-US" sz="2000" dirty="0" smtClean="0"/>
              <a:t> traversal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 smtClean="0"/>
              <a:t>Compare them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397483" y="6379955"/>
            <a:ext cx="6211888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Q: Can you write a more efficient algorithm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664258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 algorithm that gets two binary trees and checks if they have the same </a:t>
            </a:r>
            <a:r>
              <a:rPr lang="en-US" sz="2200" dirty="0" err="1" smtClean="0"/>
              <a:t>PreOrder</a:t>
            </a:r>
            <a:r>
              <a:rPr lang="en-US" sz="2200" dirty="0" smtClean="0"/>
              <a:t> </a:t>
            </a:r>
            <a:r>
              <a:rPr lang="en-US" sz="2200" dirty="0"/>
              <a:t>traversal. Write it as efficient as possible.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 smtClean="0"/>
          </a:p>
          <a:p>
            <a:pPr marL="0" indent="0">
              <a:defRPr/>
            </a:pPr>
            <a:r>
              <a:rPr lang="en-US" sz="2200" dirty="0" smtClean="0"/>
              <a:t>bool </a:t>
            </a:r>
            <a:r>
              <a:rPr lang="en-US" sz="2200" dirty="0" err="1" smtClean="0"/>
              <a:t>same_preOrder</a:t>
            </a:r>
            <a:r>
              <a:rPr lang="en-US" sz="2200" dirty="0" smtClean="0"/>
              <a:t> (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</a:t>
            </a:r>
            <a:r>
              <a:rPr lang="en-US" sz="2200" dirty="0"/>
              <a:t>t1, 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</a:t>
            </a:r>
            <a:r>
              <a:rPr lang="en-US" sz="2200" dirty="0" smtClean="0"/>
              <a:t>t2)</a:t>
            </a:r>
            <a:br>
              <a:rPr lang="en-US" sz="2200" dirty="0" smtClean="0"/>
            </a:br>
            <a:r>
              <a:rPr lang="en-US" sz="2200" dirty="0" smtClean="0"/>
              <a:t>{</a:t>
            </a:r>
          </a:p>
          <a:p>
            <a:pPr marL="0" indent="0">
              <a:defRPr/>
            </a:pPr>
            <a:r>
              <a:rPr lang="en-US" sz="2200" dirty="0" smtClean="0"/>
              <a:t>}</a:t>
            </a: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i="1" u="sng" dirty="0" smtClean="0"/>
              <a:t>Idea2: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/>
              <a:t>Use </a:t>
            </a:r>
            <a:r>
              <a:rPr lang="en-US" sz="2000" dirty="0" err="1"/>
              <a:t>PreOrder</a:t>
            </a:r>
            <a:r>
              <a:rPr lang="en-US" sz="2000" dirty="0"/>
              <a:t> </a:t>
            </a:r>
            <a:r>
              <a:rPr lang="en-US" sz="2000" dirty="0" smtClean="0"/>
              <a:t>traversal on both trees simultaneously</a:t>
            </a:r>
          </a:p>
          <a:p>
            <a:pPr marL="400050" lvl="1" indent="0">
              <a:defRPr/>
            </a:pPr>
            <a:r>
              <a:rPr lang="en-US" sz="2000" dirty="0" smtClean="0"/>
              <a:t>		Each iteration of while loop will make one step in each of the trees</a:t>
            </a:r>
            <a:endParaRPr lang="en-US" sz="2000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he-IL" sz="2000" dirty="0"/>
              <a:t>Every time we remove </a:t>
            </a:r>
            <a:r>
              <a:rPr lang="en-US" altLang="he-IL" sz="2000" dirty="0" smtClean="0"/>
              <a:t>nodes from each of the stacks, compare them.</a:t>
            </a: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3632979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BST - Print Sorted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Write a function that gets a Binary Search Tree and prints all items in the tree in an increasing order.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Use big-O notation to express the running time of your function.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 smtClean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err="1" smtClean="0"/>
              <a:t>print_sorted</a:t>
            </a:r>
            <a:r>
              <a:rPr lang="en-US" altLang="he-IL" sz="2200" dirty="0" smtClean="0"/>
              <a:t> (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* root) { // print </a:t>
            </a:r>
            <a:r>
              <a:rPr lang="en-US" altLang="he-IL" sz="2200" dirty="0" err="1" smtClean="0"/>
              <a:t>inOrder</a:t>
            </a:r>
            <a:r>
              <a:rPr lang="en-US" altLang="he-IL" sz="2200" dirty="0" smtClean="0"/>
              <a:t> traversal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smtClean="0"/>
              <a:t>if (root == NULL)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smtClean="0"/>
              <a:t>	return;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err="1"/>
              <a:t>print_sorted</a:t>
            </a:r>
            <a:r>
              <a:rPr lang="en-US" altLang="he-IL" sz="2200" dirty="0"/>
              <a:t>(root-&gt;left);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200" dirty="0" smtClean="0"/>
              <a:t>	</a:t>
            </a:r>
            <a:r>
              <a:rPr lang="en-US" altLang="he-IL" sz="2200" dirty="0" err="1" smtClean="0"/>
              <a:t>printf</a:t>
            </a:r>
            <a:r>
              <a:rPr lang="en-US" altLang="he-IL" sz="2200" dirty="0" smtClean="0"/>
              <a:t>(“%d “, root-&gt;data);</a:t>
            </a:r>
          </a:p>
          <a:p>
            <a:pPr marL="57150" indent="0">
              <a:spcAft>
                <a:spcPts val="0"/>
              </a:spcAft>
            </a:pPr>
            <a:r>
              <a:rPr lang="en-US" altLang="he-IL" sz="2200" dirty="0"/>
              <a:t>	</a:t>
            </a:r>
            <a:r>
              <a:rPr lang="en-US" altLang="he-IL" sz="2200" dirty="0" err="1"/>
              <a:t>print_sorted</a:t>
            </a:r>
            <a:r>
              <a:rPr lang="en-US" altLang="he-IL" sz="2200" dirty="0"/>
              <a:t>(root-</a:t>
            </a:r>
            <a:r>
              <a:rPr lang="en-US" altLang="he-IL" sz="2200" dirty="0" smtClean="0"/>
              <a:t>&gt;right);</a:t>
            </a:r>
            <a:endParaRPr lang="en-US" altLang="he-IL" sz="2200" dirty="0"/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200" dirty="0" smtClean="0"/>
              <a:t>}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he-IL" sz="2200" dirty="0" smtClean="0"/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200" dirty="0" smtClean="0"/>
              <a:t>Runtime is O(n) since for each node we make O(1) operations.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1786899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Problem </a:t>
            </a:r>
            <a:r>
              <a:rPr lang="de-DE" altLang="en-US" dirty="0" smtClean="0"/>
              <a:t>on sorting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dirty="0" smtClean="0"/>
              <a:t>Suppose we have </a:t>
            </a:r>
            <a:r>
              <a:rPr lang="en-US" altLang="he-IL" sz="2000" dirty="0" err="1" smtClean="0"/>
              <a:t>struct</a:t>
            </a:r>
            <a:r>
              <a:rPr lang="en-US" altLang="he-IL" sz="2000" dirty="0" smtClean="0"/>
              <a:t> called </a:t>
            </a:r>
            <a:r>
              <a:rPr lang="en-US" altLang="he-IL" sz="2000" dirty="0" err="1" smtClean="0"/>
              <a:t>some_data</a:t>
            </a:r>
            <a:r>
              <a:rPr lang="en-US" altLang="he-IL" sz="2000" dirty="0" smtClean="0"/>
              <a:t>:</a:t>
            </a:r>
          </a:p>
          <a:p>
            <a:pPr marL="457200" lvl="1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endParaRPr lang="en-US" altLang="he-IL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…</a:t>
            </a:r>
            <a:endParaRPr lang="en-US" altLang="he-IL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some_data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altLang="he-IL" sz="2000" dirty="0" smtClean="0"/>
              <a:t>and a comparison function</a:t>
            </a:r>
          </a:p>
          <a:p>
            <a:pPr marL="5715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compare_data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some_data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d1, </a:t>
            </a:r>
            <a:r>
              <a:rPr lang="en-US" altLang="he-IL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some_data</a:t>
            </a: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d2)</a:t>
            </a:r>
            <a:endParaRPr lang="en-US" altLang="he-I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altLang="he-IL" sz="2000" dirty="0" smtClean="0"/>
              <a:t>that returns 1 if 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d1 &gt; d2</a:t>
            </a:r>
            <a:r>
              <a:rPr lang="en-US" altLang="he-IL" sz="2000" dirty="0" smtClean="0"/>
              <a:t>, </a:t>
            </a:r>
            <a:r>
              <a:rPr lang="en-US" altLang="he-IL" sz="2000" dirty="0"/>
              <a:t>returns -1 if </a:t>
            </a: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d1 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&lt;= d2</a:t>
            </a:r>
            <a:r>
              <a:rPr lang="en-US" altLang="he-IL" sz="2000" dirty="0" smtClean="0"/>
              <a:t>.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smtClean="0"/>
              <a:t>A function </a:t>
            </a:r>
            <a:r>
              <a:rPr lang="en-US" altLang="he-IL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array_to_BST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altLang="he-IL" sz="2000" dirty="0" smtClean="0"/>
              <a:t> that gets an array of </a:t>
            </a:r>
            <a:r>
              <a:rPr lang="en-US" altLang="he-IL" sz="2000" dirty="0"/>
              <a:t>N elements of </a:t>
            </a:r>
            <a:r>
              <a:rPr lang="en-US" altLang="he-IL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some_data</a:t>
            </a:r>
            <a:r>
              <a:rPr lang="en-US" altLang="he-IL" sz="2000" dirty="0" smtClean="0"/>
              <a:t>, and creates a BST containing all the elements, where the items are compared using the function </a:t>
            </a:r>
            <a:r>
              <a:rPr lang="en-US" altLang="he-IL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compare_data</a:t>
            </a:r>
            <a:r>
              <a:rPr lang="en-US" altLang="he-IL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altLang="he-IL" sz="2000" dirty="0" smtClean="0"/>
              <a:t>.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smtClean="0"/>
              <a:t>Prove that the running time of </a:t>
            </a:r>
            <a:r>
              <a:rPr lang="en-US" altLang="he-IL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array_to_BST</a:t>
            </a: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altLang="he-IL" sz="2000" dirty="0"/>
              <a:t> </a:t>
            </a:r>
            <a:r>
              <a:rPr lang="en-US" altLang="he-IL" sz="2000" dirty="0" smtClean="0"/>
              <a:t>must be at least </a:t>
            </a:r>
            <a:r>
              <a:rPr lang="en-US" altLang="he-IL" sz="2000" dirty="0" err="1" smtClean="0"/>
              <a:t>Nlog</a:t>
            </a:r>
            <a:r>
              <a:rPr lang="en-US" altLang="he-IL" sz="2000" dirty="0" smtClean="0"/>
              <a:t>(N)</a:t>
            </a: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1822656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Problem on sorting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u="sng" dirty="0" smtClean="0"/>
              <a:t>Solution</a:t>
            </a:r>
            <a:r>
              <a:rPr lang="en-US" altLang="he-IL" sz="2000" dirty="0" smtClean="0"/>
              <a:t>: Denote the running time of </a:t>
            </a:r>
            <a:r>
              <a:rPr lang="en-US" altLang="he-IL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array_to_BST</a:t>
            </a: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altLang="he-IL" sz="2000" dirty="0"/>
              <a:t> </a:t>
            </a:r>
            <a:r>
              <a:rPr lang="en-US" altLang="he-IL" sz="2000" dirty="0" smtClean="0"/>
              <a:t>by T(N).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u="sng" dirty="0" smtClean="0"/>
              <a:t>Claim</a:t>
            </a:r>
            <a:r>
              <a:rPr lang="en-US" altLang="he-IL" sz="2000" dirty="0" smtClean="0"/>
              <a:t>: We can use it to design a sorting algorithm in time T(N) + O(N).</a:t>
            </a:r>
          </a:p>
          <a:p>
            <a:pPr marL="57150" indent="0"/>
            <a:r>
              <a:rPr lang="en-US" altLang="he-IL" sz="2000" u="sng" dirty="0" smtClean="0"/>
              <a:t>Proof</a:t>
            </a:r>
            <a:r>
              <a:rPr lang="en-US" altLang="he-IL" sz="2000" dirty="0" smtClean="0"/>
              <a:t>: Given an </a:t>
            </a:r>
            <a:r>
              <a:rPr lang="en-US" altLang="he-IL" sz="2000" dirty="0"/>
              <a:t>array of N </a:t>
            </a:r>
            <a:r>
              <a:rPr lang="en-US" altLang="he-IL" sz="2000" dirty="0" smtClean="0"/>
              <a:t>elements as an input:</a:t>
            </a:r>
          </a:p>
          <a:p>
            <a:pPr marL="514350" indent="-457200">
              <a:buFont typeface="+mj-lt"/>
              <a:buAutoNum type="arabicPeriod"/>
            </a:pPr>
            <a:r>
              <a:rPr lang="en-US" altLang="he-IL" sz="2000" dirty="0" smtClean="0"/>
              <a:t>Run </a:t>
            </a:r>
            <a:r>
              <a:rPr lang="en-US" altLang="he-IL" sz="2000" dirty="0"/>
              <a:t>of </a:t>
            </a:r>
            <a:r>
              <a:rPr lang="en-US" altLang="he-IL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array_to_BST</a:t>
            </a: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altLang="he-IL" sz="2000" dirty="0"/>
              <a:t> </a:t>
            </a:r>
            <a:r>
              <a:rPr lang="en-US" altLang="he-IL" sz="2000" dirty="0" smtClean="0"/>
              <a:t>to obtain a BST with the element in the array.</a:t>
            </a:r>
          </a:p>
          <a:p>
            <a:pPr marL="514350" indent="-457200">
              <a:buFont typeface="+mj-lt"/>
              <a:buAutoNum type="arabicPeriod"/>
            </a:pPr>
            <a:r>
              <a:rPr lang="en-US" altLang="he-IL" sz="2000" dirty="0" smtClean="0"/>
              <a:t>Run the algorithm from Problem 5 to print all the elements in the BST in an increasing order.</a:t>
            </a:r>
          </a:p>
          <a:p>
            <a:pPr marL="57150" indent="0"/>
            <a:r>
              <a:rPr lang="en-US" altLang="he-IL" sz="2000" dirty="0" smtClean="0"/>
              <a:t>By problem 5, the algorithm runs in O(N) time, and hence the algorithm SORT indeed sorts the array in time T(N) + O(N).</a:t>
            </a:r>
            <a:endParaRPr lang="en-US" altLang="he-IL" sz="2000" dirty="0"/>
          </a:p>
          <a:p>
            <a:pPr marL="57150" indent="0"/>
            <a:r>
              <a:rPr lang="en-US" altLang="he-IL" sz="2000" dirty="0" smtClean="0"/>
              <a:t>However, we </a:t>
            </a:r>
            <a:r>
              <a:rPr lang="en-US" altLang="he-IL" sz="2000" dirty="0"/>
              <a:t>know that any sorting algorithm in the comparison model requires time at least N log(N). (In particular, it cannot run in linear time).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dirty="0" smtClean="0"/>
              <a:t>Therefore, T(N) must be at least N log(N), and in particular </a:t>
            </a:r>
            <a:r>
              <a:rPr lang="en-US" altLang="he-IL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array_to_BST</a:t>
            </a:r>
            <a:r>
              <a:rPr lang="en-US" altLang="he-IL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altLang="he-IL" sz="2000" dirty="0" smtClean="0"/>
              <a:t> cannot run, say in linear time.</a:t>
            </a:r>
          </a:p>
        </p:txBody>
      </p:sp>
    </p:spTree>
    <p:extLst>
      <p:ext uri="{BB962C8B-B14F-4D97-AF65-F5344CB8AC3E}">
        <p14:creationId xmlns:p14="http://schemas.microsoft.com/office/powerpoint/2010/main" val="1742371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Problem </a:t>
            </a:r>
            <a:r>
              <a:rPr lang="de-DE" altLang="en-US" dirty="0" smtClean="0"/>
              <a:t>strings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/>
              <a:t>Implement the function </a:t>
            </a:r>
            <a:r>
              <a:rPr lang="en-US" altLang="he-IL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strlen</a:t>
            </a: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(char* </a:t>
            </a:r>
            <a:r>
              <a:rPr lang="en-US" altLang="he-IL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</a:t>
            </a: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1800" dirty="0"/>
          </a:p>
        </p:txBody>
      </p:sp>
    </p:spTree>
    <p:extLst>
      <p:ext uri="{BB962C8B-B14F-4D97-AF65-F5344CB8AC3E}">
        <p14:creationId xmlns:p14="http://schemas.microsoft.com/office/powerpoint/2010/main" val="5585611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64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6400" smtClean="0"/>
              <a:t>Practice </a:t>
            </a:r>
            <a:r>
              <a:rPr lang="de-DE" altLang="en-US" sz="6400" dirty="0" smtClean="0"/>
              <a:t>Problems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6400" dirty="0" smtClean="0"/>
              <a:t>on Binary Trees</a:t>
            </a:r>
            <a:endParaRPr lang="de-DE" altLang="en-US" sz="6400" dirty="0"/>
          </a:p>
        </p:txBody>
      </p:sp>
    </p:spTree>
    <p:extLst>
      <p:ext uri="{BB962C8B-B14F-4D97-AF65-F5344CB8AC3E}">
        <p14:creationId xmlns:p14="http://schemas.microsoft.com/office/powerpoint/2010/main" val="25297571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Problem </a:t>
            </a:r>
            <a:r>
              <a:rPr lang="de-DE" altLang="en-US" dirty="0" smtClean="0"/>
              <a:t>on recursion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/>
              <a:t>Write a function </a:t>
            </a: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print_all_permutations</a:t>
            </a: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n)</a:t>
            </a:r>
            <a:b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1800" dirty="0" smtClean="0"/>
              <a:t>that prints all permutations of the numbers {1…n}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he-IL" sz="1800" dirty="0"/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/>
              <a:t>For example, on input n=3 the output will be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he-IL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1 2 3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1 3 2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2 1 3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2 3 1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3 1 2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3 2 1</a:t>
            </a:r>
          </a:p>
        </p:txBody>
      </p:sp>
    </p:spTree>
    <p:extLst>
      <p:ext uri="{BB962C8B-B14F-4D97-AF65-F5344CB8AC3E}">
        <p14:creationId xmlns:p14="http://schemas.microsoft.com/office/powerpoint/2010/main" val="29558606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Problems on DFAs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he-IL" sz="2200" dirty="0"/>
              <a:t>Draw a DFA that </a:t>
            </a:r>
            <a:r>
              <a:rPr lang="en-US" altLang="he-IL" sz="2200" i="1" u="sng" dirty="0"/>
              <a:t>accepts</a:t>
            </a:r>
            <a:r>
              <a:rPr lang="en-US" altLang="he-IL" sz="2200" dirty="0"/>
              <a:t> all strings that contain “</a:t>
            </a:r>
            <a:r>
              <a:rPr lang="en-US" altLang="he-IL" sz="2200" dirty="0" err="1" smtClean="0"/>
              <a:t>aab</a:t>
            </a:r>
            <a:r>
              <a:rPr lang="en-US" altLang="he-IL" sz="2200" dirty="0" smtClean="0"/>
              <a:t>”,</a:t>
            </a:r>
            <a:br>
              <a:rPr lang="en-US" altLang="he-IL" sz="2200" dirty="0" smtClean="0"/>
            </a:br>
            <a:r>
              <a:rPr lang="en-US" altLang="he-IL" sz="2200" dirty="0" smtClean="0"/>
              <a:t>and </a:t>
            </a:r>
            <a:r>
              <a:rPr lang="en-US" altLang="he-IL" sz="2200" dirty="0"/>
              <a:t>rejects all other strings</a:t>
            </a:r>
            <a:r>
              <a:rPr lang="en-US" altLang="he-IL" sz="2200" dirty="0" smtClean="0"/>
              <a:t>.</a:t>
            </a:r>
          </a:p>
          <a:p>
            <a:pPr marL="4000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4000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he-IL" sz="2200" dirty="0"/>
              <a:t>Draw a DFA that </a:t>
            </a:r>
            <a:r>
              <a:rPr lang="en-US" altLang="he-IL" sz="2200" i="1" u="sng" dirty="0" smtClean="0"/>
              <a:t>rejects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all strings that </a:t>
            </a:r>
            <a:r>
              <a:rPr lang="en-US" altLang="he-IL" sz="2200" dirty="0" smtClean="0"/>
              <a:t>end with “</a:t>
            </a:r>
            <a:r>
              <a:rPr lang="en-US" altLang="he-IL" sz="2200" dirty="0" err="1" smtClean="0"/>
              <a:t>bab</a:t>
            </a:r>
            <a:r>
              <a:rPr lang="en-US" altLang="he-IL" sz="2200" dirty="0" smtClean="0"/>
              <a:t>”,</a:t>
            </a:r>
            <a:br>
              <a:rPr lang="en-US" altLang="he-IL" sz="2200" dirty="0" smtClean="0"/>
            </a:br>
            <a:r>
              <a:rPr lang="en-US" altLang="he-IL" sz="2200" dirty="0" smtClean="0"/>
              <a:t>and accepts all </a:t>
            </a:r>
            <a:r>
              <a:rPr lang="en-US" altLang="he-IL" sz="2200" dirty="0"/>
              <a:t>other strings.</a:t>
            </a:r>
          </a:p>
          <a:p>
            <a:pPr marL="4000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4000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Describe the language expressed by the following regular expressions. Draw the corresponding DFA.</a:t>
            </a:r>
          </a:p>
          <a:p>
            <a:pPr marL="97155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altLang="he-IL" sz="2200" dirty="0" smtClean="0"/>
              <a:t>(</a:t>
            </a:r>
            <a:r>
              <a:rPr lang="en-US" altLang="he-IL" sz="2200" dirty="0" err="1"/>
              <a:t>a|b</a:t>
            </a:r>
            <a:r>
              <a:rPr lang="en-US" altLang="he-IL" sz="2200" dirty="0"/>
              <a:t>)*</a:t>
            </a:r>
            <a:r>
              <a:rPr lang="en-US" altLang="he-IL" sz="2200" dirty="0" smtClean="0"/>
              <a:t>aa – all strings that end with aa</a:t>
            </a:r>
            <a:br>
              <a:rPr lang="en-US" altLang="he-IL" sz="2200" dirty="0" smtClean="0"/>
            </a:br>
            <a:r>
              <a:rPr lang="en-US" altLang="he-IL" sz="2200" dirty="0" smtClean="0"/>
              <a:t>				( e.g., </a:t>
            </a:r>
            <a:r>
              <a:rPr lang="en-US" altLang="he-IL" sz="2200" dirty="0" err="1" smtClean="0"/>
              <a:t>bababaa</a:t>
            </a:r>
            <a:r>
              <a:rPr lang="en-US" altLang="he-IL" sz="2200" dirty="0" smtClean="0"/>
              <a:t>, baa, aa)</a:t>
            </a:r>
          </a:p>
          <a:p>
            <a:pPr marL="971550" lvl="1" indent="-457200">
              <a:spcAft>
                <a:spcPts val="0"/>
              </a:spcAft>
              <a:buFont typeface="+mj-lt"/>
              <a:buAutoNum type="arabicPeriod"/>
            </a:pPr>
            <a:endParaRPr lang="en-US" altLang="he-IL" sz="2200" dirty="0"/>
          </a:p>
          <a:p>
            <a:pPr marL="97155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altLang="he-IL" sz="2200" dirty="0" smtClean="0"/>
              <a:t>(a*)|(b</a:t>
            </a:r>
            <a:r>
              <a:rPr lang="en-US" altLang="he-IL" sz="2200" dirty="0" smtClean="0"/>
              <a:t>*) – all strings with the same symbol</a:t>
            </a:r>
            <a:br>
              <a:rPr lang="en-US" altLang="he-IL" sz="2200" dirty="0" smtClean="0"/>
            </a:br>
            <a:r>
              <a:rPr lang="en-US" altLang="he-IL" sz="2200" dirty="0" smtClean="0"/>
              <a:t>				(e.g. </a:t>
            </a:r>
            <a:r>
              <a:rPr lang="en-US" altLang="he-IL" sz="2200" dirty="0" err="1" smtClean="0"/>
              <a:t>aaaa</a:t>
            </a:r>
            <a:r>
              <a:rPr lang="en-US" altLang="he-IL" sz="2200" dirty="0" smtClean="0"/>
              <a:t> or bb)</a:t>
            </a:r>
          </a:p>
          <a:p>
            <a:pPr marL="971550" lvl="1" indent="-457200">
              <a:spcAft>
                <a:spcPts val="0"/>
              </a:spcAft>
              <a:buFont typeface="+mj-lt"/>
              <a:buAutoNum type="arabicPeriod"/>
            </a:pPr>
            <a:endParaRPr lang="en-US" altLang="he-IL" sz="2200" dirty="0" smtClean="0"/>
          </a:p>
          <a:p>
            <a:pPr marL="97155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altLang="he-IL" sz="2200" dirty="0" smtClean="0"/>
              <a:t>a*</a:t>
            </a:r>
            <a:r>
              <a:rPr lang="en-US" altLang="he-IL" sz="2200" dirty="0" err="1" smtClean="0"/>
              <a:t>ba</a:t>
            </a:r>
            <a:r>
              <a:rPr lang="en-US" altLang="he-IL" sz="2200" dirty="0"/>
              <a:t> – all strings </a:t>
            </a:r>
            <a:r>
              <a:rPr lang="en-US" altLang="he-IL" sz="2200" dirty="0" smtClean="0"/>
              <a:t>that start with (zero or more) a’s and then </a:t>
            </a:r>
            <a:r>
              <a:rPr lang="en-US" altLang="he-IL" sz="2200" dirty="0" err="1" smtClean="0"/>
              <a:t>ba</a:t>
            </a:r>
            <a:endParaRPr lang="en-US" altLang="he-IL" sz="2200" dirty="0" smtClean="0"/>
          </a:p>
          <a:p>
            <a:pPr marL="514350" lvl="1" indent="0">
              <a:spcAft>
                <a:spcPts val="0"/>
              </a:spcAft>
            </a:pPr>
            <a:r>
              <a:rPr lang="en-US" altLang="he-IL" sz="2200" smtClean="0"/>
              <a:t>	</a:t>
            </a:r>
            <a:r>
              <a:rPr lang="en-US" altLang="he-IL" sz="2200" dirty="0" smtClean="0"/>
              <a:t>				(e.g. </a:t>
            </a:r>
            <a:r>
              <a:rPr lang="en-US" altLang="he-IL" sz="2200" dirty="0" err="1" smtClean="0"/>
              <a:t>ba</a:t>
            </a:r>
            <a:r>
              <a:rPr lang="en-US" altLang="he-IL" sz="2200" dirty="0" smtClean="0"/>
              <a:t>, </a:t>
            </a:r>
            <a:r>
              <a:rPr lang="en-US" altLang="he-IL" sz="2200" dirty="0" err="1" smtClean="0"/>
              <a:t>aaaaba</a:t>
            </a:r>
            <a:r>
              <a:rPr lang="en-US" altLang="he-IL" sz="2200" dirty="0" smtClean="0"/>
              <a:t>)</a:t>
            </a:r>
            <a:endParaRPr lang="en-US" altLang="he-IL" sz="2200" dirty="0"/>
          </a:p>
          <a:p>
            <a:pPr marL="971550" lvl="1" indent="-457200">
              <a:spcAft>
                <a:spcPts val="0"/>
              </a:spcAft>
              <a:buFont typeface="+mj-lt"/>
              <a:buAutoNum type="arabicPeriod"/>
            </a:pPr>
            <a:endParaRPr lang="en-US" altLang="he-IL" sz="2200" dirty="0"/>
          </a:p>
          <a:p>
            <a:pPr marL="971550" lvl="1" indent="-457200">
              <a:spcAft>
                <a:spcPts val="0"/>
              </a:spcAft>
              <a:buFont typeface="+mj-lt"/>
              <a:buAutoNum type="arabicPeriod"/>
            </a:pPr>
            <a:endParaRPr lang="en-US" altLang="he-IL" sz="2200" dirty="0" smtClean="0"/>
          </a:p>
          <a:p>
            <a:pPr marL="971550" lvl="1" indent="-457200">
              <a:spcAft>
                <a:spcPts val="0"/>
              </a:spcAft>
              <a:buFont typeface="+mj-lt"/>
              <a:buAutoNum type="arabicPeriod"/>
            </a:pPr>
            <a:endParaRPr lang="en-US" altLang="he-IL" sz="2200" dirty="0" smtClean="0"/>
          </a:p>
          <a:p>
            <a:pPr marL="971550" lvl="1" indent="-457200">
              <a:spcAft>
                <a:spcPts val="0"/>
              </a:spcAft>
              <a:buFont typeface="+mj-lt"/>
              <a:buAutoNum type="arabicPeriod"/>
            </a:pPr>
            <a:endParaRPr lang="en-US" altLang="he-IL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339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BST Practice Problem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 algorithm that given a BST and a number k, outputs all values in the tree that </a:t>
            </a:r>
            <a:r>
              <a:rPr lang="en-US" sz="2200" dirty="0" smtClean="0"/>
              <a:t>are smaller </a:t>
            </a:r>
            <a:r>
              <a:rPr lang="en-US" sz="2200" dirty="0"/>
              <a:t>than k</a:t>
            </a:r>
            <a:r>
              <a:rPr lang="en-US" sz="2200" dirty="0" smtClean="0"/>
              <a:t>.</a:t>
            </a:r>
          </a:p>
          <a:p>
            <a:endParaRPr lang="en-US" sz="2200" dirty="0"/>
          </a:p>
          <a:p>
            <a:pPr marL="0" indent="0">
              <a:defRPr/>
            </a:pPr>
            <a:r>
              <a:rPr lang="en-US" sz="2200" dirty="0" smtClean="0"/>
              <a:t>Idea: Use a traversal that starts with low values and continues in the increasing order</a:t>
            </a:r>
          </a:p>
          <a:p>
            <a:pPr marL="0" indent="0">
              <a:defRPr/>
            </a:pPr>
            <a:r>
              <a:rPr lang="en-US" sz="2200" dirty="0" smtClean="0"/>
              <a:t>???</a:t>
            </a:r>
          </a:p>
          <a:p>
            <a:pPr marL="0" indent="0">
              <a:defRPr/>
            </a:pPr>
            <a:r>
              <a:rPr lang="en-US" sz="2200" dirty="0" smtClean="0"/>
              <a:t>Use </a:t>
            </a:r>
            <a:r>
              <a:rPr lang="en-US" sz="2200" dirty="0" err="1" smtClean="0"/>
              <a:t>InOrder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2255524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BST Practice Problem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 algorithm that given a BST and a number k, outputs all values in the tree that </a:t>
            </a:r>
            <a:r>
              <a:rPr lang="en-US" sz="2200" dirty="0" smtClean="0"/>
              <a:t>are smaller </a:t>
            </a:r>
            <a:r>
              <a:rPr lang="en-US" sz="2200" dirty="0"/>
              <a:t>than k</a:t>
            </a:r>
            <a:r>
              <a:rPr lang="en-US" sz="2200" dirty="0" smtClean="0"/>
              <a:t>.</a:t>
            </a:r>
          </a:p>
          <a:p>
            <a:r>
              <a:rPr lang="en-US" sz="2200" dirty="0" smtClean="0"/>
              <a:t>Solution 1:</a:t>
            </a:r>
          </a:p>
          <a:p>
            <a:pPr marL="0" indent="0">
              <a:spcAft>
                <a:spcPts val="300"/>
              </a:spcAft>
              <a:defRPr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print_less_than_k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k)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 marL="0" indent="0">
              <a:spcAft>
                <a:spcPts val="3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spcAft>
                <a:spcPts val="3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return;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3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print_less_than_k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root-&gt;left);</a:t>
            </a:r>
          </a:p>
          <a:p>
            <a:pPr marL="0" indent="0">
              <a:spcAft>
                <a:spcPts val="3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&lt; k)</a:t>
            </a:r>
          </a:p>
          <a:p>
            <a:pPr marL="0" indent="0">
              <a:spcAft>
                <a:spcPts val="300"/>
              </a:spcAft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print(root-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&gt;data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spcAft>
                <a:spcPts val="3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print_less_than_k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(root-&gt;right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spcAft>
                <a:spcPts val="3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78312" y="5849753"/>
            <a:ext cx="5629794" cy="1036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Observation:</a:t>
            </a:r>
            <a:b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</a:b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if root-&gt;data &gt;=k</a:t>
            </a:r>
            <a:b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</a:b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we don’t need to print the right subtree</a:t>
            </a:r>
          </a:p>
        </p:txBody>
      </p:sp>
    </p:spTree>
    <p:extLst>
      <p:ext uri="{BB962C8B-B14F-4D97-AF65-F5344CB8AC3E}">
        <p14:creationId xmlns:p14="http://schemas.microsoft.com/office/powerpoint/2010/main" val="37003513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BST Practice Problem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 algorithm that given a BST and a number k, outputs all values in the tree that </a:t>
            </a:r>
            <a:r>
              <a:rPr lang="en-US" sz="2200" dirty="0" smtClean="0"/>
              <a:t>are smaller </a:t>
            </a:r>
            <a:r>
              <a:rPr lang="en-US" sz="2200" dirty="0"/>
              <a:t>than k</a:t>
            </a:r>
            <a:r>
              <a:rPr lang="en-US" sz="2200" dirty="0" smtClean="0"/>
              <a:t>.</a:t>
            </a:r>
          </a:p>
          <a:p>
            <a:r>
              <a:rPr lang="en-US" sz="2200" dirty="0" smtClean="0"/>
              <a:t>A better solution:</a:t>
            </a:r>
          </a:p>
          <a:p>
            <a:pPr marL="0" indent="0">
              <a:defRPr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print_less_than_k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k)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 marL="0" indent="0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true;</a:t>
            </a:r>
          </a:p>
          <a:p>
            <a:pPr marL="0" indent="0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print_less_than_k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root-&gt;left);</a:t>
            </a:r>
          </a:p>
          <a:p>
            <a:pPr marL="0" indent="0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&lt; k)	{</a:t>
            </a:r>
          </a:p>
          <a:p>
            <a:pPr marL="0" indent="0"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print(root-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&gt;data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print_less_than_k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root-&gt;right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}</a:t>
            </a:r>
          </a:p>
          <a:p>
            <a:pPr marL="0" indent="0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200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049712" y="4150137"/>
            <a:ext cx="5830888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Q: what is the running time of the algorithm?</a:t>
            </a:r>
            <a:endParaRPr lang="en-US" altLang="he-IL" sz="22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8877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PreOrder traversal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iterative </a:t>
            </a:r>
            <a:r>
              <a:rPr lang="de-DE" altLang="en-US" sz="8000" dirty="0"/>
              <a:t>algorithm</a:t>
            </a:r>
          </a:p>
        </p:txBody>
      </p:sp>
    </p:spTree>
    <p:extLst>
      <p:ext uri="{BB962C8B-B14F-4D97-AF65-F5344CB8AC3E}">
        <p14:creationId xmlns:p14="http://schemas.microsoft.com/office/powerpoint/2010/main" val="41961817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PreOrder traversal</a:t>
            </a:r>
            <a:br>
              <a:rPr lang="de-DE" altLang="en-US" dirty="0" smtClean="0"/>
            </a:br>
            <a:r>
              <a:rPr lang="de-DE" altLang="en-US" dirty="0" smtClean="0"/>
              <a:t>				iterative algorithm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// prints the tree in </a:t>
            </a:r>
            <a:r>
              <a:rPr lang="en-US" sz="2200" dirty="0" err="1" smtClean="0"/>
              <a:t>PreOrder</a:t>
            </a:r>
            <a:r>
              <a:rPr lang="en-US" sz="2200" dirty="0" smtClean="0"/>
              <a:t> – iterative implementation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pre_order_traversal_iterative</a:t>
            </a:r>
            <a:r>
              <a:rPr lang="en-US" sz="2000" dirty="0" smtClean="0"/>
              <a:t> (</a:t>
            </a:r>
            <a:r>
              <a:rPr lang="en-US" sz="2000" dirty="0" err="1" smtClean="0"/>
              <a:t>BTnode</a:t>
            </a:r>
            <a:r>
              <a:rPr lang="en-US" sz="2000" dirty="0" smtClean="0"/>
              <a:t> </a:t>
            </a:r>
            <a:r>
              <a:rPr lang="en-US" sz="2000" dirty="0"/>
              <a:t>root</a:t>
            </a:r>
            <a:r>
              <a:rPr lang="en-US" sz="2000" dirty="0" smtClean="0"/>
              <a:t>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smtClean="0"/>
              <a:t>s = </a:t>
            </a:r>
            <a:r>
              <a:rPr lang="en-US" sz="2000" dirty="0" err="1" smtClean="0"/>
              <a:t>create_stack</a:t>
            </a:r>
            <a:r>
              <a:rPr lang="en-US" sz="2000" dirty="0" smtClean="0"/>
              <a:t>()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err="1" smtClean="0"/>
              <a:t>stack_push</a:t>
            </a:r>
            <a:r>
              <a:rPr lang="en-US" sz="2000" dirty="0" smtClean="0"/>
              <a:t>(s, root</a:t>
            </a:r>
            <a:r>
              <a:rPr lang="en-US" sz="2000" dirty="0"/>
              <a:t>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/>
              <a:t>while </a:t>
            </a:r>
            <a:r>
              <a:rPr lang="en-US" sz="2000" dirty="0" smtClean="0"/>
              <a:t>(s is </a:t>
            </a:r>
            <a:r>
              <a:rPr lang="en-US" sz="2000" dirty="0"/>
              <a:t>not empty)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3.1 current = </a:t>
            </a:r>
            <a:r>
              <a:rPr lang="en-US" sz="2000" dirty="0" err="1" smtClean="0"/>
              <a:t>stack_pop</a:t>
            </a:r>
            <a:r>
              <a:rPr lang="en-US" sz="2000" dirty="0" smtClean="0"/>
              <a:t>(s)</a:t>
            </a:r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3.2 print (</a:t>
            </a:r>
            <a:r>
              <a:rPr lang="en-US" sz="2000" dirty="0" err="1"/>
              <a:t>current.data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3.3 if (</a:t>
            </a:r>
            <a:r>
              <a:rPr lang="en-US" sz="2000" dirty="0" err="1"/>
              <a:t>current.right</a:t>
            </a:r>
            <a:r>
              <a:rPr lang="en-US" sz="2000" dirty="0"/>
              <a:t> != </a:t>
            </a:r>
            <a:r>
              <a:rPr lang="en-US" sz="2000" dirty="0" smtClean="0"/>
              <a:t>NULL)</a:t>
            </a:r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3.3.1 </a:t>
            </a:r>
            <a:r>
              <a:rPr lang="en-US" sz="2000" dirty="0" err="1" smtClean="0"/>
              <a:t>stack_push</a:t>
            </a:r>
            <a:r>
              <a:rPr lang="en-US" sz="2000" dirty="0" smtClean="0"/>
              <a:t>(s, </a:t>
            </a:r>
            <a:r>
              <a:rPr lang="en-US" sz="2000" dirty="0" err="1" smtClean="0"/>
              <a:t>current.right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3.4 if (</a:t>
            </a:r>
            <a:r>
              <a:rPr lang="en-US" sz="2000" dirty="0" err="1"/>
              <a:t>current.left</a:t>
            </a:r>
            <a:r>
              <a:rPr lang="en-US" sz="2000" dirty="0"/>
              <a:t> != NULL)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3.4.1 </a:t>
            </a:r>
            <a:r>
              <a:rPr lang="en-US" sz="2000" dirty="0" err="1" smtClean="0"/>
              <a:t>stack_push</a:t>
            </a:r>
            <a:r>
              <a:rPr lang="en-US" sz="2000" dirty="0" smtClean="0"/>
              <a:t>(s, </a:t>
            </a:r>
            <a:r>
              <a:rPr lang="en-US" sz="2000" dirty="0" err="1" smtClean="0"/>
              <a:t>current.left</a:t>
            </a:r>
            <a:r>
              <a:rPr lang="en-US" sz="2000" dirty="0"/>
              <a:t>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744912" y="3189209"/>
            <a:ext cx="6553200" cy="135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Why are adding the right child before left child?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200" i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Because it will be removed from the stack first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Arial" panose="020B0604020202020204" pitchFamily="34" charset="0"/>
              </a:rPr>
              <a:t>	</a:t>
            </a: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	(LIFO order)</a:t>
            </a:r>
            <a:endParaRPr lang="en-US" altLang="he-IL" sz="22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2955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PreOrder traversal</a:t>
            </a:r>
            <a:br>
              <a:rPr lang="de-DE" altLang="en-US" dirty="0"/>
            </a:br>
            <a:r>
              <a:rPr lang="de-DE" altLang="en-US" dirty="0"/>
              <a:t>				iterative algorithm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// prints the tree in </a:t>
            </a:r>
            <a:r>
              <a:rPr lang="en-US" sz="2200" dirty="0" err="1" smtClean="0"/>
              <a:t>PreOrder</a:t>
            </a:r>
            <a:r>
              <a:rPr lang="en-US" sz="2200" dirty="0" smtClean="0"/>
              <a:t> – iterative implementation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pre_order_traversal_iterative</a:t>
            </a:r>
            <a:r>
              <a:rPr lang="en-US" sz="2000" dirty="0" smtClean="0"/>
              <a:t> (</a:t>
            </a:r>
            <a:r>
              <a:rPr lang="en-US" sz="2000" dirty="0" err="1" smtClean="0"/>
              <a:t>BTnode</a:t>
            </a:r>
            <a:r>
              <a:rPr lang="en-US" sz="2000" dirty="0" smtClean="0"/>
              <a:t> </a:t>
            </a:r>
            <a:r>
              <a:rPr lang="en-US" sz="2000" dirty="0"/>
              <a:t>root</a:t>
            </a:r>
            <a:r>
              <a:rPr lang="en-US" sz="2000" dirty="0" smtClean="0"/>
              <a:t>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smtClean="0"/>
              <a:t>s = </a:t>
            </a:r>
            <a:r>
              <a:rPr lang="en-US" sz="2000" dirty="0" err="1" smtClean="0"/>
              <a:t>create_stack</a:t>
            </a:r>
            <a:r>
              <a:rPr lang="en-US" sz="2000" dirty="0" smtClean="0"/>
              <a:t>()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err="1" smtClean="0"/>
              <a:t>stack_push</a:t>
            </a:r>
            <a:r>
              <a:rPr lang="en-US" sz="2000" dirty="0" smtClean="0"/>
              <a:t>(s, root</a:t>
            </a:r>
            <a:r>
              <a:rPr lang="en-US" sz="2000" dirty="0"/>
              <a:t>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/>
              <a:t>while </a:t>
            </a:r>
            <a:r>
              <a:rPr lang="en-US" sz="2000" dirty="0" smtClean="0"/>
              <a:t>(s is </a:t>
            </a:r>
            <a:r>
              <a:rPr lang="en-US" sz="2000" dirty="0"/>
              <a:t>not empty)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3.1 current = </a:t>
            </a:r>
            <a:r>
              <a:rPr lang="en-US" sz="2000" dirty="0" err="1" smtClean="0"/>
              <a:t>stack_pop</a:t>
            </a:r>
            <a:r>
              <a:rPr lang="en-US" sz="2000" dirty="0" smtClean="0"/>
              <a:t>(s)</a:t>
            </a:r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3.2 print (</a:t>
            </a:r>
            <a:r>
              <a:rPr lang="en-US" sz="2000" dirty="0" err="1"/>
              <a:t>current.data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3.3 if (</a:t>
            </a:r>
            <a:r>
              <a:rPr lang="en-US" sz="2000" dirty="0" err="1"/>
              <a:t>current.right</a:t>
            </a:r>
            <a:r>
              <a:rPr lang="en-US" sz="2000" dirty="0"/>
              <a:t> != </a:t>
            </a:r>
            <a:r>
              <a:rPr lang="en-US" sz="2000" dirty="0" smtClean="0"/>
              <a:t>NULL)</a:t>
            </a:r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3.3.1 </a:t>
            </a:r>
            <a:r>
              <a:rPr lang="en-US" sz="2000" dirty="0" err="1" smtClean="0"/>
              <a:t>stack_push</a:t>
            </a:r>
            <a:r>
              <a:rPr lang="en-US" sz="2000" dirty="0" smtClean="0"/>
              <a:t>(s, </a:t>
            </a:r>
            <a:r>
              <a:rPr lang="en-US" sz="2000" dirty="0" err="1" smtClean="0"/>
              <a:t>current.right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3.4 if (</a:t>
            </a:r>
            <a:r>
              <a:rPr lang="en-US" sz="2000" dirty="0" err="1"/>
              <a:t>current.left</a:t>
            </a:r>
            <a:r>
              <a:rPr lang="en-US" sz="2000" dirty="0"/>
              <a:t> != NULL)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3.4.1 </a:t>
            </a:r>
            <a:r>
              <a:rPr lang="en-US" sz="2000" dirty="0" err="1" smtClean="0"/>
              <a:t>stack_push</a:t>
            </a:r>
            <a:r>
              <a:rPr lang="en-US" sz="2000" dirty="0" smtClean="0"/>
              <a:t>(s, </a:t>
            </a:r>
            <a:r>
              <a:rPr lang="en-US" sz="2000" dirty="0" err="1" smtClean="0"/>
              <a:t>current.left</a:t>
            </a:r>
            <a:r>
              <a:rPr lang="en-US" sz="2000" dirty="0"/>
              <a:t>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92512" y="3189209"/>
            <a:ext cx="6705600" cy="355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 smtClean="0">
                <a:solidFill>
                  <a:srgbClr val="0000CC"/>
                </a:solidFill>
                <a:latin typeface="Arial" panose="020B0604020202020204" pitchFamily="34" charset="0"/>
              </a:rPr>
              <a:t>Claim:The</a:t>
            </a: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 algorithm prints the tree in </a:t>
            </a:r>
            <a:r>
              <a:rPr lang="en-US" altLang="he-IL" sz="2200" i="1" dirty="0" err="1" smtClean="0">
                <a:solidFill>
                  <a:srgbClr val="0000CC"/>
                </a:solidFill>
                <a:latin typeface="Arial" panose="020B0604020202020204" pitchFamily="34" charset="0"/>
              </a:rPr>
              <a:t>PreOrder</a:t>
            </a:r>
            <a:endParaRPr lang="en-US" altLang="he-IL" sz="2200" i="1" dirty="0" smtClean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200" i="1" dirty="0" smtClean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Proof: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	Line 2 adds the root to the stack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	Lines 3.1-3.2 print the root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	Lines 3.3-3.4 add right and left child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200" i="1" dirty="0" smtClean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			Then left subtree is printed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			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			Then right subtree is printed</a:t>
            </a:r>
            <a:b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</a:b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		   after we are done with the left subtree</a:t>
            </a:r>
            <a:endParaRPr lang="en-US" altLang="he-IL" sz="22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0427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3204</TotalTime>
  <Words>815</Words>
  <Application>Microsoft Office PowerPoint</Application>
  <PresentationFormat>Custom</PresentationFormat>
  <Paragraphs>306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Arial Unicode MS</vt:lpstr>
      <vt:lpstr>Calibri</vt:lpstr>
      <vt:lpstr>Times New Roman</vt:lpstr>
      <vt:lpstr>Office Theme</vt:lpstr>
      <vt:lpstr>Office Theme</vt:lpstr>
      <vt:lpstr>PowerPoint Presentation</vt:lpstr>
      <vt:lpstr>Final Exam</vt:lpstr>
      <vt:lpstr>PowerPoint Presentation</vt:lpstr>
      <vt:lpstr>BST Practice Problem</vt:lpstr>
      <vt:lpstr>BST Practice Problem</vt:lpstr>
      <vt:lpstr>BST Practice Problem</vt:lpstr>
      <vt:lpstr>PowerPoint Presentation</vt:lpstr>
      <vt:lpstr>PreOrder traversal     iterative algorithm</vt:lpstr>
      <vt:lpstr>PreOrder traversal     iterative algorithm</vt:lpstr>
      <vt:lpstr>PreOrder traversal     iterative algorithm</vt:lpstr>
      <vt:lpstr>Breadth First Search    traversal algorithm</vt:lpstr>
      <vt:lpstr>PowerPoint Presentation</vt:lpstr>
      <vt:lpstr>Size of Binary Tree</vt:lpstr>
      <vt:lpstr>Size of Binary Tree</vt:lpstr>
      <vt:lpstr>PowerPoint Presentation</vt:lpstr>
      <vt:lpstr>Binary Tree Problems</vt:lpstr>
      <vt:lpstr>Binary Tree Problems</vt:lpstr>
      <vt:lpstr>Binary Tree Problems</vt:lpstr>
      <vt:lpstr>Binary Tree Problems</vt:lpstr>
      <vt:lpstr>PowerPoint Presentation</vt:lpstr>
      <vt:lpstr>Binary Tree Problems</vt:lpstr>
      <vt:lpstr>Binary Tree Problems</vt:lpstr>
      <vt:lpstr>Binary Tree Problems</vt:lpstr>
      <vt:lpstr>Binary Tree Problems</vt:lpstr>
      <vt:lpstr>Binary Tree Problems</vt:lpstr>
      <vt:lpstr>BST - Print Sorted</vt:lpstr>
      <vt:lpstr>Problem on sorting</vt:lpstr>
      <vt:lpstr>Problem on sorting</vt:lpstr>
      <vt:lpstr>Problem strings</vt:lpstr>
      <vt:lpstr>Problem on recursion</vt:lpstr>
      <vt:lpstr>Problems on DFAs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1054</cp:revision>
  <cp:lastPrinted>1601-01-01T00:00:00Z</cp:lastPrinted>
  <dcterms:created xsi:type="dcterms:W3CDTF">2017-07-19T19:15:02Z</dcterms:created>
  <dcterms:modified xsi:type="dcterms:W3CDTF">2019-12-03T00:04:43Z</dcterms:modified>
</cp:coreProperties>
</file>