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  <p:sldMasterId id="2147483649" r:id="rId2"/>
  </p:sldMasterIdLst>
  <p:notesMasterIdLst>
    <p:notesMasterId r:id="rId12"/>
  </p:notesMasterIdLst>
  <p:sldIdLst>
    <p:sldId id="256" r:id="rId3"/>
    <p:sldId id="497" r:id="rId4"/>
    <p:sldId id="498" r:id="rId5"/>
    <p:sldId id="499" r:id="rId6"/>
    <p:sldId id="500" r:id="rId7"/>
    <p:sldId id="501" r:id="rId8"/>
    <p:sldId id="502" r:id="rId9"/>
    <p:sldId id="503" r:id="rId10"/>
    <p:sldId id="291" r:id="rId11"/>
  </p:sldIdLst>
  <p:sldSz cx="10080625" cy="7559675"/>
  <p:notesSz cx="7559675" cy="10691813"/>
  <p:defaultTextStyle>
    <a:defPPr>
      <a:defRPr lang="en-GB"/>
    </a:defPPr>
    <a:lvl1pPr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1pPr>
    <a:lvl2pPr marL="742950" indent="-28575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2pPr>
    <a:lvl3pPr marL="1143000" indent="-22860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3pPr>
    <a:lvl4pPr marL="1600200" indent="-22860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4pPr>
    <a:lvl5pPr marL="2057400" indent="-22860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5pPr>
    <a:lvl6pPr marL="22860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6pPr>
    <a:lvl7pPr marL="27432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7pPr>
    <a:lvl8pPr marL="32004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8pPr>
    <a:lvl9pPr marL="36576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443" autoAdjust="0"/>
    <p:restoredTop sz="88721" autoAdjust="0"/>
  </p:normalViewPr>
  <p:slideViewPr>
    <p:cSldViewPr>
      <p:cViewPr varScale="1">
        <p:scale>
          <a:sx n="55" d="100"/>
          <a:sy n="55" d="100"/>
        </p:scale>
        <p:origin x="1328" y="52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AutoShape 1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360" cap="sq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4" name="AutoShape 2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5" name="AutoShape 3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6" name="AutoShape 4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7" name="AutoShape 5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8" name="AutoShape 6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9" name="AutoShape 7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0" name="AutoShape 8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1" name="AutoShape 9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2" name="AutoShape 10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3" name="Rectangle 11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27650" cy="3990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sp>
      <p:sp>
        <p:nvSpPr>
          <p:cNvPr id="3084" name="Rectangle 12"/>
          <p:cNvSpPr>
            <a:spLocks noGrp="1" noChangeArrowheads="1"/>
          </p:cNvSpPr>
          <p:nvPr>
            <p:ph type="body"/>
          </p:nvPr>
        </p:nvSpPr>
        <p:spPr bwMode="auto">
          <a:xfrm>
            <a:off x="755650" y="5078413"/>
            <a:ext cx="6030913" cy="4794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altLang="en-US"/>
          </a:p>
        </p:txBody>
      </p:sp>
      <p:sp>
        <p:nvSpPr>
          <p:cNvPr id="3085" name="Text Box 13"/>
          <p:cNvSpPr txBox="1">
            <a:spLocks noChangeArrowheads="1"/>
          </p:cNvSpPr>
          <p:nvPr/>
        </p:nvSpPr>
        <p:spPr bwMode="auto">
          <a:xfrm>
            <a:off x="0" y="0"/>
            <a:ext cx="3281363" cy="534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6" name="Text Box 14"/>
          <p:cNvSpPr txBox="1">
            <a:spLocks noChangeArrowheads="1"/>
          </p:cNvSpPr>
          <p:nvPr/>
        </p:nvSpPr>
        <p:spPr bwMode="auto">
          <a:xfrm>
            <a:off x="4278313" y="0"/>
            <a:ext cx="3281362" cy="534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7" name="Text Box 15"/>
          <p:cNvSpPr txBox="1">
            <a:spLocks noChangeArrowheads="1"/>
          </p:cNvSpPr>
          <p:nvPr/>
        </p:nvSpPr>
        <p:spPr bwMode="auto">
          <a:xfrm>
            <a:off x="0" y="10156825"/>
            <a:ext cx="3281363" cy="534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8" name="Text Box 16"/>
          <p:cNvSpPr txBox="1">
            <a:spLocks noChangeArrowheads="1"/>
          </p:cNvSpPr>
          <p:nvPr/>
        </p:nvSpPr>
        <p:spPr bwMode="auto">
          <a:xfrm>
            <a:off x="4278313" y="10156825"/>
            <a:ext cx="3281362" cy="534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1pPr>
    <a:lvl2pPr marL="742950" indent="-28575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2pPr>
    <a:lvl3pPr marL="11430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3pPr>
    <a:lvl4pPr marL="16002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4pPr>
    <a:lvl5pPr marL="20574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096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45862630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09073817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81743722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59258308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72648042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89008778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42439181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680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0475" y="1236663"/>
            <a:ext cx="7559675" cy="2632075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60475" y="3970338"/>
            <a:ext cx="7559675" cy="18256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8238139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1526644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97713" y="720725"/>
            <a:ext cx="2065337" cy="574198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00113" y="720725"/>
            <a:ext cx="6045200" cy="574198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12810917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0475" y="1236663"/>
            <a:ext cx="7559675" cy="2632075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60475" y="3970338"/>
            <a:ext cx="7559675" cy="18256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8220924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57053801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7388" y="1884363"/>
            <a:ext cx="8694737" cy="31448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7388" y="5059363"/>
            <a:ext cx="8694737" cy="16525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1123217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20725" y="1949450"/>
            <a:ext cx="4341813" cy="379412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14938" y="1949450"/>
            <a:ext cx="4343400" cy="379412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5068764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403225"/>
            <a:ext cx="8694737" cy="14605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3738" y="1852613"/>
            <a:ext cx="426561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3738" y="2760663"/>
            <a:ext cx="4265612" cy="40624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03813" y="1852613"/>
            <a:ext cx="428466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03813" y="2760663"/>
            <a:ext cx="4284662" cy="40624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10215879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02536734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2314913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31160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81173339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8193080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79920527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50125" y="684213"/>
            <a:ext cx="2208213" cy="5059362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20725" y="684213"/>
            <a:ext cx="6477000" cy="5059362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3789526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7388" y="1884363"/>
            <a:ext cx="8694737" cy="31448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7388" y="5059363"/>
            <a:ext cx="8694737" cy="16525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411702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00113" y="1979613"/>
            <a:ext cx="4054475" cy="44831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06988" y="1979613"/>
            <a:ext cx="4056062" cy="44831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3333208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403225"/>
            <a:ext cx="8694737" cy="14605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3738" y="1852613"/>
            <a:ext cx="426561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3738" y="2760663"/>
            <a:ext cx="4265612" cy="40624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03813" y="1852613"/>
            <a:ext cx="428466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03813" y="2760663"/>
            <a:ext cx="4284662" cy="40624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2067907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976008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939710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2793619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458521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900113" y="720725"/>
            <a:ext cx="8262937" cy="1062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the title text format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900113" y="1979613"/>
            <a:ext cx="8262937" cy="4483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2808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the outline text format</a:t>
            </a:r>
          </a:p>
          <a:p>
            <a:pPr lvl="1"/>
            <a:r>
              <a:rPr lang="en-GB" altLang="en-US"/>
              <a:t>Second Outline Level</a:t>
            </a:r>
          </a:p>
          <a:p>
            <a:pPr lvl="2"/>
            <a:r>
              <a:rPr lang="en-GB" altLang="en-US"/>
              <a:t>Third Outline Level</a:t>
            </a:r>
          </a:p>
          <a:p>
            <a:pPr lvl="3"/>
            <a:r>
              <a:rPr lang="en-GB" altLang="en-US"/>
              <a:t>Fourth Outline Level</a:t>
            </a:r>
          </a:p>
          <a:p>
            <a:pPr lvl="4"/>
            <a:r>
              <a:rPr lang="en-GB" altLang="en-US"/>
              <a:t>Fifth Outline Level</a:t>
            </a:r>
          </a:p>
          <a:p>
            <a:pPr lvl="4"/>
            <a:r>
              <a:rPr lang="en-GB" altLang="en-US"/>
              <a:t>Sixth Outline Level</a:t>
            </a:r>
          </a:p>
          <a:p>
            <a:pPr lvl="4"/>
            <a:r>
              <a:rPr lang="en-GB" altLang="en-US"/>
              <a:t>Seventh Outline Level</a:t>
            </a:r>
          </a:p>
          <a:p>
            <a:pPr lvl="4"/>
            <a:r>
              <a:rPr lang="en-GB" altLang="en-US"/>
              <a:t>Eighth Outline Level</a:t>
            </a:r>
          </a:p>
          <a:p>
            <a:pPr lvl="4"/>
            <a:r>
              <a:rPr lang="en-GB" altLang="en-US"/>
              <a:t>Ninth Outline Level</a:t>
            </a:r>
          </a:p>
        </p:txBody>
      </p:sp>
      <p:sp>
        <p:nvSpPr>
          <p:cNvPr id="1027" name="Text Box 3"/>
          <p:cNvSpPr txBox="1">
            <a:spLocks noChangeArrowheads="1"/>
          </p:cNvSpPr>
          <p:nvPr/>
        </p:nvSpPr>
        <p:spPr bwMode="auto">
          <a:xfrm>
            <a:off x="503238" y="6886575"/>
            <a:ext cx="2347912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28" name="Text Box 4"/>
          <p:cNvSpPr txBox="1">
            <a:spLocks noChangeArrowheads="1"/>
          </p:cNvSpPr>
          <p:nvPr/>
        </p:nvSpPr>
        <p:spPr bwMode="auto">
          <a:xfrm>
            <a:off x="3448050" y="6886575"/>
            <a:ext cx="3195638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29" name="Text Box 5"/>
          <p:cNvSpPr txBox="1">
            <a:spLocks noChangeArrowheads="1"/>
          </p:cNvSpPr>
          <p:nvPr/>
        </p:nvSpPr>
        <p:spPr bwMode="auto">
          <a:xfrm>
            <a:off x="7227888" y="6886575"/>
            <a:ext cx="2347912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xStyles>
    <p:titleStyle>
      <a:lvl1pPr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 kern="1200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2pPr>
      <a:lvl3pPr marL="11430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3pPr>
      <a:lvl4pPr marL="16002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4pPr>
      <a:lvl5pPr marL="20574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5pPr>
      <a:lvl6pPr marL="25146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6pPr>
      <a:lvl7pPr marL="29718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7pPr>
      <a:lvl8pPr marL="34290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8pPr>
      <a:lvl9pPr marL="38862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9pPr>
    </p:titleStyle>
    <p:bodyStyle>
      <a:lvl1pPr marL="342900" indent="-342900" algn="l" defTabSz="457200" rtl="0" fontAlgn="base" hangingPunct="0">
        <a:lnSpc>
          <a:spcPct val="93000"/>
        </a:lnSpc>
        <a:spcBef>
          <a:spcPct val="0"/>
        </a:spcBef>
        <a:spcAft>
          <a:spcPts val="1413"/>
        </a:spcAft>
        <a:buClr>
          <a:srgbClr val="000000"/>
        </a:buClr>
        <a:buSzPct val="100000"/>
        <a:buFont typeface="Times New Roman" panose="02020603050405020304" pitchFamily="18" charset="0"/>
        <a:defRPr sz="3200" kern="1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57200" rtl="0" fontAlgn="base" hangingPunct="0">
        <a:lnSpc>
          <a:spcPct val="93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anose="02020603050405020304" pitchFamily="18" charset="0"/>
        <a:defRPr sz="2800" kern="12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57200" rtl="0" fontAlgn="base" hangingPunct="0">
        <a:lnSpc>
          <a:spcPct val="93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anose="02020603050405020304" pitchFamily="18" charset="0"/>
        <a:defRPr sz="2400" kern="12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57200" rtl="0" fontAlgn="base" hangingPunct="0">
        <a:lnSpc>
          <a:spcPct val="93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720725" y="684213"/>
            <a:ext cx="8442325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the title text format</a:t>
            </a:r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720725" y="1949450"/>
            <a:ext cx="8837613" cy="3794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2808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the outline text format</a:t>
            </a:r>
          </a:p>
          <a:p>
            <a:pPr lvl="1"/>
            <a:r>
              <a:rPr lang="en-GB" altLang="en-US"/>
              <a:t>Second Outline Level</a:t>
            </a:r>
          </a:p>
          <a:p>
            <a:pPr lvl="2"/>
            <a:r>
              <a:rPr lang="en-GB" altLang="en-US"/>
              <a:t>Third Outline Level</a:t>
            </a:r>
          </a:p>
          <a:p>
            <a:pPr lvl="3"/>
            <a:r>
              <a:rPr lang="en-GB" altLang="en-US"/>
              <a:t>Fourth Outline Level</a:t>
            </a:r>
          </a:p>
          <a:p>
            <a:pPr lvl="4"/>
            <a:r>
              <a:rPr lang="en-GB" altLang="en-US"/>
              <a:t>Fifth Outline Level</a:t>
            </a:r>
          </a:p>
          <a:p>
            <a:pPr lvl="4"/>
            <a:r>
              <a:rPr lang="en-GB" altLang="en-US"/>
              <a:t>Sixth Outline Level</a:t>
            </a:r>
          </a:p>
          <a:p>
            <a:pPr lvl="4"/>
            <a:r>
              <a:rPr lang="en-GB" altLang="en-US"/>
              <a:t>Seventh Outline Level</a:t>
            </a:r>
          </a:p>
          <a:p>
            <a:pPr lvl="4"/>
            <a:r>
              <a:rPr lang="en-GB" altLang="en-US"/>
              <a:t>Eighth Outline Level</a:t>
            </a:r>
          </a:p>
          <a:p>
            <a:pPr lvl="4"/>
            <a:r>
              <a:rPr lang="en-GB" altLang="en-US"/>
              <a:t>Ninth Outline Level</a:t>
            </a:r>
          </a:p>
        </p:txBody>
      </p:sp>
      <p:sp>
        <p:nvSpPr>
          <p:cNvPr id="2051" name="Text Box 3"/>
          <p:cNvSpPr txBox="1">
            <a:spLocks noChangeArrowheads="1"/>
          </p:cNvSpPr>
          <p:nvPr/>
        </p:nvSpPr>
        <p:spPr bwMode="auto">
          <a:xfrm>
            <a:off x="539750" y="6318250"/>
            <a:ext cx="2347913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052" name="Text Box 4"/>
          <p:cNvSpPr txBox="1">
            <a:spLocks noChangeArrowheads="1"/>
          </p:cNvSpPr>
          <p:nvPr/>
        </p:nvSpPr>
        <p:spPr bwMode="auto">
          <a:xfrm>
            <a:off x="3267075" y="6346825"/>
            <a:ext cx="3195638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053" name="Text Box 5"/>
          <p:cNvSpPr txBox="1">
            <a:spLocks noChangeArrowheads="1"/>
          </p:cNvSpPr>
          <p:nvPr/>
        </p:nvSpPr>
        <p:spPr bwMode="auto">
          <a:xfrm>
            <a:off x="6831013" y="6346825"/>
            <a:ext cx="2347912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 kern="1200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2pPr>
      <a:lvl3pPr marL="11430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3pPr>
      <a:lvl4pPr marL="16002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4pPr>
      <a:lvl5pPr marL="20574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5pPr>
      <a:lvl6pPr marL="25146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6pPr>
      <a:lvl7pPr marL="29718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7pPr>
      <a:lvl8pPr marL="34290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8pPr>
      <a:lvl9pPr marL="38862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9pPr>
    </p:titleStyle>
    <p:bodyStyle>
      <a:lvl1pPr marL="342900" indent="-342900" algn="l" defTabSz="457200" rtl="0" fontAlgn="base" hangingPunct="0">
        <a:lnSpc>
          <a:spcPct val="93000"/>
        </a:lnSpc>
        <a:spcBef>
          <a:spcPct val="0"/>
        </a:spcBef>
        <a:spcAft>
          <a:spcPts val="1425"/>
        </a:spcAft>
        <a:buClr>
          <a:srgbClr val="000000"/>
        </a:buClr>
        <a:buSzPct val="100000"/>
        <a:buFont typeface="Times New Roman" panose="02020603050405020304" pitchFamily="18" charset="0"/>
        <a:defRPr sz="3200" kern="1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57200" rtl="0" fontAlgn="base" hangingPunct="0">
        <a:lnSpc>
          <a:spcPct val="93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anose="02020603050405020304" pitchFamily="18" charset="0"/>
        <a:defRPr sz="2800" kern="12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57200" rtl="0" fontAlgn="base" hangingPunct="0">
        <a:lnSpc>
          <a:spcPct val="93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anose="02020603050405020304" pitchFamily="18" charset="0"/>
        <a:defRPr sz="2400" kern="12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57200" rtl="0" fontAlgn="base" hangingPunct="0">
        <a:lnSpc>
          <a:spcPct val="93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Grp="1" noChangeArrowheads="1"/>
          </p:cNvSpPr>
          <p:nvPr>
            <p:ph type="body"/>
          </p:nvPr>
        </p:nvSpPr>
        <p:spPr>
          <a:xfrm>
            <a:off x="720725" y="1444625"/>
            <a:ext cx="8855075" cy="5688013"/>
          </a:xfrm>
          <a:ln/>
        </p:spPr>
        <p:txBody>
          <a:bodyPr tIns="31680" anchor="t"/>
          <a:lstStyle/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endParaRPr lang="de-DE" altLang="en-US" sz="3600" b="1" dirty="0">
              <a:solidFill>
                <a:srgbClr val="000080"/>
              </a:solidFill>
            </a:endParaRPr>
          </a:p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r>
              <a:rPr lang="de-DE" altLang="en-US" sz="3600" b="1" dirty="0">
                <a:solidFill>
                  <a:srgbClr val="000080"/>
                </a:solidFill>
              </a:rPr>
              <a:t>CMPT 125</a:t>
            </a:r>
          </a:p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r>
              <a:rPr lang="de-DE" altLang="en-US" sz="3600" b="1" dirty="0">
                <a:solidFill>
                  <a:srgbClr val="000080"/>
                </a:solidFill>
              </a:rPr>
              <a:t/>
            </a:r>
            <a:br>
              <a:rPr lang="de-DE" altLang="en-US" sz="3600" b="1" dirty="0">
                <a:solidFill>
                  <a:srgbClr val="000080"/>
                </a:solidFill>
              </a:rPr>
            </a:br>
            <a:r>
              <a:rPr lang="de-DE" altLang="en-US" sz="3600" b="1" dirty="0">
                <a:solidFill>
                  <a:srgbClr val="000080"/>
                </a:solidFill>
              </a:rPr>
              <a:t>Introduction to Computing Science</a:t>
            </a:r>
            <a:br>
              <a:rPr lang="de-DE" altLang="en-US" sz="3600" b="1" dirty="0">
                <a:solidFill>
                  <a:srgbClr val="000080"/>
                </a:solidFill>
              </a:rPr>
            </a:br>
            <a:r>
              <a:rPr lang="de-DE" altLang="en-US" sz="3600" b="1" dirty="0">
                <a:solidFill>
                  <a:srgbClr val="000080"/>
                </a:solidFill>
              </a:rPr>
              <a:t>and Programming II</a:t>
            </a:r>
          </a:p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endParaRPr lang="de-DE" altLang="en-US" sz="3600" b="1" dirty="0">
              <a:solidFill>
                <a:srgbClr val="000080"/>
              </a:solidFill>
            </a:endParaRPr>
          </a:p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r>
              <a:rPr lang="de-DE" altLang="en-US" sz="3600" b="1" smtClean="0">
                <a:solidFill>
                  <a:srgbClr val="000080"/>
                </a:solidFill>
              </a:rPr>
              <a:t>December 7, </a:t>
            </a:r>
            <a:r>
              <a:rPr lang="de-DE" altLang="en-US" sz="3600" b="1" dirty="0">
                <a:solidFill>
                  <a:srgbClr val="000080"/>
                </a:solidFill>
              </a:rPr>
              <a:t>2020</a:t>
            </a:r>
          </a:p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endParaRPr lang="de-DE" altLang="en-US" sz="3600" b="1" dirty="0">
              <a:solidFill>
                <a:srgbClr val="0000FF"/>
              </a:solidFill>
            </a:endParaRPr>
          </a:p>
          <a:p>
            <a:pPr algn="l"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endParaRPr lang="de-DE" altLang="en-US" sz="3600" b="1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Big-O notation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indent="0">
              <a:defRPr/>
            </a:pPr>
            <a:r>
              <a:rPr lang="en-US" sz="2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9) f(n) = 1</a:t>
            </a:r>
            <a:r>
              <a:rPr lang="en-US" sz="2200" baseline="30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sz="2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+2</a:t>
            </a:r>
            <a:r>
              <a:rPr lang="en-US" sz="2200" baseline="30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sz="2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+3</a:t>
            </a:r>
            <a:r>
              <a:rPr lang="en-US" sz="2200" baseline="30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sz="2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+…n</a:t>
            </a:r>
            <a:r>
              <a:rPr lang="en-US" sz="2200" baseline="30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</a:p>
          <a:p>
            <a:pPr marL="0" indent="0">
              <a:defRPr/>
            </a:pPr>
            <a:r>
              <a:rPr lang="en-US" sz="2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Prove that f(n) = O(n</a:t>
            </a:r>
            <a:r>
              <a:rPr lang="en-US" sz="2200" baseline="30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sz="2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marL="0" indent="0">
              <a:defRPr/>
            </a:pPr>
            <a:endParaRPr lang="en-US" sz="22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defRPr/>
            </a:pPr>
            <a:r>
              <a:rPr lang="en-US" sz="2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Proof: Need to show that there is a constant c such that f(n) &lt; cn</a:t>
            </a:r>
            <a:r>
              <a:rPr lang="en-US" sz="2200" baseline="30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sz="2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for all n&gt;1.</a:t>
            </a:r>
          </a:p>
          <a:p>
            <a:pPr marL="0" indent="0">
              <a:defRPr/>
            </a:pPr>
            <a:r>
              <a:rPr lang="en-US" sz="2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We’ll show that f(n)&lt;n</a:t>
            </a:r>
            <a:r>
              <a:rPr lang="en-US" sz="2200" baseline="30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sz="2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(i.e., we take c=1).</a:t>
            </a:r>
          </a:p>
          <a:p>
            <a:pPr marL="0" indent="0">
              <a:defRPr/>
            </a:pPr>
            <a:r>
              <a:rPr lang="en-US" sz="2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Indeed,</a:t>
            </a:r>
          </a:p>
          <a:p>
            <a:pPr marL="0" indent="0">
              <a:defRPr/>
            </a:pPr>
            <a:r>
              <a:rPr lang="en-US" sz="2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f(n) = 1</a:t>
            </a:r>
            <a:r>
              <a:rPr lang="en-US" sz="2200" baseline="30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sz="2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+2</a:t>
            </a:r>
            <a:r>
              <a:rPr lang="en-US" sz="2200" baseline="30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sz="2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+3</a:t>
            </a:r>
            <a:r>
              <a:rPr lang="en-US" sz="2200" baseline="30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sz="2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+…n</a:t>
            </a:r>
            <a:r>
              <a:rPr lang="en-US" sz="2200" baseline="30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sz="2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&lt; n</a:t>
            </a:r>
            <a:r>
              <a:rPr lang="en-US" sz="2200" baseline="30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sz="2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+ n</a:t>
            </a:r>
            <a:r>
              <a:rPr lang="en-US" sz="2200" baseline="30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sz="2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+… n</a:t>
            </a:r>
            <a:r>
              <a:rPr lang="en-US" sz="2200" baseline="30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sz="2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= n*n</a:t>
            </a:r>
            <a:r>
              <a:rPr lang="en-US" sz="2200" baseline="30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sz="2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=n</a:t>
            </a:r>
            <a:r>
              <a:rPr lang="en-US" sz="2200" baseline="30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</a:p>
          <a:p>
            <a:pPr marL="0" indent="0">
              <a:defRPr/>
            </a:pPr>
            <a:r>
              <a:rPr lang="en-US" sz="2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We have n terms, each &lt;=n</a:t>
            </a:r>
            <a:r>
              <a:rPr lang="en-US" sz="2200" baseline="30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192229355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Big-O notation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indent="0">
              <a:defRPr/>
            </a:pPr>
            <a:r>
              <a:rPr lang="en-US" sz="2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14) T(n) = T(n/2) + n, and T(1)=1.    Prove that T(n) = O(n)</a:t>
            </a:r>
          </a:p>
          <a:p>
            <a:pPr marL="0" indent="0">
              <a:defRPr/>
            </a:pPr>
            <a:r>
              <a:rPr lang="en-US" sz="2200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Proof</a:t>
            </a:r>
            <a:r>
              <a:rPr lang="en-US" sz="2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Let’s prove that T(n)&lt;=2n</a:t>
            </a:r>
          </a:p>
          <a:p>
            <a:pPr marL="0" indent="0">
              <a:defRPr/>
            </a:pPr>
            <a:r>
              <a:rPr lang="en-US" sz="2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2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A) Let’s suppose that n is a power of 2</a:t>
            </a:r>
          </a:p>
          <a:p>
            <a:pPr marL="0" indent="0">
              <a:defRPr/>
            </a:pPr>
            <a:r>
              <a:rPr lang="en-US" sz="2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T(n) = T(n/2) + n</a:t>
            </a:r>
          </a:p>
          <a:p>
            <a:pPr marL="0" indent="0">
              <a:defRPr/>
            </a:pPr>
            <a:r>
              <a:rPr lang="en-US" sz="2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 (T(n/4) + n/2) + n = T(n/4) + (n/2+n)</a:t>
            </a:r>
          </a:p>
          <a:p>
            <a:pPr marL="0" indent="0">
              <a:defRPr/>
            </a:pPr>
            <a:r>
              <a:rPr lang="en-US" sz="2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 T(n/8) + (n/4+n/2+n)</a:t>
            </a:r>
          </a:p>
          <a:p>
            <a:pPr marL="0" indent="0">
              <a:defRPr/>
            </a:pPr>
            <a:r>
              <a:rPr lang="en-US" sz="2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 T(n/16) + (n/8+n/4+n/2+n)</a:t>
            </a:r>
          </a:p>
          <a:p>
            <a:pPr marL="0" indent="0">
              <a:defRPr/>
            </a:pPr>
            <a:r>
              <a:rPr lang="en-US" sz="2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... = T(2) + (4+8…n/2+n) = T(1) + (2+ 4+8…n/2+n) = (1+1/2+1/4+1/8+1/16…)*n &lt; 2n</a:t>
            </a:r>
          </a:p>
          <a:p>
            <a:pPr marL="0" indent="0">
              <a:defRPr/>
            </a:pPr>
            <a:r>
              <a:rPr lang="en-US" sz="2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Google for “1/2+1/4+1/8+1/16”-&gt;wiki	</a:t>
            </a:r>
          </a:p>
          <a:p>
            <a:pPr marL="0" indent="0">
              <a:defRPr/>
            </a:pPr>
            <a:endParaRPr lang="en-US" sz="22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defRPr/>
            </a:pPr>
            <a:endParaRPr lang="en-US" sz="22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586713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Big-O notation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indent="0">
              <a:defRPr/>
            </a:pPr>
            <a:r>
              <a:rPr lang="en-US" sz="2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14) T(n) = T(n/2) + n, and T(1)=1.    Prove that T(n) = O(n)</a:t>
            </a:r>
          </a:p>
          <a:p>
            <a:pPr marL="0" indent="0">
              <a:defRPr/>
            </a:pPr>
            <a:endParaRPr lang="en-US" sz="2200" u="sng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defRPr/>
            </a:pPr>
            <a:r>
              <a:rPr lang="en-US" sz="2200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Proof</a:t>
            </a:r>
            <a:r>
              <a:rPr lang="en-US" sz="2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Let’s prove that T(n)&lt;=2n</a:t>
            </a:r>
          </a:p>
          <a:p>
            <a:pPr marL="0" indent="0">
              <a:defRPr/>
            </a:pPr>
            <a:r>
              <a:rPr lang="en-US" sz="2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2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B) Another way: by induction on n: Let’s jump n=1,2,4,8,16…</a:t>
            </a:r>
          </a:p>
          <a:p>
            <a:pPr marL="0" indent="0">
              <a:defRPr/>
            </a:pPr>
            <a:r>
              <a:rPr lang="en-US" sz="2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Base case:</a:t>
            </a:r>
          </a:p>
          <a:p>
            <a:pPr marL="0" indent="0">
              <a:defRPr/>
            </a:pPr>
            <a:r>
              <a:rPr lang="en-US" sz="2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T(1) = 1, T(2) = T(1) + 1 = 2 &lt; 4</a:t>
            </a:r>
          </a:p>
          <a:p>
            <a:pPr marL="0" indent="0">
              <a:defRPr/>
            </a:pPr>
            <a:r>
              <a:rPr lang="en-US" sz="2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 induction step suppose that T(</a:t>
            </a:r>
            <a:r>
              <a:rPr lang="en-US" sz="22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sz="2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&lt; 2i for all </a:t>
            </a:r>
            <a:r>
              <a:rPr lang="en-US" sz="22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sz="2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&lt;n. And prove the claim for n.</a:t>
            </a:r>
          </a:p>
          <a:p>
            <a:pPr marL="0" indent="0">
              <a:defRPr/>
            </a:pPr>
            <a:r>
              <a:rPr lang="en-US" sz="2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Then T(n) = T(n/2) + n &lt; 2*(n/2) + n = 2*n</a:t>
            </a:r>
          </a:p>
          <a:p>
            <a:pPr marL="0" indent="0">
              <a:defRPr/>
            </a:pPr>
            <a:endParaRPr lang="en-US" sz="22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defRPr/>
            </a:pPr>
            <a:endParaRPr lang="en-US" sz="22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5866829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Big-O notation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57237" y="1949450"/>
            <a:ext cx="8855075" cy="4808538"/>
          </a:xfrm>
          <a:ln/>
        </p:spPr>
        <p:txBody>
          <a:bodyPr tIns="21240"/>
          <a:lstStyle/>
          <a:p>
            <a:pPr marL="0" indent="0">
              <a:defRPr/>
            </a:pPr>
            <a:r>
              <a:rPr lang="en-US" sz="2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17) T(n) = T(n/3) + T(2n/3) + n, and T(1)=1.    Prove that T(n) = O(n log(n))</a:t>
            </a:r>
          </a:p>
          <a:p>
            <a:pPr marL="0" indent="0">
              <a:defRPr/>
            </a:pPr>
            <a:endParaRPr lang="en-US" sz="22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AutoNum type="alphaLcParenR"/>
              <a:defRPr/>
            </a:pPr>
            <a:r>
              <a:rPr lang="en-US" sz="2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Prove by induction that </a:t>
            </a:r>
            <a:r>
              <a:rPr lang="en-US" sz="22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T(n) &lt; C n log</a:t>
            </a:r>
            <a:r>
              <a:rPr lang="en-US" sz="2200" baseline="-25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22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(n)</a:t>
            </a:r>
            <a:r>
              <a:rPr lang="en-US" sz="22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 </a:t>
            </a:r>
            <a:r>
              <a:rPr lang="en-US" sz="2200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Dn</a:t>
            </a:r>
            <a:r>
              <a:rPr lang="en-US" sz="22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 some C,D for all n&gt;=2</a:t>
            </a:r>
          </a:p>
          <a:p>
            <a:pPr marL="0" indent="0">
              <a:defRPr/>
            </a:pPr>
            <a:r>
              <a:rPr lang="en-US" sz="2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[for n=1 it is not true as log</a:t>
            </a:r>
            <a:r>
              <a:rPr lang="en-US" sz="2200" baseline="-25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2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(1)=0]</a:t>
            </a:r>
          </a:p>
          <a:p>
            <a:pPr marL="0" indent="0">
              <a:defRPr/>
            </a:pPr>
            <a:r>
              <a:rPr lang="en-US" sz="2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Base case: T(2) &lt; 4. So choosing C&gt;4 will be ok</a:t>
            </a:r>
          </a:p>
          <a:p>
            <a:pPr marL="0" indent="0">
              <a:defRPr/>
            </a:pPr>
            <a:r>
              <a:rPr lang="en-US" sz="2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 the induction step, let assume T(</a:t>
            </a:r>
            <a:r>
              <a:rPr lang="en-US" sz="22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sz="2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&lt; C </a:t>
            </a:r>
            <a:r>
              <a:rPr lang="en-US" sz="22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sz="2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log</a:t>
            </a:r>
            <a:r>
              <a:rPr lang="en-US" sz="2200" baseline="-25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2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22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sz="2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holds for all </a:t>
            </a:r>
            <a:r>
              <a:rPr lang="en-US" sz="22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sz="2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&lt;n, and we prove it for n.</a:t>
            </a:r>
          </a:p>
          <a:p>
            <a:pPr marL="0" indent="0">
              <a:defRPr/>
            </a:pPr>
            <a:r>
              <a:rPr lang="en-US" sz="2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T(n) = T(n/3) + T(2n/3) + n</a:t>
            </a:r>
            <a:br>
              <a:rPr lang="en-US" sz="2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&lt; C*n/3 * log</a:t>
            </a:r>
            <a:r>
              <a:rPr lang="en-US" sz="2200" baseline="-25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2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(n/3)</a:t>
            </a:r>
            <a:r>
              <a:rPr lang="en-US" sz="22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</a:t>
            </a:r>
            <a:r>
              <a:rPr lang="en-US" sz="2200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Dn</a:t>
            </a:r>
            <a:r>
              <a:rPr lang="en-US" sz="22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/3</a:t>
            </a:r>
            <a:r>
              <a:rPr lang="en-US" sz="2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+ C*2n/3 * log</a:t>
            </a:r>
            <a:r>
              <a:rPr lang="en-US" sz="2200" baseline="-25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2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(2n/3) </a:t>
            </a:r>
            <a:r>
              <a:rPr lang="en-US" sz="22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- 2Dn/3</a:t>
            </a:r>
            <a:r>
              <a:rPr lang="en-US" sz="2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+ n </a:t>
            </a:r>
          </a:p>
          <a:p>
            <a:pPr marL="0" indent="0">
              <a:defRPr/>
            </a:pPr>
            <a:r>
              <a:rPr lang="en-US" sz="2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 C*n/3 * (</a:t>
            </a:r>
            <a:r>
              <a:rPr lang="en-US" sz="22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log</a:t>
            </a:r>
            <a:r>
              <a:rPr lang="en-US" sz="2200" baseline="-25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22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(n)</a:t>
            </a:r>
            <a:r>
              <a:rPr lang="en-US" sz="2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en-US" sz="22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log</a:t>
            </a:r>
            <a:r>
              <a:rPr lang="en-US" sz="2200" baseline="-250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22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(3)</a:t>
            </a:r>
            <a:r>
              <a:rPr lang="en-US" sz="2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)  +  C*2n/3 * (</a:t>
            </a:r>
            <a:r>
              <a:rPr lang="en-US" sz="22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log</a:t>
            </a:r>
            <a:r>
              <a:rPr lang="en-US" sz="2200" baseline="-25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22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(n)</a:t>
            </a:r>
            <a:r>
              <a:rPr lang="en-US" sz="2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log</a:t>
            </a:r>
            <a:r>
              <a:rPr lang="en-US" sz="2200" baseline="-25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2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(3/2) ) </a:t>
            </a:r>
            <a:r>
              <a:rPr lang="en-US" sz="22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- 2Dn </a:t>
            </a:r>
            <a:r>
              <a:rPr lang="en-US" sz="2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+ n</a:t>
            </a:r>
          </a:p>
          <a:p>
            <a:pPr marL="0" indent="0">
              <a:defRPr/>
            </a:pPr>
            <a:r>
              <a:rPr lang="en-US" sz="2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 </a:t>
            </a:r>
            <a:r>
              <a:rPr lang="en-US" sz="22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C*n * log</a:t>
            </a:r>
            <a:r>
              <a:rPr lang="en-US" sz="2200" baseline="-25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22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(n)</a:t>
            </a:r>
            <a:r>
              <a:rPr lang="en-US" sz="2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 </a:t>
            </a:r>
            <a:r>
              <a:rPr lang="en-US" sz="22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C*n/3* log</a:t>
            </a:r>
            <a:r>
              <a:rPr lang="en-US" sz="2200" baseline="-250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22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(3) - C*2n/3* log</a:t>
            </a:r>
            <a:r>
              <a:rPr lang="en-US" sz="2200" baseline="-250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22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(3/2) </a:t>
            </a:r>
            <a:r>
              <a:rPr lang="en-US" sz="22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- 2Dn </a:t>
            </a:r>
            <a:r>
              <a:rPr lang="en-US" sz="2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+ n</a:t>
            </a:r>
            <a:endParaRPr lang="en-US" sz="2200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defRPr/>
            </a:pPr>
            <a:endParaRPr lang="en-US" sz="22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5484249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Big-O notation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57237" y="1949450"/>
            <a:ext cx="8855075" cy="4808538"/>
          </a:xfrm>
          <a:ln/>
        </p:spPr>
        <p:txBody>
          <a:bodyPr tIns="21240"/>
          <a:lstStyle/>
          <a:p>
            <a:pPr marL="0" indent="0">
              <a:defRPr/>
            </a:pPr>
            <a:r>
              <a:rPr lang="en-US" sz="2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17) T(n) = T(n/3) + T(2n/3) + n, and T(1)=1.    Prove that T(n) = O(n log(n))</a:t>
            </a:r>
          </a:p>
          <a:p>
            <a:pPr marL="0" indent="0">
              <a:defRPr/>
            </a:pPr>
            <a:r>
              <a:rPr lang="en-US" sz="2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depth of the tree is O(log(n))</a:t>
            </a:r>
          </a:p>
          <a:p>
            <a:pPr marL="0" indent="0">
              <a:defRPr/>
            </a:pPr>
            <a:r>
              <a:rPr lang="en-US" sz="2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Specifically, it’s &lt; log</a:t>
            </a:r>
            <a:r>
              <a:rPr lang="en-US" sz="2200" baseline="-25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1.5</a:t>
            </a:r>
            <a:r>
              <a:rPr lang="en-US" sz="2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(n)=log</a:t>
            </a:r>
            <a:r>
              <a:rPr lang="en-US" sz="2200" baseline="-25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3/2</a:t>
            </a:r>
            <a:r>
              <a:rPr lang="en-US" sz="2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(n)</a:t>
            </a:r>
          </a:p>
          <a:p>
            <a:pPr marL="0" indent="0">
              <a:defRPr/>
            </a:pPr>
            <a:r>
              <a:rPr lang="en-US" sz="2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Think </a:t>
            </a:r>
          </a:p>
          <a:p>
            <a:pPr marL="0" indent="0">
              <a:defRPr/>
            </a:pPr>
            <a:r>
              <a:rPr lang="en-US" sz="2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1) each vertex paying the number it contains</a:t>
            </a:r>
          </a:p>
          <a:p>
            <a:pPr marL="0" indent="0">
              <a:defRPr/>
            </a:pPr>
            <a:r>
              <a:rPr lang="en-US" sz="2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2) Recursively calls the children</a:t>
            </a:r>
          </a:p>
          <a:p>
            <a:pPr marL="0" indent="0">
              <a:defRPr/>
            </a:pPr>
            <a:endParaRPr lang="en-US" sz="22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defRPr/>
            </a:pPr>
            <a:r>
              <a:rPr lang="en-US" sz="2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Then T(n) = sum of all numbers in the tree</a:t>
            </a:r>
          </a:p>
          <a:p>
            <a:pPr marL="0" indent="0">
              <a:defRPr/>
            </a:pPr>
            <a:r>
              <a:rPr lang="en-US" sz="2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Observe: in each row sum=n</a:t>
            </a:r>
          </a:p>
          <a:p>
            <a:pPr marL="0" indent="0">
              <a:defRPr/>
            </a:pPr>
            <a:r>
              <a:rPr lang="en-US" sz="2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And depth O(log(n))</a:t>
            </a:r>
          </a:p>
          <a:p>
            <a:pPr marL="0" indent="0">
              <a:defRPr/>
            </a:pPr>
            <a:r>
              <a:rPr lang="en-US" sz="2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 Total sum is O(n log(n))</a:t>
            </a:r>
            <a:endParaRPr lang="en-US" sz="22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defRPr/>
            </a:pPr>
            <a:endParaRPr lang="en-US" sz="22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Oval 1">
            <a:extLst>
              <a:ext uri="{FF2B5EF4-FFF2-40B4-BE49-F238E27FC236}">
                <a16:creationId xmlns:a16="http://schemas.microsoft.com/office/drawing/2014/main" id="{151362EC-AACE-407C-A18F-3546870A95FA}"/>
              </a:ext>
            </a:extLst>
          </p:cNvPr>
          <p:cNvSpPr/>
          <p:nvPr/>
        </p:nvSpPr>
        <p:spPr bwMode="auto">
          <a:xfrm>
            <a:off x="6564312" y="2941637"/>
            <a:ext cx="609600" cy="5334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n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79659A69-7991-459F-BB20-1A082769D062}"/>
              </a:ext>
            </a:extLst>
          </p:cNvPr>
          <p:cNvSpPr/>
          <p:nvPr/>
        </p:nvSpPr>
        <p:spPr bwMode="auto">
          <a:xfrm>
            <a:off x="5478219" y="4239419"/>
            <a:ext cx="774439" cy="759618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b="0" i="0" u="none" strike="noStrike" cap="none" normalizeH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n/3</a:t>
            </a:r>
            <a:endParaRPr kumimoji="0" lang="en-CA" b="0" i="0" u="none" strike="noStrike" cap="none" normalizeH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060D88FC-D05F-4BAD-B5B4-E8BBC2234357}"/>
              </a:ext>
            </a:extLst>
          </p:cNvPr>
          <p:cNvSpPr/>
          <p:nvPr/>
        </p:nvSpPr>
        <p:spPr bwMode="auto">
          <a:xfrm>
            <a:off x="7646986" y="4237037"/>
            <a:ext cx="974725" cy="7620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en-US" dirty="0">
                <a:solidFill>
                  <a:schemeClr val="tx1"/>
                </a:solidFill>
              </a:rPr>
              <a:t>2n/3</a:t>
            </a:r>
            <a:endParaRPr lang="en-CA" dirty="0">
              <a:solidFill>
                <a:schemeClr val="tx1"/>
              </a:solidFill>
            </a:endParaRP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2F5E25AA-909E-43C0-A53D-F9C03FC365A2}"/>
              </a:ext>
            </a:extLst>
          </p:cNvPr>
          <p:cNvCxnSpPr>
            <a:stCxn id="2" idx="3"/>
            <a:endCxn id="5" idx="7"/>
          </p:cNvCxnSpPr>
          <p:nvPr/>
        </p:nvCxnSpPr>
        <p:spPr bwMode="auto">
          <a:xfrm flipH="1">
            <a:off x="6139244" y="3396922"/>
            <a:ext cx="514342" cy="95374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856E9B6E-440E-4B23-AEEF-42161BE8CD0E}"/>
              </a:ext>
            </a:extLst>
          </p:cNvPr>
          <p:cNvCxnSpPr>
            <a:stCxn id="2" idx="5"/>
            <a:endCxn id="6" idx="1"/>
          </p:cNvCxnSpPr>
          <p:nvPr/>
        </p:nvCxnSpPr>
        <p:spPr bwMode="auto">
          <a:xfrm>
            <a:off x="7084638" y="3396922"/>
            <a:ext cx="705093" cy="951707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7" name="Oval 16">
            <a:extLst>
              <a:ext uri="{FF2B5EF4-FFF2-40B4-BE49-F238E27FC236}">
                <a16:creationId xmlns:a16="http://schemas.microsoft.com/office/drawing/2014/main" id="{37A8DB7B-E8DE-4014-AC9B-5F5D3B246EBE}"/>
              </a:ext>
            </a:extLst>
          </p:cNvPr>
          <p:cNvSpPr/>
          <p:nvPr/>
        </p:nvSpPr>
        <p:spPr bwMode="auto">
          <a:xfrm>
            <a:off x="4532072" y="5772181"/>
            <a:ext cx="774439" cy="759618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b="0" i="0" u="none" strike="noStrike" cap="none" normalizeH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n/9</a:t>
            </a:r>
            <a:endParaRPr kumimoji="0" lang="en-CA" b="0" i="0" u="none" strike="noStrike" cap="none" normalizeH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6FDF9954-BB7D-45FA-8777-FECC777CF936}"/>
              </a:ext>
            </a:extLst>
          </p:cNvPr>
          <p:cNvSpPr/>
          <p:nvPr/>
        </p:nvSpPr>
        <p:spPr bwMode="auto">
          <a:xfrm>
            <a:off x="6700839" y="5769799"/>
            <a:ext cx="974725" cy="7620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en-US" dirty="0">
                <a:solidFill>
                  <a:schemeClr val="tx1"/>
                </a:solidFill>
              </a:rPr>
              <a:t>2n/9</a:t>
            </a:r>
            <a:endParaRPr lang="en-CA" dirty="0">
              <a:solidFill>
                <a:schemeClr val="tx1"/>
              </a:solidFill>
            </a:endParaRP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EBC14E3A-D277-45DF-8BBE-75102DEF6E16}"/>
              </a:ext>
            </a:extLst>
          </p:cNvPr>
          <p:cNvCxnSpPr>
            <a:endCxn id="17" idx="7"/>
          </p:cNvCxnSpPr>
          <p:nvPr/>
        </p:nvCxnSpPr>
        <p:spPr bwMode="auto">
          <a:xfrm flipH="1">
            <a:off x="5193097" y="4929684"/>
            <a:ext cx="514342" cy="95374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A950647B-189A-40D5-B693-80F7BC8DB4A5}"/>
              </a:ext>
            </a:extLst>
          </p:cNvPr>
          <p:cNvCxnSpPr>
            <a:endCxn id="18" idx="1"/>
          </p:cNvCxnSpPr>
          <p:nvPr/>
        </p:nvCxnSpPr>
        <p:spPr bwMode="auto">
          <a:xfrm>
            <a:off x="6138491" y="4929684"/>
            <a:ext cx="705093" cy="951707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1" name="Oval 20">
            <a:extLst>
              <a:ext uri="{FF2B5EF4-FFF2-40B4-BE49-F238E27FC236}">
                <a16:creationId xmlns:a16="http://schemas.microsoft.com/office/drawing/2014/main" id="{73FD52B7-22F0-4559-8644-D0902F36504D}"/>
              </a:ext>
            </a:extLst>
          </p:cNvPr>
          <p:cNvSpPr/>
          <p:nvPr/>
        </p:nvSpPr>
        <p:spPr bwMode="auto">
          <a:xfrm>
            <a:off x="9041314" y="5700129"/>
            <a:ext cx="974725" cy="7620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en-US" dirty="0">
                <a:solidFill>
                  <a:schemeClr val="tx1"/>
                </a:solidFill>
              </a:rPr>
              <a:t>4n/9</a:t>
            </a:r>
            <a:endParaRPr lang="en-CA" dirty="0">
              <a:solidFill>
                <a:schemeClr val="tx1"/>
              </a:solidFill>
            </a:endParaRPr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920B2611-21BF-414C-8BFE-A95531ED7FEF}"/>
              </a:ext>
            </a:extLst>
          </p:cNvPr>
          <p:cNvCxnSpPr>
            <a:endCxn id="21" idx="1"/>
          </p:cNvCxnSpPr>
          <p:nvPr/>
        </p:nvCxnSpPr>
        <p:spPr bwMode="auto">
          <a:xfrm>
            <a:off x="8478966" y="4860014"/>
            <a:ext cx="705093" cy="951707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400728229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Big-O notation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49"/>
            <a:ext cx="8855075" cy="5259387"/>
          </a:xfrm>
          <a:ln/>
        </p:spPr>
        <p:txBody>
          <a:bodyPr tIns="21240"/>
          <a:lstStyle/>
          <a:p>
            <a:pPr marL="0" indent="0">
              <a:defRPr/>
            </a:pPr>
            <a:r>
              <a:rPr lang="en-US" sz="1800" dirty="0">
                <a:solidFill>
                  <a:srgbClr val="002060"/>
                </a:solidFill>
                <a:cs typeface="Times New Roman" panose="02020603050405020304" pitchFamily="18" charset="0"/>
              </a:rPr>
              <a:t>22) Consider the following function.</a:t>
            </a:r>
          </a:p>
          <a:p>
            <a:pPr marL="0" indent="0">
              <a:lnSpc>
                <a:spcPct val="100000"/>
              </a:lnSpc>
              <a:spcAft>
                <a:spcPts val="400"/>
              </a:spcAft>
              <a:defRPr/>
            </a:pPr>
            <a:r>
              <a:rPr lang="nn-NO" sz="1800" dirty="0"/>
              <a:t>int f4 (int n) {</a:t>
            </a:r>
          </a:p>
          <a:p>
            <a:pPr marL="0" indent="0">
              <a:lnSpc>
                <a:spcPct val="100000"/>
              </a:lnSpc>
              <a:spcAft>
                <a:spcPts val="400"/>
              </a:spcAft>
              <a:defRPr/>
            </a:pPr>
            <a:r>
              <a:rPr lang="nn-NO" sz="1800" dirty="0"/>
              <a:t>  int sum = 0, i, j;</a:t>
            </a:r>
          </a:p>
          <a:p>
            <a:pPr marL="0" indent="0">
              <a:lnSpc>
                <a:spcPct val="100000"/>
              </a:lnSpc>
              <a:spcAft>
                <a:spcPts val="400"/>
              </a:spcAft>
              <a:defRPr/>
            </a:pPr>
            <a:r>
              <a:rPr lang="nn-NO" sz="1800" dirty="0"/>
              <a:t>  for (i=0; i&lt;n; i++)</a:t>
            </a:r>
          </a:p>
          <a:p>
            <a:pPr marL="0" indent="0">
              <a:lnSpc>
                <a:spcPct val="100000"/>
              </a:lnSpc>
              <a:spcAft>
                <a:spcPts val="400"/>
              </a:spcAft>
              <a:defRPr/>
            </a:pPr>
            <a:r>
              <a:rPr lang="nn-NO" sz="1800" dirty="0"/>
              <a:t>      for (j=1; j&lt;i; j=j*2)</a:t>
            </a:r>
          </a:p>
          <a:p>
            <a:pPr marL="0" indent="0">
              <a:lnSpc>
                <a:spcPct val="100000"/>
              </a:lnSpc>
              <a:spcAft>
                <a:spcPts val="400"/>
              </a:spcAft>
              <a:defRPr/>
            </a:pPr>
            <a:r>
              <a:rPr lang="nn-NO" sz="1800" dirty="0"/>
              <a:t>        sum += 1;</a:t>
            </a:r>
          </a:p>
          <a:p>
            <a:pPr marL="0" indent="0">
              <a:lnSpc>
                <a:spcPct val="100000"/>
              </a:lnSpc>
              <a:spcAft>
                <a:spcPts val="400"/>
              </a:spcAft>
              <a:defRPr/>
            </a:pPr>
            <a:r>
              <a:rPr lang="nn-NO" sz="1800" dirty="0"/>
              <a:t>  return sum;</a:t>
            </a:r>
          </a:p>
          <a:p>
            <a:pPr marL="0" indent="0">
              <a:lnSpc>
                <a:spcPct val="100000"/>
              </a:lnSpc>
              <a:spcAft>
                <a:spcPts val="400"/>
              </a:spcAft>
              <a:defRPr/>
            </a:pPr>
            <a:r>
              <a:rPr lang="nn-NO" sz="1800" dirty="0"/>
              <a:t>}   </a:t>
            </a:r>
            <a:r>
              <a:rPr lang="en-US" sz="1800" dirty="0">
                <a:solidFill>
                  <a:srgbClr val="002060"/>
                </a:solidFill>
                <a:cs typeface="Times New Roman" panose="02020603050405020304" pitchFamily="18" charset="0"/>
              </a:rPr>
              <a:t>Prove that the running time is O(n log(n))</a:t>
            </a:r>
          </a:p>
          <a:p>
            <a:pPr marL="0" indent="0">
              <a:lnSpc>
                <a:spcPct val="100000"/>
              </a:lnSpc>
              <a:spcAft>
                <a:spcPts val="400"/>
              </a:spcAft>
              <a:defRPr/>
            </a:pPr>
            <a:r>
              <a:rPr lang="en-US" sz="1800" u="sng" dirty="0">
                <a:solidFill>
                  <a:srgbClr val="002060"/>
                </a:solidFill>
                <a:cs typeface="Times New Roman" panose="02020603050405020304" pitchFamily="18" charset="0"/>
              </a:rPr>
              <a:t>Proof</a:t>
            </a:r>
            <a:r>
              <a:rPr lang="en-US" sz="1800" dirty="0">
                <a:solidFill>
                  <a:srgbClr val="002060"/>
                </a:solidFill>
                <a:cs typeface="Times New Roman" panose="02020603050405020304" pitchFamily="18" charset="0"/>
              </a:rPr>
              <a:t>: We have n iterations of the outer for loop</a:t>
            </a:r>
          </a:p>
          <a:p>
            <a:pPr marL="0" indent="0">
              <a:lnSpc>
                <a:spcPct val="100000"/>
              </a:lnSpc>
              <a:spcAft>
                <a:spcPts val="400"/>
              </a:spcAft>
              <a:defRPr/>
            </a:pPr>
            <a:r>
              <a:rPr lang="en-US" sz="1800" dirty="0">
                <a:solidFill>
                  <a:srgbClr val="002060"/>
                </a:solidFill>
                <a:cs typeface="Times New Roman" panose="02020603050405020304" pitchFamily="18" charset="0"/>
              </a:rPr>
              <a:t>For each outer iteration </a:t>
            </a:r>
            <a:r>
              <a:rPr lang="en-US" sz="1800" dirty="0" err="1">
                <a:solidFill>
                  <a:srgbClr val="002060"/>
                </a:solidFill>
                <a:cs typeface="Times New Roman" panose="02020603050405020304" pitchFamily="18" charset="0"/>
              </a:rPr>
              <a:t>i</a:t>
            </a:r>
            <a:r>
              <a:rPr lang="en-US" sz="1800" dirty="0">
                <a:solidFill>
                  <a:srgbClr val="002060"/>
                </a:solidFill>
                <a:cs typeface="Times New Roman" panose="02020603050405020304" pitchFamily="18" charset="0"/>
              </a:rPr>
              <a:t>=0..n-1 we have O(log(</a:t>
            </a:r>
            <a:r>
              <a:rPr lang="en-US" sz="1800" dirty="0" err="1">
                <a:solidFill>
                  <a:srgbClr val="002060"/>
                </a:solidFill>
                <a:cs typeface="Times New Roman" panose="02020603050405020304" pitchFamily="18" charset="0"/>
              </a:rPr>
              <a:t>i</a:t>
            </a:r>
            <a:r>
              <a:rPr lang="en-US" sz="1800" dirty="0">
                <a:solidFill>
                  <a:srgbClr val="002060"/>
                </a:solidFill>
                <a:cs typeface="Times New Roman" panose="02020603050405020304" pitchFamily="18" charset="0"/>
              </a:rPr>
              <a:t>)) &lt; log(n) inner iterations</a:t>
            </a:r>
          </a:p>
          <a:p>
            <a:pPr marL="0" indent="0">
              <a:lnSpc>
                <a:spcPct val="100000"/>
              </a:lnSpc>
              <a:spcAft>
                <a:spcPts val="400"/>
              </a:spcAft>
              <a:defRPr/>
            </a:pPr>
            <a:r>
              <a:rPr lang="en-US" sz="1800" dirty="0">
                <a:solidFill>
                  <a:srgbClr val="002060"/>
                </a:solidFill>
                <a:cs typeface="Times New Roman" panose="02020603050405020304" pitchFamily="18" charset="0"/>
              </a:rPr>
              <a:t>So the total running time is O(# outer iterations * O(log(n)) = O(n log(n))</a:t>
            </a:r>
          </a:p>
          <a:p>
            <a:pPr marL="0" indent="0">
              <a:lnSpc>
                <a:spcPct val="100000"/>
              </a:lnSpc>
              <a:spcAft>
                <a:spcPts val="400"/>
              </a:spcAft>
              <a:defRPr/>
            </a:pPr>
            <a:endParaRPr lang="en-US" sz="1800" dirty="0">
              <a:solidFill>
                <a:srgbClr val="002060"/>
              </a:solidFill>
              <a:cs typeface="Times New Roman" panose="02020603050405020304" pitchFamily="18" charset="0"/>
            </a:endParaRPr>
          </a:p>
          <a:p>
            <a:pPr marL="0" indent="0">
              <a:lnSpc>
                <a:spcPct val="100000"/>
              </a:lnSpc>
              <a:spcAft>
                <a:spcPts val="400"/>
              </a:spcAft>
              <a:defRPr/>
            </a:pPr>
            <a:r>
              <a:rPr lang="en-US" sz="1800" u="sng" dirty="0">
                <a:solidFill>
                  <a:srgbClr val="002060"/>
                </a:solidFill>
                <a:cs typeface="Times New Roman" panose="02020603050405020304" pitchFamily="18" charset="0"/>
              </a:rPr>
              <a:t>Remark</a:t>
            </a:r>
            <a:r>
              <a:rPr lang="en-US" sz="1800" dirty="0">
                <a:solidFill>
                  <a:srgbClr val="002060"/>
                </a:solidFill>
                <a:cs typeface="Times New Roman" panose="02020603050405020304" pitchFamily="18" charset="0"/>
              </a:rPr>
              <a:t>: the O(n log(n)) is the tight answer: Look at the last n/2 iterations: </a:t>
            </a:r>
            <a:r>
              <a:rPr lang="en-US" sz="1800" dirty="0" err="1">
                <a:solidFill>
                  <a:srgbClr val="002060"/>
                </a:solidFill>
                <a:cs typeface="Times New Roman" panose="02020603050405020304" pitchFamily="18" charset="0"/>
              </a:rPr>
              <a:t>i</a:t>
            </a:r>
            <a:r>
              <a:rPr lang="en-US" sz="1800" dirty="0">
                <a:solidFill>
                  <a:srgbClr val="002060"/>
                </a:solidFill>
                <a:cs typeface="Times New Roman" panose="02020603050405020304" pitchFamily="18" charset="0"/>
              </a:rPr>
              <a:t>=n/2…n-1</a:t>
            </a:r>
          </a:p>
          <a:p>
            <a:pPr marL="0" indent="0">
              <a:lnSpc>
                <a:spcPct val="100000"/>
              </a:lnSpc>
              <a:spcAft>
                <a:spcPts val="400"/>
              </a:spcAft>
              <a:defRPr/>
            </a:pPr>
            <a:r>
              <a:rPr lang="en-US" sz="1800" dirty="0">
                <a:solidFill>
                  <a:srgbClr val="002060"/>
                </a:solidFill>
                <a:cs typeface="Times New Roman" panose="02020603050405020304" pitchFamily="18" charset="0"/>
              </a:rPr>
              <a:t>In each them the inner loop makes &gt; log(n/2) = log(n)-1&gt;log(n)/2 steps</a:t>
            </a:r>
          </a:p>
          <a:p>
            <a:pPr marL="0" indent="0">
              <a:lnSpc>
                <a:spcPct val="100000"/>
              </a:lnSpc>
              <a:spcAft>
                <a:spcPts val="400"/>
              </a:spcAft>
              <a:defRPr/>
            </a:pPr>
            <a:r>
              <a:rPr lang="en-US" sz="1800" dirty="0">
                <a:solidFill>
                  <a:srgbClr val="002060"/>
                </a:solidFill>
                <a:cs typeface="Times New Roman" panose="02020603050405020304" pitchFamily="18" charset="0"/>
                <a:sym typeface="Wingdings" panose="05000000000000000000" pitchFamily="2" charset="2"/>
              </a:rPr>
              <a:t> sum&gt;(n/2)*(log(n)/2) &gt; n log(n)/4</a:t>
            </a:r>
            <a:endParaRPr lang="en-US" sz="1800" dirty="0">
              <a:solidFill>
                <a:srgbClr val="00206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6521401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Big-O notation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indent="0">
              <a:defRPr/>
            </a:pPr>
            <a:r>
              <a:rPr lang="en-US" sz="1800" dirty="0">
                <a:solidFill>
                  <a:srgbClr val="002060"/>
                </a:solidFill>
                <a:cs typeface="Times New Roman" panose="02020603050405020304" pitchFamily="18" charset="0"/>
              </a:rPr>
              <a:t>23) Consider the following function.</a:t>
            </a:r>
          </a:p>
          <a:p>
            <a:pPr marL="0" indent="0">
              <a:lnSpc>
                <a:spcPct val="100000"/>
              </a:lnSpc>
              <a:spcAft>
                <a:spcPts val="400"/>
              </a:spcAft>
              <a:defRPr/>
            </a:pPr>
            <a:r>
              <a:rPr lang="nn-NO" sz="1800" dirty="0"/>
              <a:t>int f5 (int n) {</a:t>
            </a:r>
          </a:p>
          <a:p>
            <a:pPr marL="0" indent="0">
              <a:lnSpc>
                <a:spcPct val="100000"/>
              </a:lnSpc>
              <a:spcAft>
                <a:spcPts val="400"/>
              </a:spcAft>
              <a:defRPr/>
            </a:pPr>
            <a:r>
              <a:rPr lang="nn-NO" sz="1800" dirty="0"/>
              <a:t>  int sum = 0, i, j;</a:t>
            </a:r>
          </a:p>
          <a:p>
            <a:pPr marL="0" indent="0">
              <a:lnSpc>
                <a:spcPct val="100000"/>
              </a:lnSpc>
              <a:spcAft>
                <a:spcPts val="400"/>
              </a:spcAft>
              <a:defRPr/>
            </a:pPr>
            <a:r>
              <a:rPr lang="nn-NO" sz="1800" dirty="0"/>
              <a:t>  for (i=1; i&lt;n; </a:t>
            </a:r>
            <a:r>
              <a:rPr lang="nn-NO" sz="1800" dirty="0">
                <a:solidFill>
                  <a:srgbClr val="FF0000"/>
                </a:solidFill>
              </a:rPr>
              <a:t>i=i*2</a:t>
            </a:r>
            <a:r>
              <a:rPr lang="nn-NO" sz="1800" dirty="0"/>
              <a:t>)</a:t>
            </a:r>
          </a:p>
          <a:p>
            <a:pPr marL="0" indent="0">
              <a:lnSpc>
                <a:spcPct val="100000"/>
              </a:lnSpc>
              <a:spcAft>
                <a:spcPts val="400"/>
              </a:spcAft>
              <a:defRPr/>
            </a:pPr>
            <a:r>
              <a:rPr lang="nn-NO" sz="1800" dirty="0"/>
              <a:t>      for (j=0; j&lt;i; j++)</a:t>
            </a:r>
          </a:p>
          <a:p>
            <a:pPr marL="0" indent="0">
              <a:lnSpc>
                <a:spcPct val="100000"/>
              </a:lnSpc>
              <a:spcAft>
                <a:spcPts val="400"/>
              </a:spcAft>
              <a:defRPr/>
            </a:pPr>
            <a:r>
              <a:rPr lang="nn-NO" sz="1800" dirty="0"/>
              <a:t>        sum += 1;</a:t>
            </a:r>
          </a:p>
          <a:p>
            <a:pPr marL="0" indent="0">
              <a:lnSpc>
                <a:spcPct val="100000"/>
              </a:lnSpc>
              <a:spcAft>
                <a:spcPts val="400"/>
              </a:spcAft>
              <a:defRPr/>
            </a:pPr>
            <a:r>
              <a:rPr lang="nn-NO" sz="1800" dirty="0"/>
              <a:t>  return sum;</a:t>
            </a:r>
          </a:p>
          <a:p>
            <a:pPr marL="0" indent="0">
              <a:lnSpc>
                <a:spcPct val="100000"/>
              </a:lnSpc>
              <a:spcAft>
                <a:spcPts val="400"/>
              </a:spcAft>
              <a:defRPr/>
            </a:pPr>
            <a:r>
              <a:rPr lang="nn-NO" sz="1800" dirty="0"/>
              <a:t>}</a:t>
            </a:r>
          </a:p>
          <a:p>
            <a:pPr marL="0" indent="0">
              <a:lnSpc>
                <a:spcPct val="100000"/>
              </a:lnSpc>
              <a:spcAft>
                <a:spcPts val="400"/>
              </a:spcAft>
              <a:defRPr/>
            </a:pPr>
            <a:r>
              <a:rPr lang="en-US" sz="1800" dirty="0">
                <a:solidFill>
                  <a:srgbClr val="002060"/>
                </a:solidFill>
                <a:cs typeface="Times New Roman" panose="02020603050405020304" pitchFamily="18" charset="0"/>
              </a:rPr>
              <a:t>Prove that the running time is O(n)</a:t>
            </a:r>
          </a:p>
          <a:p>
            <a:pPr marL="0" indent="0">
              <a:lnSpc>
                <a:spcPct val="100000"/>
              </a:lnSpc>
              <a:spcAft>
                <a:spcPts val="400"/>
              </a:spcAft>
              <a:defRPr/>
            </a:pPr>
            <a:r>
              <a:rPr lang="en-US" sz="1800" u="sng" dirty="0">
                <a:solidFill>
                  <a:srgbClr val="002060"/>
                </a:solidFill>
                <a:cs typeface="Times New Roman" panose="02020603050405020304" pitchFamily="18" charset="0"/>
              </a:rPr>
              <a:t>Proof</a:t>
            </a:r>
            <a:r>
              <a:rPr lang="en-US" sz="1800" dirty="0">
                <a:solidFill>
                  <a:srgbClr val="002060"/>
                </a:solidFill>
                <a:cs typeface="Times New Roman" panose="02020603050405020304" pitchFamily="18" charset="0"/>
              </a:rPr>
              <a:t>: For each outer iteration we have </a:t>
            </a:r>
            <a:r>
              <a:rPr lang="en-US" sz="1800" dirty="0" err="1">
                <a:solidFill>
                  <a:srgbClr val="002060"/>
                </a:solidFill>
                <a:cs typeface="Times New Roman" panose="02020603050405020304" pitchFamily="18" charset="0"/>
              </a:rPr>
              <a:t>i</a:t>
            </a:r>
            <a:r>
              <a:rPr lang="en-US" sz="1800" dirty="0">
                <a:solidFill>
                  <a:srgbClr val="002060"/>
                </a:solidFill>
                <a:cs typeface="Times New Roman" panose="02020603050405020304" pitchFamily="18" charset="0"/>
              </a:rPr>
              <a:t> inner iterations.</a:t>
            </a:r>
          </a:p>
          <a:p>
            <a:pPr marL="0" indent="0">
              <a:lnSpc>
                <a:spcPct val="100000"/>
              </a:lnSpc>
              <a:spcAft>
                <a:spcPts val="400"/>
              </a:spcAft>
              <a:defRPr/>
            </a:pPr>
            <a:endParaRPr lang="en-US" sz="1800" dirty="0">
              <a:solidFill>
                <a:srgbClr val="002060"/>
              </a:solidFill>
              <a:cs typeface="Times New Roman" panose="02020603050405020304" pitchFamily="18" charset="0"/>
            </a:endParaRPr>
          </a:p>
          <a:p>
            <a:pPr marL="0" indent="0">
              <a:lnSpc>
                <a:spcPct val="100000"/>
              </a:lnSpc>
              <a:spcAft>
                <a:spcPts val="400"/>
              </a:spcAft>
              <a:defRPr/>
            </a:pPr>
            <a:r>
              <a:rPr lang="en-US" sz="1800" dirty="0">
                <a:solidFill>
                  <a:srgbClr val="002060"/>
                </a:solidFill>
                <a:cs typeface="Times New Roman" panose="02020603050405020304" pitchFamily="18" charset="0"/>
              </a:rPr>
              <a:t>The total running time is 1+2+4+8+16+…+n/2+n = (1+1/2+1/4+1/8…)n&lt; 2n = O(n)</a:t>
            </a:r>
          </a:p>
          <a:p>
            <a:pPr marL="0" indent="0">
              <a:lnSpc>
                <a:spcPct val="100000"/>
              </a:lnSpc>
              <a:spcAft>
                <a:spcPts val="400"/>
              </a:spcAft>
              <a:defRPr/>
            </a:pPr>
            <a:r>
              <a:rPr lang="en-US" sz="1800" dirty="0">
                <a:solidFill>
                  <a:srgbClr val="002060"/>
                </a:solidFill>
                <a:cs typeface="Times New Roman" panose="02020603050405020304" pitchFamily="18" charset="0"/>
              </a:rPr>
              <a:t>There are log(n) terms, but the sum is still &lt; 2n</a:t>
            </a:r>
          </a:p>
          <a:p>
            <a:pPr marL="0" indent="0">
              <a:lnSpc>
                <a:spcPct val="100000"/>
              </a:lnSpc>
              <a:spcAft>
                <a:spcPts val="400"/>
              </a:spcAft>
              <a:defRPr/>
            </a:pPr>
            <a:r>
              <a:rPr lang="en-US" sz="1800" dirty="0">
                <a:solidFill>
                  <a:srgbClr val="002060"/>
                </a:solidFill>
                <a:cs typeface="Times New Roman" panose="02020603050405020304" pitchFamily="18" charset="0"/>
              </a:rPr>
              <a:t>Google for “sum of geometric progression” or “1+1/2+1/4+1/8…”</a:t>
            </a:r>
          </a:p>
        </p:txBody>
      </p:sp>
    </p:spTree>
    <p:extLst>
      <p:ext uri="{BB962C8B-B14F-4D97-AF65-F5344CB8AC3E}">
        <p14:creationId xmlns:p14="http://schemas.microsoft.com/office/powerpoint/2010/main" val="318776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Rectangle 1"/>
          <p:cNvSpPr>
            <a:spLocks noGrp="1" noChangeArrowheads="1"/>
          </p:cNvSpPr>
          <p:nvPr>
            <p:ph type="body"/>
          </p:nvPr>
        </p:nvSpPr>
        <p:spPr>
          <a:xfrm>
            <a:off x="720725" y="1949450"/>
            <a:ext cx="8855075" cy="4808538"/>
          </a:xfrm>
          <a:ln/>
        </p:spPr>
        <p:txBody>
          <a:bodyPr tIns="52920" anchor="t"/>
          <a:lstStyle/>
          <a:p>
            <a:pPr marL="431800" indent="-307975">
              <a:spcAft>
                <a:spcPts val="1425"/>
              </a:spcAft>
              <a:buClrTx/>
              <a:buSzPct val="45000"/>
              <a:buFontTx/>
              <a:buNone/>
              <a:tabLst>
                <a:tab pos="431800" algn="l"/>
                <a:tab pos="544513" algn="l"/>
                <a:tab pos="1001713" algn="l"/>
                <a:tab pos="1458913" algn="l"/>
                <a:tab pos="1916113" algn="l"/>
                <a:tab pos="2373313" algn="l"/>
                <a:tab pos="2830513" algn="l"/>
                <a:tab pos="3287713" algn="l"/>
                <a:tab pos="3744913" algn="l"/>
                <a:tab pos="4202113" algn="l"/>
                <a:tab pos="4659313" algn="l"/>
                <a:tab pos="5116513" algn="l"/>
                <a:tab pos="5573713" algn="l"/>
                <a:tab pos="6030913" algn="l"/>
                <a:tab pos="6488113" algn="l"/>
                <a:tab pos="6945313" algn="l"/>
                <a:tab pos="7402513" algn="l"/>
                <a:tab pos="7859713" algn="l"/>
                <a:tab pos="8316913" algn="l"/>
                <a:tab pos="8774113" algn="l"/>
                <a:tab pos="9231313" algn="l"/>
              </a:tabLst>
            </a:pPr>
            <a:r>
              <a:rPr lang="de-DE" altLang="en-US" sz="6000">
                <a:solidFill>
                  <a:srgbClr val="0000CC"/>
                </a:solidFill>
              </a:rPr>
              <a:t>Questions?</a:t>
            </a:r>
          </a:p>
          <a:p>
            <a:pPr marL="431800" indent="-307975">
              <a:spcAft>
                <a:spcPts val="1425"/>
              </a:spcAft>
              <a:buClrTx/>
              <a:buSzPct val="45000"/>
              <a:buFontTx/>
              <a:buNone/>
              <a:tabLst>
                <a:tab pos="431800" algn="l"/>
                <a:tab pos="544513" algn="l"/>
                <a:tab pos="1001713" algn="l"/>
                <a:tab pos="1458913" algn="l"/>
                <a:tab pos="1916113" algn="l"/>
                <a:tab pos="2373313" algn="l"/>
                <a:tab pos="2830513" algn="l"/>
                <a:tab pos="3287713" algn="l"/>
                <a:tab pos="3744913" algn="l"/>
                <a:tab pos="4202113" algn="l"/>
                <a:tab pos="4659313" algn="l"/>
                <a:tab pos="5116513" algn="l"/>
                <a:tab pos="5573713" algn="l"/>
                <a:tab pos="6030913" algn="l"/>
                <a:tab pos="6488113" algn="l"/>
                <a:tab pos="6945313" algn="l"/>
                <a:tab pos="7402513" algn="l"/>
                <a:tab pos="7859713" algn="l"/>
                <a:tab pos="8316913" algn="l"/>
                <a:tab pos="8774113" algn="l"/>
                <a:tab pos="9231313" algn="l"/>
              </a:tabLst>
            </a:pPr>
            <a:r>
              <a:rPr lang="de-DE" altLang="en-US" sz="6000">
                <a:solidFill>
                  <a:srgbClr val="0000CC"/>
                </a:solidFill>
              </a:rPr>
              <a:t>Comments?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Arial"/>
        <a:ea typeface="Arial Unicode MS"/>
        <a:cs typeface="Arial Unicode MS"/>
      </a:majorFont>
      <a:minorFont>
        <a:latin typeface="Arial"/>
        <a:ea typeface="Arial Unicode MS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Arial Unicode MS" panose="020B0604020202020204" pitchFamily="34" charset="-128"/>
            <a:cs typeface="Arial Unicode MS" panose="020B0604020202020204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Arial Unicode MS" panose="020B0604020202020204" pitchFamily="34" charset="-128"/>
            <a:cs typeface="Arial Unicode MS" panose="020B0604020202020204" pitchFamily="34" charset="-128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Arial"/>
        <a:ea typeface="Arial Unicode MS"/>
        <a:cs typeface="Arial Unicode MS"/>
      </a:majorFont>
      <a:minorFont>
        <a:latin typeface="Arial"/>
        <a:ea typeface="Arial Unicode MS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Arial Unicode MS" panose="020B0604020202020204" pitchFamily="34" charset="-128"/>
            <a:cs typeface="Arial Unicode MS" panose="020B0604020202020204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Arial Unicode MS" panose="020B0604020202020204" pitchFamily="34" charset="-128"/>
            <a:cs typeface="Arial Unicode MS" panose="020B0604020202020204" pitchFamily="34" charset="-128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7474</TotalTime>
  <Words>847</Words>
  <Application>Microsoft Office PowerPoint</Application>
  <PresentationFormat>Custom</PresentationFormat>
  <Paragraphs>94</Paragraphs>
  <Slides>9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9</vt:i4>
      </vt:variant>
    </vt:vector>
  </HeadingPairs>
  <TitlesOfParts>
    <vt:vector size="15" baseType="lpstr">
      <vt:lpstr>Arial Unicode MS</vt:lpstr>
      <vt:lpstr>Arial</vt:lpstr>
      <vt:lpstr>Times New Roman</vt:lpstr>
      <vt:lpstr>Wingdings</vt:lpstr>
      <vt:lpstr>Office Theme</vt:lpstr>
      <vt:lpstr>Office Theme</vt:lpstr>
      <vt:lpstr>PowerPoint Presentation</vt:lpstr>
      <vt:lpstr>Big-O notation</vt:lpstr>
      <vt:lpstr>Big-O notation</vt:lpstr>
      <vt:lpstr>Big-O notation</vt:lpstr>
      <vt:lpstr>Big-O notation</vt:lpstr>
      <vt:lpstr>Big-O notation</vt:lpstr>
      <vt:lpstr>Big-O notation</vt:lpstr>
      <vt:lpstr>Big-O notation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Water</dc:title>
  <dc:creator>Igor Shinkar</dc:creator>
  <cp:lastModifiedBy>Igor Shinkar</cp:lastModifiedBy>
  <cp:revision>1578</cp:revision>
  <cp:lastPrinted>1601-01-01T00:00:00Z</cp:lastPrinted>
  <dcterms:created xsi:type="dcterms:W3CDTF">2017-07-19T19:15:02Z</dcterms:created>
  <dcterms:modified xsi:type="dcterms:W3CDTF">2020-12-08T00:23:12Z</dcterms:modified>
</cp:coreProperties>
</file>