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handoutMasterIdLst>
    <p:handoutMasterId r:id="rId33"/>
  </p:handoutMasterIdLst>
  <p:sldIdLst>
    <p:sldId id="256" r:id="rId3"/>
    <p:sldId id="294" r:id="rId4"/>
    <p:sldId id="358" r:id="rId5"/>
    <p:sldId id="295" r:id="rId6"/>
    <p:sldId id="353" r:id="rId7"/>
    <p:sldId id="356" r:id="rId8"/>
    <p:sldId id="296" r:id="rId9"/>
    <p:sldId id="303" r:id="rId10"/>
    <p:sldId id="305" r:id="rId11"/>
    <p:sldId id="314" r:id="rId12"/>
    <p:sldId id="325" r:id="rId13"/>
    <p:sldId id="335" r:id="rId14"/>
    <p:sldId id="340" r:id="rId15"/>
    <p:sldId id="341" r:id="rId16"/>
    <p:sldId id="342" r:id="rId17"/>
    <p:sldId id="343" r:id="rId18"/>
    <p:sldId id="332" r:id="rId19"/>
    <p:sldId id="333" r:id="rId20"/>
    <p:sldId id="355" r:id="rId21"/>
    <p:sldId id="346" r:id="rId22"/>
    <p:sldId id="347" r:id="rId23"/>
    <p:sldId id="348" r:id="rId24"/>
    <p:sldId id="349" r:id="rId25"/>
    <p:sldId id="350" r:id="rId26"/>
    <p:sldId id="351" r:id="rId27"/>
    <p:sldId id="352" r:id="rId28"/>
    <p:sldId id="359" r:id="rId29"/>
    <p:sldId id="360" r:id="rId30"/>
    <p:sldId id="334" r:id="rId31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48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190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3821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554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2968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6719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8466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5445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6659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2555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0986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714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6342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8708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39106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7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33659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357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2243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619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14, 2020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</a:p>
          <a:p>
            <a:pPr lvl="0">
              <a:spcAft>
                <a:spcPts val="0"/>
              </a:spcAft>
            </a:pP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swap(int a, int 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a;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 = b;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 = tmp;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 = 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b = 3;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swap(a,b);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the values will not change!!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pPr lvl="0">
              <a:spcAft>
                <a:spcPts val="0"/>
              </a:spcAft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12355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</a:p>
          <a:p>
            <a:pPr>
              <a:spcAft>
                <a:spcPts val="0"/>
              </a:spcAft>
            </a:pP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swap(int* a, int* 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*a;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*a = *b;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*b = tmp;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 again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 = 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b = 3;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swap(a,b);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WRONG!!! wrong type of parameters</a:t>
            </a:r>
            <a:b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(though it will compile on some compilers)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12355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</a:p>
          <a:p>
            <a:pPr>
              <a:spcAft>
                <a:spcPts val="0"/>
              </a:spcAft>
            </a:pP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swap(int* a, int* 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*a;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*a = *b;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*b = tmp;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 again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 = 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b = 3;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swap(&amp;a, &amp;b);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the values </a:t>
            </a:r>
            <a:r>
              <a:rPr lang="de-DE" sz="2200" b="1" dirty="0">
                <a:solidFill>
                  <a:srgbClr val="FF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change!!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442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>
              <a:spcAft>
                <a:spcPts val="0"/>
              </a:spcAft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x = 5;</a:t>
            </a:r>
          </a:p>
          <a:p>
            <a:pPr>
              <a:spcAft>
                <a:spcPts val="0"/>
              </a:spcAft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ptr1 = &amp;x;</a:t>
            </a:r>
          </a:p>
          <a:p>
            <a:pPr>
              <a:spcAft>
                <a:spcPts val="0"/>
              </a:spcAft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x = 8;</a:t>
            </a:r>
          </a:p>
          <a:p>
            <a:pPr>
              <a:spcAft>
                <a:spcPts val="0"/>
              </a:spcAft>
              <a:buSzPct val="45000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printf("*ptr1 = %d\n", *ptr1);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689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x = 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y = 7;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ptr1 = &amp;x;</a:t>
            </a:r>
          </a:p>
          <a:p>
            <a:pPr lvl="0"/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y = *ptr1;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*ptr1 = 10;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%d\n", x);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printf("y = %d\n", y);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950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x = 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ptr1 = &amp;x;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y = 7;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ptr2 = &amp;y;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ptr1 = ptr2;   	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ptr1 now points to y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y = 10;		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%d\n", x);		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// x=5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printf("*ptr1 = %d\n", *ptr1);	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// *ptr1 = 10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printf("*ptr2 = %d\n", *ptr2);	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// *ptr2 = 10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2E30648-55B7-4871-B66D-C769D23A5152}"/>
              </a:ext>
            </a:extLst>
          </p:cNvPr>
          <p:cNvSpPr/>
          <p:nvPr/>
        </p:nvSpPr>
        <p:spPr>
          <a:xfrm>
            <a:off x="7225989" y="1902017"/>
            <a:ext cx="992459" cy="5352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X=5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E170877-F5C1-4325-96BD-28587D5B002E}"/>
              </a:ext>
            </a:extLst>
          </p:cNvPr>
          <p:cNvSpPr/>
          <p:nvPr/>
        </p:nvSpPr>
        <p:spPr>
          <a:xfrm>
            <a:off x="7225989" y="3064554"/>
            <a:ext cx="992459" cy="5352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Y=7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0DD30D8-B807-4E5D-A640-125BC533FFD3}"/>
              </a:ext>
            </a:extLst>
          </p:cNvPr>
          <p:cNvSpPr/>
          <p:nvPr/>
        </p:nvSpPr>
        <p:spPr>
          <a:xfrm>
            <a:off x="4675614" y="1861561"/>
            <a:ext cx="1193181" cy="5352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ptr1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C3210FD-C99E-4D97-9DEF-AB7EBDF8F666}"/>
              </a:ext>
            </a:extLst>
          </p:cNvPr>
          <p:cNvSpPr/>
          <p:nvPr/>
        </p:nvSpPr>
        <p:spPr>
          <a:xfrm>
            <a:off x="4675615" y="2926207"/>
            <a:ext cx="1193181" cy="5352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ptr2</a:t>
            </a:r>
            <a:endParaRPr lang="en-CA" dirty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8EDFEC9-A9EC-4BD7-861C-1EC2B1976333}"/>
              </a:ext>
            </a:extLst>
          </p:cNvPr>
          <p:cNvCxnSpPr>
            <a:cxnSpLocks/>
            <a:stCxn id="6" idx="3"/>
            <a:endCxn id="4" idx="1"/>
          </p:cNvCxnSpPr>
          <p:nvPr/>
        </p:nvCxnSpPr>
        <p:spPr>
          <a:xfrm>
            <a:off x="5868795" y="2129190"/>
            <a:ext cx="1357194" cy="404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ECCF8AB-046B-414D-9F62-E092E99CAF22}"/>
              </a:ext>
            </a:extLst>
          </p:cNvPr>
          <p:cNvCxnSpPr>
            <a:stCxn id="7" idx="3"/>
            <a:endCxn id="5" idx="1"/>
          </p:cNvCxnSpPr>
          <p:nvPr/>
        </p:nvCxnSpPr>
        <p:spPr>
          <a:xfrm>
            <a:off x="5868796" y="3193836"/>
            <a:ext cx="1357193" cy="13834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7B421CE-75AE-4090-A07D-D843CFC9F73F}"/>
              </a:ext>
            </a:extLst>
          </p:cNvPr>
          <p:cNvCxnSpPr>
            <a:cxnSpLocks/>
            <a:stCxn id="6" idx="3"/>
            <a:endCxn id="5" idx="1"/>
          </p:cNvCxnSpPr>
          <p:nvPr/>
        </p:nvCxnSpPr>
        <p:spPr>
          <a:xfrm>
            <a:off x="5868795" y="2129190"/>
            <a:ext cx="1357194" cy="12029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985D2122-C6B7-4AC0-968E-C397E7305E05}"/>
              </a:ext>
            </a:extLst>
          </p:cNvPr>
          <p:cNvSpPr/>
          <p:nvPr/>
        </p:nvSpPr>
        <p:spPr>
          <a:xfrm>
            <a:off x="7225989" y="3064554"/>
            <a:ext cx="992459" cy="5352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Y=10</a:t>
            </a:r>
            <a:endParaRPr lang="en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264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  <p:bldP spid="6" grpId="0" animBg="1"/>
      <p:bldP spid="7" grpId="0" animBg="1"/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x = 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ptr1 = &amp;x;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y = 7;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ptr2 = &amp;y;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*ptr1 = *ptr2;</a:t>
            </a:r>
          </a:p>
          <a:p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y = 10;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%d\n", x);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printf("*ptr1 = %d\n", *ptr1);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printf("*ptr2 = %d\n", *ptr2);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8788C8C-E70D-4697-8CBF-92CA0EBE2210}"/>
              </a:ext>
            </a:extLst>
          </p:cNvPr>
          <p:cNvSpPr/>
          <p:nvPr/>
        </p:nvSpPr>
        <p:spPr>
          <a:xfrm>
            <a:off x="7225989" y="1902017"/>
            <a:ext cx="992459" cy="5352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X=5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12A4B8-48C6-41A8-925B-6F6B006E0256}"/>
              </a:ext>
            </a:extLst>
          </p:cNvPr>
          <p:cNvSpPr/>
          <p:nvPr/>
        </p:nvSpPr>
        <p:spPr>
          <a:xfrm>
            <a:off x="7225989" y="3064554"/>
            <a:ext cx="992459" cy="5352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Y=7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0772BCD-0767-4CB7-AA49-D708BAA200E7}"/>
              </a:ext>
            </a:extLst>
          </p:cNvPr>
          <p:cNvSpPr/>
          <p:nvPr/>
        </p:nvSpPr>
        <p:spPr>
          <a:xfrm>
            <a:off x="4675614" y="1861561"/>
            <a:ext cx="1193181" cy="5352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ptr1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7CF36C9-7CD0-4449-9B3A-1C39B99DE938}"/>
              </a:ext>
            </a:extLst>
          </p:cNvPr>
          <p:cNvSpPr/>
          <p:nvPr/>
        </p:nvSpPr>
        <p:spPr>
          <a:xfrm>
            <a:off x="4551228" y="3064554"/>
            <a:ext cx="1193181" cy="5352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ptr2</a:t>
            </a:r>
            <a:endParaRPr lang="en-CA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F237220-DA58-4D94-A9C7-8B6540DA7C2D}"/>
              </a:ext>
            </a:extLst>
          </p:cNvPr>
          <p:cNvCxnSpPr>
            <a:cxnSpLocks/>
            <a:stCxn id="6" idx="3"/>
            <a:endCxn id="4" idx="1"/>
          </p:cNvCxnSpPr>
          <p:nvPr/>
        </p:nvCxnSpPr>
        <p:spPr>
          <a:xfrm>
            <a:off x="5868795" y="2129190"/>
            <a:ext cx="1357194" cy="404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E3D635A-387A-4EAD-B971-EFA96C122D9F}"/>
              </a:ext>
            </a:extLst>
          </p:cNvPr>
          <p:cNvCxnSpPr>
            <a:stCxn id="7" idx="3"/>
            <a:endCxn id="5" idx="1"/>
          </p:cNvCxnSpPr>
          <p:nvPr/>
        </p:nvCxnSpPr>
        <p:spPr>
          <a:xfrm>
            <a:off x="5744409" y="3332183"/>
            <a:ext cx="148158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8BBA5051-2B39-496A-8144-7B7F995E0A4D}"/>
              </a:ext>
            </a:extLst>
          </p:cNvPr>
          <p:cNvSpPr/>
          <p:nvPr/>
        </p:nvSpPr>
        <p:spPr>
          <a:xfrm>
            <a:off x="7225989" y="1902017"/>
            <a:ext cx="992459" cy="5352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X=7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16313AD-56CE-4C57-83A1-BD18674A2C2B}"/>
              </a:ext>
            </a:extLst>
          </p:cNvPr>
          <p:cNvSpPr/>
          <p:nvPr/>
        </p:nvSpPr>
        <p:spPr>
          <a:xfrm>
            <a:off x="7225989" y="3064554"/>
            <a:ext cx="992459" cy="5352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Y=10</a:t>
            </a:r>
            <a:endParaRPr lang="en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620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7" grpId="0" animBg="1"/>
      <p:bldP spid="14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modifying parameters in a function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pass large objects to a function with a single pointer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Optimization - avoids duplicating data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An array represents a list of elements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list is of a fixed length – once created cannot be resized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 elements have the same type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 by array[index]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indexing is [0]..[length-1]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056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Announcements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Reminder: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sign up for </a:t>
            </a: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Piazza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US" sz="2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Midterm – Monday, Oct 26, 2:30-4:00</a:t>
            </a:r>
            <a:b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[+extra time to submit your solution to </a:t>
            </a:r>
            <a:r>
              <a:rPr lang="en-US" sz="28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Coursys</a:t>
            </a: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]</a:t>
            </a:r>
            <a:b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During the regular Monday class</a:t>
            </a:r>
            <a:b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TAs have office hours over zoom.</a:t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See course webpage for details.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 - example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array[7];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(int i=0; i &lt; 7; i++) {  	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can also write i+=1 or i=i+1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array[i] = i+5;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array[3] = 8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array[3] = 66;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array[3] = 66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100000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755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Initializing arrays at declaration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array[7];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(int i=0; i &lt; 7; i++)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array[i] = i+5;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array[7] = {5, 6, 7, 8, 9, 10, 11};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641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 "array[%d] = %d\n", i, array[i] );</a:t>
            </a:r>
          </a:p>
          <a:p>
            <a:pPr lvl="0"/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 "array[%d] = %d\n", i, *(array+i) );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87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printf("array[%d] = %d\n", i, *(array+i));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variable of type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array of ints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 really a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pointer to 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elements are stored in the memory in a contiguous block 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starting from the position </a:t>
            </a: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array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SzPct val="45000"/>
            </a:pPr>
            <a:r>
              <a:rPr lang="de-DE" sz="2200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Arithmetics of pointers: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Note that size of int = 4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This means that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array+i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really increases by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i*sizeof(int)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2200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528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first = array;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last = array + 9;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iter;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(iter = first; iter &lt;= last; iter++) 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printf("%d is at the address %p \n",  *iter, iter);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...</a:t>
            </a:r>
          </a:p>
        </p:txBody>
      </p:sp>
    </p:spTree>
    <p:extLst>
      <p:ext uri="{BB962C8B-B14F-4D97-AF65-F5344CB8AC3E}">
        <p14:creationId xmlns:p14="http://schemas.microsoft.com/office/powerpoint/2010/main" val="4055402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Changing values in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2;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array[3] = 66;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66;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*(array+3) = 25;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25;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8AE0967-D2E6-4C85-8F4E-5F0C54A396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7597007"/>
              </p:ext>
            </p:extLst>
          </p:nvPr>
        </p:nvGraphicFramePr>
        <p:xfrm>
          <a:off x="8793455" y="3523359"/>
          <a:ext cx="773087" cy="2926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3087">
                  <a:extLst>
                    <a:ext uri="{9D8B030D-6E8A-4147-A177-3AD203B41FA5}">
                      <a16:colId xmlns:a16="http://schemas.microsoft.com/office/drawing/2014/main" val="298527896"/>
                    </a:ext>
                  </a:extLst>
                </a:gridCol>
              </a:tblGrid>
              <a:tr h="36118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148180"/>
                  </a:ext>
                </a:extLst>
              </a:tr>
              <a:tr h="36118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950333"/>
                  </a:ext>
                </a:extLst>
              </a:tr>
              <a:tr h="36118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9968862"/>
                  </a:ext>
                </a:extLst>
              </a:tr>
              <a:tr h="36118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1602750"/>
                  </a:ext>
                </a:extLst>
              </a:tr>
              <a:tr h="36118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4123590"/>
                  </a:ext>
                </a:extLst>
              </a:tr>
              <a:tr h="36118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747848"/>
                  </a:ext>
                </a:extLst>
              </a:tr>
              <a:tr h="36118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2943892"/>
                  </a:ext>
                </a:extLst>
              </a:tr>
              <a:tr h="36118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25794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252F7D08-B8DE-4FF5-911E-DE022A62196E}"/>
              </a:ext>
            </a:extLst>
          </p:cNvPr>
          <p:cNvSpPr txBox="1"/>
          <p:nvPr/>
        </p:nvSpPr>
        <p:spPr>
          <a:xfrm>
            <a:off x="6891454" y="4389258"/>
            <a:ext cx="893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array+3</a:t>
            </a:r>
            <a:endParaRPr lang="en-CA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D12E31C-C519-4D8C-A951-2786888C1BA0}"/>
              </a:ext>
            </a:extLst>
          </p:cNvPr>
          <p:cNvCxnSpPr>
            <a:cxnSpLocks/>
          </p:cNvCxnSpPr>
          <p:nvPr/>
        </p:nvCxnSpPr>
        <p:spPr>
          <a:xfrm>
            <a:off x="8263739" y="2152185"/>
            <a:ext cx="529716" cy="15043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8A0DA7C-BCC1-48B7-A089-2DE906A10086}"/>
              </a:ext>
            </a:extLst>
          </p:cNvPr>
          <p:cNvSpPr/>
          <p:nvPr/>
        </p:nvSpPr>
        <p:spPr>
          <a:xfrm>
            <a:off x="7889654" y="1558988"/>
            <a:ext cx="1807604" cy="5931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arr</a:t>
            </a:r>
            <a:r>
              <a:rPr lang="en-US" dirty="0">
                <a:solidFill>
                  <a:schemeClr val="tx1"/>
                </a:solidFill>
              </a:rPr>
              <a:t> =0x98af34</a:t>
            </a:r>
            <a:endParaRPr lang="en-CA" dirty="0">
              <a:solidFill>
                <a:schemeClr val="tx1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D5F26DE-4696-4FF3-9313-D573A4B94BBA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7785225" y="4573924"/>
            <a:ext cx="999131" cy="18466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624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 bounds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Q: What happens when trying to access 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array[-1]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array[10]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A: Will return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garbage data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crash</a:t>
            </a:r>
          </a:p>
          <a:p>
            <a:pPr lvl="0"/>
            <a:endParaRPr lang="de-DE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some situations the memory belongs to us, and array is part of a biggerArray</a:t>
            </a:r>
            <a:b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343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 - recap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An array represents a list of elements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list is of a fixed length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 elements have the same type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 by array[index]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indexing is [0]..[length-1]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variable of type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array of ints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 really a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pointer to 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Can use pointers to access an array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197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13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>
              <a:buSzPts val="1080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pointers to access an array</a:t>
            </a:r>
          </a:p>
        </p:txBody>
      </p:sp>
      <p:sp>
        <p:nvSpPr>
          <p:cNvPr id="124" name="Google Shape;124;p19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66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main()  {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[10] = {0, 1, 2, 3, 4, 5, 6, 7, 8, 9};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sz="22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arr+3;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sz="22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ptr+2;</a:t>
            </a:r>
            <a:endParaRPr sz="22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endParaRPr sz="22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&amp;(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[7]);		</a:t>
            </a:r>
            <a:r>
              <a:rPr lang="en-US" sz="2200" b="0" i="0" u="none" strike="noStrike" cap="none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// same as arr+7</a:t>
            </a:r>
            <a:endParaRPr sz="2200" b="0" i="0" u="none" strike="noStrike" cap="none" dirty="0">
              <a:solidFill>
                <a:schemeClr val="tx1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sz="22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&amp;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[5]; 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}</a:t>
            </a:r>
            <a:endParaRPr sz="22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02000" y="6181713"/>
            <a:ext cx="5201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NO! Array cannot be reassigned.</a:t>
            </a:r>
            <a:b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Array is a </a:t>
            </a:r>
            <a:r>
              <a:rPr lang="en-US" sz="2400" b="1" i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constant </a:t>
            </a:r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pointer</a:t>
            </a:r>
            <a:endParaRPr lang="en-CA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5274CF5-6B1D-40F6-BC3F-CDB0C6785B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874045"/>
              </p:ext>
            </p:extLst>
          </p:nvPr>
        </p:nvGraphicFramePr>
        <p:xfrm>
          <a:off x="8451517" y="3044744"/>
          <a:ext cx="773087" cy="2926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3087">
                  <a:extLst>
                    <a:ext uri="{9D8B030D-6E8A-4147-A177-3AD203B41FA5}">
                      <a16:colId xmlns:a16="http://schemas.microsoft.com/office/drawing/2014/main" val="2985278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148180"/>
                  </a:ext>
                </a:extLst>
              </a:tr>
              <a:tr h="36118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950333"/>
                  </a:ext>
                </a:extLst>
              </a:tr>
              <a:tr h="36118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9968862"/>
                  </a:ext>
                </a:extLst>
              </a:tr>
              <a:tr h="36118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1602750"/>
                  </a:ext>
                </a:extLst>
              </a:tr>
              <a:tr h="36118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4123590"/>
                  </a:ext>
                </a:extLst>
              </a:tr>
              <a:tr h="36118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747848"/>
                  </a:ext>
                </a:extLst>
              </a:tr>
              <a:tr h="36118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2943892"/>
                  </a:ext>
                </a:extLst>
              </a:tr>
              <a:tr h="36118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257945"/>
                  </a:ext>
                </a:extLst>
              </a:tr>
            </a:tbl>
          </a:graphicData>
        </a:graphic>
      </p:graphicFrame>
      <p:cxnSp>
        <p:nvCxnSpPr>
          <p:cNvPr id="11" name="Connector: Curved 10">
            <a:extLst>
              <a:ext uri="{FF2B5EF4-FFF2-40B4-BE49-F238E27FC236}">
                <a16:creationId xmlns:a16="http://schemas.microsoft.com/office/drawing/2014/main" id="{20729572-5732-49CE-B824-3B7A66251940}"/>
              </a:ext>
            </a:extLst>
          </p:cNvPr>
          <p:cNvCxnSpPr>
            <a:cxnSpLocks/>
          </p:cNvCxnSpPr>
          <p:nvPr/>
        </p:nvCxnSpPr>
        <p:spPr>
          <a:xfrm rot="10800000" flipV="1">
            <a:off x="8441396" y="1738349"/>
            <a:ext cx="12700" cy="1450900"/>
          </a:xfrm>
          <a:prstGeom prst="curvedConnector4">
            <a:avLst>
              <a:gd name="adj1" fmla="val 7595126"/>
              <a:gd name="adj2" fmla="val 101710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55A3ECE-F3C3-41C7-85E2-3F1D008BEB29}"/>
              </a:ext>
            </a:extLst>
          </p:cNvPr>
          <p:cNvSpPr/>
          <p:nvPr/>
        </p:nvSpPr>
        <p:spPr>
          <a:xfrm>
            <a:off x="7889654" y="1558988"/>
            <a:ext cx="1807604" cy="5931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arr</a:t>
            </a:r>
            <a:r>
              <a:rPr lang="en-US" dirty="0">
                <a:solidFill>
                  <a:schemeClr val="tx1"/>
                </a:solidFill>
              </a:rPr>
              <a:t> =0x98af34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143EA79-40D7-42BC-B16E-207893A008A7}"/>
              </a:ext>
            </a:extLst>
          </p:cNvPr>
          <p:cNvSpPr/>
          <p:nvPr/>
        </p:nvSpPr>
        <p:spPr>
          <a:xfrm>
            <a:off x="8064689" y="6470058"/>
            <a:ext cx="1788607" cy="5931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ptr</a:t>
            </a:r>
            <a:r>
              <a:rPr lang="en-US" dirty="0">
                <a:solidFill>
                  <a:schemeClr val="tx1"/>
                </a:solidFill>
              </a:rPr>
              <a:t>=0x98af40</a:t>
            </a:r>
            <a:endParaRPr lang="en-CA" dirty="0">
              <a:solidFill>
                <a:schemeClr val="tx1"/>
              </a:solidFill>
            </a:endParaRPr>
          </a:p>
        </p:txBody>
      </p:sp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id="{CB540B30-C4E6-4273-869B-18A7E06374F1}"/>
              </a:ext>
            </a:extLst>
          </p:cNvPr>
          <p:cNvCxnSpPr>
            <a:cxnSpLocks/>
            <a:stCxn id="22" idx="1"/>
          </p:cNvCxnSpPr>
          <p:nvPr/>
        </p:nvCxnSpPr>
        <p:spPr>
          <a:xfrm rot="10800000" flipH="1">
            <a:off x="8064688" y="4315617"/>
            <a:ext cx="428081" cy="2451041"/>
          </a:xfrm>
          <a:prstGeom prst="curvedConnector4">
            <a:avLst>
              <a:gd name="adj1" fmla="val -53401"/>
              <a:gd name="adj2" fmla="val 101091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D468B132-BA40-44B4-B2B6-DF22CD7C251E}"/>
              </a:ext>
            </a:extLst>
          </p:cNvPr>
          <p:cNvSpPr/>
          <p:nvPr/>
        </p:nvSpPr>
        <p:spPr>
          <a:xfrm>
            <a:off x="8057840" y="6476521"/>
            <a:ext cx="1788607" cy="5931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ptr</a:t>
            </a:r>
            <a:r>
              <a:rPr lang="en-US" dirty="0">
                <a:solidFill>
                  <a:schemeClr val="tx1"/>
                </a:solidFill>
              </a:rPr>
              <a:t>=</a:t>
            </a:r>
            <a:r>
              <a:rPr lang="en-US" dirty="0" err="1">
                <a:solidFill>
                  <a:schemeClr val="tx1"/>
                </a:solidFill>
              </a:rPr>
              <a:t>xxxxx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13120D64-58B0-416A-8669-46FEBAEE46E4}"/>
              </a:ext>
            </a:extLst>
          </p:cNvPr>
          <p:cNvSpPr/>
          <p:nvPr/>
        </p:nvSpPr>
        <p:spPr>
          <a:xfrm>
            <a:off x="8066816" y="6473921"/>
            <a:ext cx="1788607" cy="5931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ptr</a:t>
            </a:r>
            <a:r>
              <a:rPr lang="en-US" dirty="0">
                <a:solidFill>
                  <a:schemeClr val="tx1"/>
                </a:solidFill>
              </a:rPr>
              <a:t>=0x98af48</a:t>
            </a:r>
            <a:endParaRPr lang="en-CA" dirty="0">
              <a:solidFill>
                <a:schemeClr val="tx1"/>
              </a:solidFill>
            </a:endParaRPr>
          </a:p>
        </p:txBody>
      </p:sp>
      <p:cxnSp>
        <p:nvCxnSpPr>
          <p:cNvPr id="43" name="Connector: Curved 42">
            <a:extLst>
              <a:ext uri="{FF2B5EF4-FFF2-40B4-BE49-F238E27FC236}">
                <a16:creationId xmlns:a16="http://schemas.microsoft.com/office/drawing/2014/main" id="{CCFC9D1C-F4D8-4180-9ADA-47E224DF759D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443920" y="5669266"/>
            <a:ext cx="1680767" cy="452927"/>
          </a:xfrm>
          <a:prstGeom prst="curvedConnector3">
            <a:avLst>
              <a:gd name="adj1" fmla="val 109048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2563567-8B60-4BCC-8A78-827AD0092978}"/>
              </a:ext>
            </a:extLst>
          </p:cNvPr>
          <p:cNvSpPr/>
          <p:nvPr/>
        </p:nvSpPr>
        <p:spPr>
          <a:xfrm>
            <a:off x="8055022" y="6473920"/>
            <a:ext cx="1788607" cy="5931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ptr</a:t>
            </a:r>
            <a:r>
              <a:rPr lang="en-US" dirty="0">
                <a:solidFill>
                  <a:schemeClr val="tx1"/>
                </a:solidFill>
              </a:rPr>
              <a:t>=0x98af50</a:t>
            </a:r>
            <a:endParaRPr lang="en-CA" dirty="0">
              <a:solidFill>
                <a:schemeClr val="tx1"/>
              </a:solidFill>
            </a:endParaRPr>
          </a:p>
        </p:txBody>
      </p:sp>
      <p:cxnSp>
        <p:nvCxnSpPr>
          <p:cNvPr id="47" name="Connector: Curved 46">
            <a:extLst>
              <a:ext uri="{FF2B5EF4-FFF2-40B4-BE49-F238E27FC236}">
                <a16:creationId xmlns:a16="http://schemas.microsoft.com/office/drawing/2014/main" id="{972FD4CF-6160-4DFA-B60B-A37C6D85566A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756887" y="6061122"/>
            <a:ext cx="986604" cy="419265"/>
          </a:xfrm>
          <a:prstGeom prst="curvedConnector3">
            <a:avLst>
              <a:gd name="adj1" fmla="val 99732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0438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2" grpId="0" animBg="1"/>
      <p:bldP spid="22" grpId="1" animBg="1"/>
      <p:bldP spid="41" grpId="0" animBg="1"/>
      <p:bldP spid="41" grpId="1" animBg="1"/>
      <p:bldP spid="42" grpId="0" animBg="1"/>
      <p:bldP spid="42" grpId="1" animBg="1"/>
      <p:bldP spid="4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Declaring Variables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C all variables must be declared before using them.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type of variable must be declared.</a:t>
            </a:r>
          </a:p>
          <a:p>
            <a:pPr lvl="0">
              <a:buSzPct val="45000"/>
            </a:pP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int x = 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long y = 10;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printf("The sum of %d and %ld is %ld", x, y, x+y);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return 0;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 The sum of 5 and 10 is 15</a:t>
            </a:r>
          </a:p>
        </p:txBody>
      </p:sp>
      <p:sp>
        <p:nvSpPr>
          <p:cNvPr id="4" name="Rectangle 3"/>
          <p:cNvSpPr/>
          <p:nvPr/>
        </p:nvSpPr>
        <p:spPr>
          <a:xfrm>
            <a:off x="7245511" y="3350041"/>
            <a:ext cx="2534760" cy="11887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%d prints int</a:t>
            </a:r>
            <a:br>
              <a:rPr lang="en-US" sz="22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2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 decimal</a:t>
            </a:r>
          </a:p>
        </p:txBody>
      </p:sp>
      <p:sp>
        <p:nvSpPr>
          <p:cNvPr id="5" name="Straight Connector 4"/>
          <p:cNvSpPr/>
          <p:nvPr/>
        </p:nvSpPr>
        <p:spPr>
          <a:xfrm flipH="1" flipV="1">
            <a:off x="4581624" y="5361271"/>
            <a:ext cx="2561572" cy="92402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H="1">
            <a:off x="3495040" y="4007679"/>
            <a:ext cx="3750470" cy="10113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43196" y="5710709"/>
            <a:ext cx="2534760" cy="11887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%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ld</a:t>
            </a: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 prints long</a:t>
            </a:r>
            <a:b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 decimal</a:t>
            </a:r>
          </a:p>
        </p:txBody>
      </p:sp>
      <p:sp>
        <p:nvSpPr>
          <p:cNvPr id="9" name="Straight Connector 8"/>
          <p:cNvSpPr/>
          <p:nvPr/>
        </p:nvSpPr>
        <p:spPr>
          <a:xfrm flipH="1" flipV="1">
            <a:off x="5394960" y="5361271"/>
            <a:ext cx="1748236" cy="92402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392666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Strong Typing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C the type of variable cannnot be changed.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Once it is declared as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, it will always stay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(It is possible to change types in Python)</a:t>
            </a:r>
          </a:p>
          <a:p>
            <a:pPr lvl="0">
              <a:buSzPct val="100000"/>
              <a:buFont typeface="StarSymbol"/>
              <a:buChar char="●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When a variable is declared, a space in memory for the variable is reserved. For example:</a:t>
            </a:r>
          </a:p>
          <a:p>
            <a:pPr marL="914400" lvl="3" indent="0" hangingPunct="0">
              <a:spcBef>
                <a:spcPts val="0"/>
              </a:spcBef>
              <a:spcAft>
                <a:spcPts val="1415"/>
              </a:spcAft>
              <a:buSzPct val="75000"/>
              <a:buFont typeface="StarSymbol"/>
              <a:buChar char="–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 - 4 bytes (sometimes 2 bytes, compiler dependent)</a:t>
            </a:r>
          </a:p>
          <a:p>
            <a:pPr marL="914400" lvl="3" indent="0" hangingPunct="0">
              <a:spcBef>
                <a:spcPts val="0"/>
              </a:spcBef>
              <a:spcAft>
                <a:spcPts val="1415"/>
              </a:spcAft>
              <a:buSzPct val="75000"/>
              <a:buFont typeface="StarSymbol"/>
              <a:buChar char="–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long – 8 bytes</a:t>
            </a:r>
          </a:p>
          <a:p>
            <a:pPr marL="914400" lvl="3" indent="0" hangingPunct="0">
              <a:spcBef>
                <a:spcPts val="0"/>
              </a:spcBef>
              <a:spcAft>
                <a:spcPts val="1415"/>
              </a:spcAft>
              <a:buSzPct val="75000"/>
              <a:buFont typeface="StarSymbol"/>
              <a:buChar char="–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double – 8 bytes</a:t>
            </a:r>
          </a:p>
          <a:p>
            <a:pPr marL="914400" lvl="3" indent="0" hangingPunct="0">
              <a:spcBef>
                <a:spcPts val="0"/>
              </a:spcBef>
              <a:spcAft>
                <a:spcPts val="1415"/>
              </a:spcAft>
              <a:buSzPct val="75000"/>
              <a:buFont typeface="StarSymbol"/>
              <a:buChar char="–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char – 1 byte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int vs long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</a:p>
          <a:p>
            <a:pPr lvl="0">
              <a:buSzPct val="45000"/>
            </a:pPr>
            <a:r>
              <a:rPr lang="en-US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200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 = 9876543210; // assigned value is too large for </a:t>
            </a:r>
            <a:r>
              <a:rPr lang="en-US" sz="2200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>
              <a:buSzPct val="45000"/>
            </a:pPr>
            <a:r>
              <a:rPr lang="en-US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200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("printing w = %d\n", w);</a:t>
            </a:r>
          </a:p>
          <a:p>
            <a:pPr lvl="0">
              <a:buSzPct val="45000"/>
            </a:pPr>
            <a:endParaRPr lang="en-US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en-US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long z = 9876543210;</a:t>
            </a:r>
          </a:p>
          <a:p>
            <a:pPr lvl="0">
              <a:buSzPct val="45000"/>
            </a:pPr>
            <a:r>
              <a:rPr lang="en-US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200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("printing z = %</a:t>
            </a:r>
            <a:r>
              <a:rPr lang="en-US" sz="2200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ld</a:t>
            </a:r>
            <a:r>
              <a:rPr lang="en-US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\n", z);</a:t>
            </a:r>
            <a:br>
              <a:rPr lang="en-US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en-US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return 0;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buSzPct val="45000"/>
            </a:pP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see int_long.c</a:t>
            </a:r>
          </a:p>
        </p:txBody>
      </p:sp>
    </p:spTree>
    <p:extLst>
      <p:ext uri="{BB962C8B-B14F-4D97-AF65-F5344CB8AC3E}">
        <p14:creationId xmlns:p14="http://schemas.microsoft.com/office/powerpoint/2010/main" val="2487379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Pointers </a:t>
            </a:r>
            <a:r>
              <a:rPr lang="de-DE" sz="6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 Data variables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945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vs Data variables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Each variable is stored in a unique location in the memory.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Its address is represented by a number (can be accessed using pointers and references).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Thus, a variable has 3 main features: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type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value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address in memory</a:t>
            </a:r>
          </a:p>
          <a:p>
            <a:pPr marL="342900" lvl="0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Address can be store in a variable explicitly</a:t>
            </a:r>
          </a:p>
          <a:p>
            <a:pPr lvl="0">
              <a:spcAft>
                <a:spcPts val="300"/>
              </a:spcAft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x = 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px = &amp;x;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pointer to the location of x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printf("The address of %d is %p", x, px);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&gt;&gt;     The address of 5 is  0x958af3c4</a:t>
            </a:r>
          </a:p>
        </p:txBody>
      </p:sp>
      <p:sp>
        <p:nvSpPr>
          <p:cNvPr id="4" name="Rectangle 3"/>
          <p:cNvSpPr/>
          <p:nvPr/>
        </p:nvSpPr>
        <p:spPr>
          <a:xfrm>
            <a:off x="6938566" y="3276855"/>
            <a:ext cx="3048714" cy="11887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%p prints the address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dirty="0">
                <a:latin typeface="Arial" pitchFamily="18"/>
                <a:ea typeface="Arial Unicode MS" pitchFamily="2"/>
                <a:cs typeface="Tahoma" pitchFamily="2"/>
              </a:rPr>
              <a:t>(value of the pointer)</a:t>
            </a:r>
            <a:endParaRPr lang="en-US" sz="2200" b="1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traight Connector 4"/>
          <p:cNvSpPr/>
          <p:nvPr/>
        </p:nvSpPr>
        <p:spPr>
          <a:xfrm flipH="1">
            <a:off x="5425439" y="3921761"/>
            <a:ext cx="1513128" cy="201168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vs Data variables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Dereferencing: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x = 5;  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variable x has value 5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%d", x);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px = &amp;x;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pointer to the location of x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printf("The value at the address %p is %d", px, *px);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*px = 7;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// dereferencing, changing the value at the address px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%d", x);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      	x = 5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	The value at the address 0x738df7a3 is 5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	x = 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vs Data variables</a:t>
            </a:r>
            <a:endParaRPr lang="de-DE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Remember the difference: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Variable – the data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Pointers – the address</a:t>
            </a:r>
          </a:p>
          <a:p>
            <a:pPr lvl="0">
              <a:buSzPct val="45000"/>
              <a:buFont typeface="StarSymbol"/>
              <a:buChar char="●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05840" y="4389120"/>
            <a:ext cx="2194560" cy="128016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Variables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5852160" y="4425119"/>
            <a:ext cx="2194560" cy="128016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Pointers</a:t>
            </a:r>
          </a:p>
        </p:txBody>
      </p:sp>
      <p:sp>
        <p:nvSpPr>
          <p:cNvPr id="6" name="Straight Connector 5"/>
          <p:cNvSpPr/>
          <p:nvPr/>
        </p:nvSpPr>
        <p:spPr>
          <a:xfrm>
            <a:off x="3200400" y="4663440"/>
            <a:ext cx="265176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H="1">
            <a:off x="3200400" y="5394960"/>
            <a:ext cx="265176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08399" y="4186799"/>
            <a:ext cx="2560320" cy="11444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Use &amp; (get address)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Use * (dereference)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1484</TotalTime>
  <Words>2227</Words>
  <Application>Microsoft Office PowerPoint</Application>
  <PresentationFormat>Custom</PresentationFormat>
  <Paragraphs>241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Albany</vt:lpstr>
      <vt:lpstr>Arial</vt:lpstr>
      <vt:lpstr>Calibri</vt:lpstr>
      <vt:lpstr>StarSymbol</vt:lpstr>
      <vt:lpstr>Times New Roman</vt:lpstr>
      <vt:lpstr>water</vt:lpstr>
      <vt:lpstr>lyt blackandwhite</vt:lpstr>
      <vt:lpstr>PowerPoint Presentation</vt:lpstr>
      <vt:lpstr>Announcements</vt:lpstr>
      <vt:lpstr>Declaring Variables</vt:lpstr>
      <vt:lpstr>Strong Typing</vt:lpstr>
      <vt:lpstr>int vs long</vt:lpstr>
      <vt:lpstr>PowerPoint Presentation</vt:lpstr>
      <vt:lpstr>Pointers vs Data variables</vt:lpstr>
      <vt:lpstr>Pointers vs Data variables</vt:lpstr>
      <vt:lpstr>Pointers vs Data variables</vt:lpstr>
      <vt:lpstr>Why are pointers useful?</vt:lpstr>
      <vt:lpstr>Why are pointers useful?</vt:lpstr>
      <vt:lpstr>Why are pointers useful?</vt:lpstr>
      <vt:lpstr>Examples</vt:lpstr>
      <vt:lpstr>Examples</vt:lpstr>
      <vt:lpstr>Examples</vt:lpstr>
      <vt:lpstr>Examples</vt:lpstr>
      <vt:lpstr>Why are pointers useful?</vt:lpstr>
      <vt:lpstr>PowerPoint Presentation</vt:lpstr>
      <vt:lpstr>Arrays</vt:lpstr>
      <vt:lpstr>Arrays - example</vt:lpstr>
      <vt:lpstr>Initializing arrays at declaration</vt:lpstr>
      <vt:lpstr>Iterating through an array</vt:lpstr>
      <vt:lpstr>Iterating through an array</vt:lpstr>
      <vt:lpstr>Iterating through an array</vt:lpstr>
      <vt:lpstr>Changing values in an array</vt:lpstr>
      <vt:lpstr>Array bounds</vt:lpstr>
      <vt:lpstr>Arrays - recap</vt:lpstr>
      <vt:lpstr>Using pointers to access an array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440</cp:revision>
  <dcterms:created xsi:type="dcterms:W3CDTF">2017-07-19T12:15:02Z</dcterms:created>
  <dcterms:modified xsi:type="dcterms:W3CDTF">2020-09-15T00:05:14Z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