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handoutMasterIdLst>
    <p:handoutMasterId r:id="rId18"/>
  </p:handoutMasterIdLst>
  <p:sldIdLst>
    <p:sldId id="256" r:id="rId3"/>
    <p:sldId id="492" r:id="rId4"/>
    <p:sldId id="493" r:id="rId5"/>
    <p:sldId id="494" r:id="rId6"/>
    <p:sldId id="503" r:id="rId7"/>
    <p:sldId id="504" r:id="rId8"/>
    <p:sldId id="502" r:id="rId9"/>
    <p:sldId id="496" r:id="rId10"/>
    <p:sldId id="497" r:id="rId11"/>
    <p:sldId id="498" r:id="rId12"/>
    <p:sldId id="499" r:id="rId13"/>
    <p:sldId id="500" r:id="rId14"/>
    <p:sldId id="501" r:id="rId15"/>
    <p:sldId id="408" r:id="rId16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85" autoAdjust="0"/>
    <p:restoredTop sz="93792" autoAdjust="0"/>
  </p:normalViewPr>
  <p:slideViewPr>
    <p:cSldViewPr snapToGrid="0">
      <p:cViewPr varScale="1">
        <p:scale>
          <a:sx n="60" d="100"/>
          <a:sy n="60" d="100"/>
        </p:scale>
        <p:origin x="12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260780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217437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431879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238941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21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8244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164142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225114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818692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279261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223230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336969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80087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graphemica.com/%E2%85%93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graphemica.com/%E2%85%93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30, 2020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Scientific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solidFill>
                  <a:schemeClr val="tx1"/>
                </a:solidFill>
              </a:rPr>
              <a:t>A convention to express numbers by their magnitude: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solidFill>
                  <a:schemeClr val="tx1"/>
                </a:solidFill>
              </a:rPr>
              <a:t>Speed of light = </a:t>
            </a:r>
            <a:r>
              <a:rPr lang="en-US" sz="2200" dirty="0"/>
              <a:t>2.99792458 x 10</a:t>
            </a:r>
            <a:r>
              <a:rPr lang="en-US" sz="2200" baseline="30000" dirty="0"/>
              <a:t>8</a:t>
            </a:r>
            <a:r>
              <a:rPr lang="en-US" sz="2200" dirty="0"/>
              <a:t> m/s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solidFill>
                  <a:schemeClr val="tx1"/>
                </a:solidFill>
              </a:rPr>
              <a:t>One gigabyte =  1.073741824</a:t>
            </a:r>
            <a:r>
              <a:rPr lang="en-US" sz="2200" dirty="0"/>
              <a:t> x 10</a:t>
            </a:r>
            <a:r>
              <a:rPr lang="en-US" sz="2200" baseline="30000" dirty="0"/>
              <a:t>9</a:t>
            </a:r>
            <a:r>
              <a:rPr lang="en-US" sz="2200" dirty="0"/>
              <a:t> bytes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/>
              <a:t>⅓ = 3.33333333333 x 10</a:t>
            </a:r>
            <a:r>
              <a:rPr lang="en-US" sz="2200" baseline="30000" dirty="0"/>
              <a:t>-1</a:t>
            </a:r>
            <a:endParaRPr lang="en-US" sz="2200" u="sng" baseline="30000" dirty="0">
              <a:solidFill>
                <a:schemeClr val="tx1"/>
              </a:solidFill>
              <a:hlinkClick r:id="rId3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solidFill>
                  <a:schemeClr val="tx1"/>
                </a:solidFill>
              </a:rPr>
              <a:t>Same conventions are used for binary</a:t>
            </a:r>
          </a:p>
        </p:txBody>
      </p:sp>
    </p:spTree>
    <p:extLst>
      <p:ext uri="{BB962C8B-B14F-4D97-AF65-F5344CB8AC3E}">
        <p14:creationId xmlns:p14="http://schemas.microsoft.com/office/powerpoint/2010/main" val="8912179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Floating point encoding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solidFill>
                  <a:schemeClr val="tx1"/>
                </a:solidFill>
              </a:rPr>
              <a:t>A float is composed of 32 bits: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1 bit for sign ( 0 – positive, 1 – negative)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23 bits for the significand (</a:t>
            </a:r>
            <a:r>
              <a:rPr lang="en" sz="2200" i="1" dirty="0">
                <a:solidFill>
                  <a:schemeClr val="dk1"/>
                </a:solidFill>
              </a:rPr>
              <a:t>significant digits</a:t>
            </a:r>
            <a:r>
              <a:rPr lang="en" sz="2200" dirty="0">
                <a:solidFill>
                  <a:schemeClr val="dk1"/>
                </a:solidFill>
              </a:rPr>
              <a:t> of the number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</a:p>
          <a:p>
            <a:pPr lvl="2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1.b</a:t>
            </a:r>
            <a:r>
              <a:rPr lang="en-US" sz="2200" baseline="-25000" dirty="0">
                <a:solidFill>
                  <a:schemeClr val="tx1"/>
                </a:solidFill>
              </a:rPr>
              <a:t>22</a:t>
            </a:r>
            <a:r>
              <a:rPr lang="en-US" sz="2200" dirty="0">
                <a:solidFill>
                  <a:schemeClr val="tx1"/>
                </a:solidFill>
              </a:rPr>
              <a:t>b</a:t>
            </a:r>
            <a:r>
              <a:rPr lang="en-US" sz="2200" baseline="-25000" dirty="0">
                <a:solidFill>
                  <a:schemeClr val="tx1"/>
                </a:solidFill>
              </a:rPr>
              <a:t>21</a:t>
            </a:r>
            <a:r>
              <a:rPr lang="en-US" sz="2200" dirty="0">
                <a:solidFill>
                  <a:schemeClr val="tx1"/>
                </a:solidFill>
              </a:rPr>
              <a:t>…b</a:t>
            </a:r>
            <a:r>
              <a:rPr lang="en-US" sz="2200" baseline="-25000" dirty="0">
                <a:solidFill>
                  <a:schemeClr val="tx1"/>
                </a:solidFill>
              </a:rPr>
              <a:t>0</a:t>
            </a:r>
          </a:p>
          <a:p>
            <a:pPr lvl="2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b</a:t>
            </a:r>
            <a:r>
              <a:rPr lang="en-US" sz="2200" baseline="-25000" dirty="0">
                <a:solidFill>
                  <a:schemeClr val="tx1"/>
                </a:solidFill>
              </a:rPr>
              <a:t>22 </a:t>
            </a:r>
            <a:r>
              <a:rPr lang="en-US" sz="2200" dirty="0">
                <a:solidFill>
                  <a:schemeClr val="tx1"/>
                </a:solidFill>
              </a:rPr>
              <a:t>represents the digit of ½</a:t>
            </a:r>
          </a:p>
          <a:p>
            <a:pPr lvl="2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b</a:t>
            </a:r>
            <a:r>
              <a:rPr lang="en-US" sz="2200" baseline="-25000" dirty="0">
                <a:solidFill>
                  <a:schemeClr val="tx1"/>
                </a:solidFill>
              </a:rPr>
              <a:t>21 </a:t>
            </a:r>
            <a:r>
              <a:rPr lang="en-US" sz="2200" dirty="0">
                <a:solidFill>
                  <a:schemeClr val="tx1"/>
                </a:solidFill>
              </a:rPr>
              <a:t>represents the digit of ¼  …</a:t>
            </a:r>
            <a:endParaRPr lang="en-US" sz="2200" baseline="-25000" dirty="0">
              <a:solidFill>
                <a:schemeClr val="tx1"/>
              </a:solidFill>
            </a:endParaRP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8 bits for the exponent – ranges from -127 to 128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Range of the representation: </a:t>
            </a:r>
            <a:r>
              <a:rPr lang="en" sz="2200" dirty="0"/>
              <a:t>  </a:t>
            </a:r>
            <a:r>
              <a:rPr lang="en-US" sz="2200" dirty="0">
                <a:solidFill>
                  <a:schemeClr val="tx1"/>
                </a:solidFill>
              </a:rPr>
              <a:t>1.b</a:t>
            </a:r>
            <a:r>
              <a:rPr lang="en-US" sz="2200" baseline="-25000" dirty="0">
                <a:solidFill>
                  <a:schemeClr val="tx1"/>
                </a:solidFill>
              </a:rPr>
              <a:t>22</a:t>
            </a:r>
            <a:r>
              <a:rPr lang="en-US" sz="2200" dirty="0">
                <a:solidFill>
                  <a:schemeClr val="tx1"/>
                </a:solidFill>
              </a:rPr>
              <a:t>b</a:t>
            </a:r>
            <a:r>
              <a:rPr lang="en-US" sz="2200" baseline="-25000" dirty="0">
                <a:solidFill>
                  <a:schemeClr val="tx1"/>
                </a:solidFill>
              </a:rPr>
              <a:t>21</a:t>
            </a:r>
            <a:r>
              <a:rPr lang="en-US" sz="2200" dirty="0">
                <a:solidFill>
                  <a:schemeClr val="tx1"/>
                </a:solidFill>
              </a:rPr>
              <a:t>…b</a:t>
            </a:r>
            <a:r>
              <a:rPr lang="en-US" sz="2200" baseline="-25000" dirty="0">
                <a:solidFill>
                  <a:schemeClr val="tx1"/>
                </a:solidFill>
              </a:rPr>
              <a:t>0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" sz="2200" dirty="0"/>
              <a:t>x 2</a:t>
            </a:r>
            <a:r>
              <a:rPr lang="en" sz="2200" baseline="30000" dirty="0"/>
              <a:t>(exp-127)</a:t>
            </a:r>
            <a:endParaRPr lang="en-US" sz="2200" dirty="0">
              <a:solidFill>
                <a:schemeClr val="tx1"/>
              </a:solidFill>
            </a:endParaRPr>
          </a:p>
          <a:p>
            <a:pPr lvl="2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between </a:t>
            </a:r>
            <a:r>
              <a:rPr lang="en" sz="2200" dirty="0"/>
              <a:t>≈ </a:t>
            </a:r>
            <a:r>
              <a:rPr lang="en-US" sz="2200" dirty="0">
                <a:solidFill>
                  <a:schemeClr val="tx1"/>
                </a:solidFill>
              </a:rPr>
              <a:t>2</a:t>
            </a:r>
            <a:r>
              <a:rPr lang="en-US" sz="2200" baseline="30000" dirty="0">
                <a:solidFill>
                  <a:schemeClr val="tx1"/>
                </a:solidFill>
              </a:rPr>
              <a:t>128</a:t>
            </a:r>
            <a:r>
              <a:rPr lang="en" sz="2200" dirty="0"/>
              <a:t> ≈ 3.40 x 10</a:t>
            </a:r>
            <a:r>
              <a:rPr lang="en" sz="2200" baseline="30000" dirty="0"/>
              <a:t>38</a:t>
            </a:r>
            <a:r>
              <a:rPr lang="en" sz="2200" dirty="0"/>
              <a:t> and  </a:t>
            </a:r>
            <a:r>
              <a:rPr lang="en-US" sz="2200" dirty="0"/>
              <a:t>≈ 2</a:t>
            </a:r>
            <a:r>
              <a:rPr lang="en-US" sz="2200" baseline="30000" dirty="0"/>
              <a:t>-127</a:t>
            </a:r>
            <a:r>
              <a:rPr lang="en-US" sz="2200" dirty="0"/>
              <a:t> ≈ 1.17 x 10</a:t>
            </a:r>
            <a:r>
              <a:rPr lang="en-US" sz="2200" baseline="30000" dirty="0"/>
              <a:t>-38</a:t>
            </a:r>
          </a:p>
          <a:p>
            <a:pPr marL="457200" lvl="1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2" name="AutoShape 2" descr="Float example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793" y="2484437"/>
            <a:ext cx="7792720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5743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Example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solidFill>
                  <a:schemeClr val="tx1"/>
                </a:solidFill>
              </a:rPr>
              <a:t>The number is (-1)</a:t>
            </a:r>
            <a:r>
              <a:rPr lang="en-US" sz="2200" baseline="30000" dirty="0">
                <a:solidFill>
                  <a:schemeClr val="tx1"/>
                </a:solidFill>
              </a:rPr>
              <a:t>sign</a:t>
            </a:r>
            <a:r>
              <a:rPr lang="en-US" sz="2200" dirty="0">
                <a:solidFill>
                  <a:schemeClr val="tx1"/>
                </a:solidFill>
              </a:rPr>
              <a:t> x (1+ fraction) x 2</a:t>
            </a:r>
            <a:r>
              <a:rPr lang="en-US" sz="2200" baseline="30000" dirty="0">
                <a:solidFill>
                  <a:schemeClr val="tx1"/>
                </a:solidFill>
              </a:rPr>
              <a:t>exp-127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baseline="30000" dirty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In this example: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solidFill>
                  <a:schemeClr val="tx1"/>
                </a:solidFill>
              </a:rPr>
              <a:t>	1 x (1 + 1/4) x 2</a:t>
            </a:r>
            <a:r>
              <a:rPr lang="en-US" sz="2200" baseline="30000" dirty="0">
                <a:solidFill>
                  <a:schemeClr val="tx1"/>
                </a:solidFill>
              </a:rPr>
              <a:t>124-127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solidFill>
                  <a:schemeClr val="tx1"/>
                </a:solidFill>
              </a:rPr>
              <a:t>	= 1.25 x 2</a:t>
            </a:r>
            <a:r>
              <a:rPr lang="en-US" sz="2200" baseline="30000" dirty="0">
                <a:solidFill>
                  <a:schemeClr val="tx1"/>
                </a:solidFill>
              </a:rPr>
              <a:t>-3</a:t>
            </a:r>
            <a:endParaRPr lang="en-US" sz="2200" dirty="0">
              <a:solidFill>
                <a:schemeClr val="tx1"/>
              </a:solidFill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solidFill>
                  <a:schemeClr val="tx1"/>
                </a:solidFill>
              </a:rPr>
              <a:t>	= 1.25/8 = 0.15625</a:t>
            </a:r>
          </a:p>
        </p:txBody>
      </p:sp>
      <p:sp>
        <p:nvSpPr>
          <p:cNvPr id="2" name="AutoShape 2" descr="Float example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902" y="2103437"/>
            <a:ext cx="7792720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1793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Example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solidFill>
                  <a:schemeClr val="tx1"/>
                </a:solidFill>
              </a:rPr>
              <a:t>-1.625 = -(1 + 5/8) x 2</a:t>
            </a:r>
            <a:r>
              <a:rPr lang="en-US" sz="2200" baseline="30000" dirty="0">
                <a:solidFill>
                  <a:schemeClr val="tx1"/>
                </a:solidFill>
              </a:rPr>
              <a:t>0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5/8 = 1/2 + 1/8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Set 1 for the minus sign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Set b</a:t>
            </a:r>
            <a:r>
              <a:rPr lang="en-US" sz="2200" baseline="-25000" dirty="0">
                <a:solidFill>
                  <a:schemeClr val="tx1"/>
                </a:solidFill>
              </a:rPr>
              <a:t>0</a:t>
            </a:r>
            <a:r>
              <a:rPr lang="en-US" sz="2200" dirty="0">
                <a:solidFill>
                  <a:schemeClr val="tx1"/>
                </a:solidFill>
              </a:rPr>
              <a:t> = 1 (for ½)  and b</a:t>
            </a:r>
            <a:r>
              <a:rPr lang="en-US" sz="2200" baseline="-25000" dirty="0">
                <a:solidFill>
                  <a:schemeClr val="tx1"/>
                </a:solidFill>
              </a:rPr>
              <a:t>2</a:t>
            </a:r>
            <a:r>
              <a:rPr lang="en-US" sz="2200" dirty="0">
                <a:solidFill>
                  <a:schemeClr val="tx1"/>
                </a:solidFill>
              </a:rPr>
              <a:t> = 1 (for 1/8) 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The 8 bits of exponent are 127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-1.625 = - (1+1/2 + 1/8) x 2</a:t>
            </a:r>
            <a:r>
              <a:rPr lang="en-US" sz="2200" baseline="300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" name="AutoShape 2" descr="Float example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712" y="2560637"/>
            <a:ext cx="8833613" cy="1247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6180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719191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/>
              <a:t>Binary Encodings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10133876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Binary encodings of integers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sz="2200" dirty="0"/>
              <a:t>The values of digits in a number are positional:</a:t>
            </a:r>
          </a:p>
          <a:p>
            <a:endParaRPr lang="en-US" altLang="he-IL" sz="2200" dirty="0"/>
          </a:p>
          <a:p>
            <a:r>
              <a:rPr lang="en-US" altLang="he-IL" sz="2200" dirty="0"/>
              <a:t>Decimal numbers: 582 = 500 + 80 + 2  = 5*10</a:t>
            </a:r>
            <a:r>
              <a:rPr lang="en-US" altLang="he-IL" sz="2200" baseline="30000" dirty="0"/>
              <a:t>2 </a:t>
            </a:r>
            <a:r>
              <a:rPr lang="en-US" altLang="he-IL" sz="2200" dirty="0"/>
              <a:t>+ 8*10</a:t>
            </a:r>
            <a:r>
              <a:rPr lang="en-US" altLang="he-IL" sz="2200" baseline="30000" dirty="0"/>
              <a:t>1 </a:t>
            </a:r>
            <a:r>
              <a:rPr lang="en-US" altLang="he-IL" sz="2200" dirty="0"/>
              <a:t>+ 2*10</a:t>
            </a:r>
            <a:r>
              <a:rPr lang="en-US" altLang="he-IL" sz="2200" baseline="30000" dirty="0"/>
              <a:t>0</a:t>
            </a:r>
          </a:p>
          <a:p>
            <a:endParaRPr lang="en-US" altLang="he-IL" sz="2200" baseline="30000" dirty="0"/>
          </a:p>
          <a:p>
            <a:r>
              <a:rPr lang="en-US" altLang="he-IL" sz="2200" dirty="0"/>
              <a:t>Binary numbers: 10110 = 1*2</a:t>
            </a:r>
            <a:r>
              <a:rPr lang="en-US" altLang="he-IL" sz="2200" baseline="30000" dirty="0"/>
              <a:t>4</a:t>
            </a:r>
            <a:r>
              <a:rPr lang="en-US" altLang="he-IL" sz="2200" dirty="0"/>
              <a:t> + 0*2</a:t>
            </a:r>
            <a:r>
              <a:rPr lang="en-US" altLang="he-IL" sz="2200" baseline="30000" dirty="0"/>
              <a:t>3</a:t>
            </a:r>
            <a:r>
              <a:rPr lang="en-US" altLang="he-IL" sz="2200" dirty="0"/>
              <a:t> + 1*2</a:t>
            </a:r>
            <a:r>
              <a:rPr lang="en-US" altLang="he-IL" sz="2200" baseline="30000" dirty="0"/>
              <a:t>2</a:t>
            </a:r>
            <a:r>
              <a:rPr lang="en-US" altLang="he-IL" sz="2200" dirty="0"/>
              <a:t> + 1*2</a:t>
            </a:r>
            <a:r>
              <a:rPr lang="en-US" altLang="he-IL" sz="2200" baseline="30000" dirty="0"/>
              <a:t>1</a:t>
            </a:r>
            <a:r>
              <a:rPr lang="en-US" altLang="he-IL" sz="2200" dirty="0"/>
              <a:t> + 0*2</a:t>
            </a:r>
            <a:r>
              <a:rPr lang="en-US" altLang="he-IL" sz="2200" baseline="30000" dirty="0"/>
              <a:t>0</a:t>
            </a:r>
            <a:endParaRPr lang="en-US" altLang="he-IL" sz="2200" dirty="0"/>
          </a:p>
          <a:p>
            <a:endParaRPr lang="en-US" altLang="he-IL" sz="2200" baseline="-25000" dirty="0"/>
          </a:p>
          <a:p>
            <a:r>
              <a:rPr lang="en-US" altLang="he-IL" sz="2200" dirty="0"/>
              <a:t>Exercises: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Convert 10011011 from binary to decimal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Convert 29 from decimal to binary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6883152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Binary encodings of integers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altLang="he-IL" sz="2200" dirty="0"/>
              <a:t>Convert 10011011 from binary to decimal: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2</a:t>
            </a:r>
            <a:r>
              <a:rPr lang="en-US" altLang="he-IL" sz="2200" baseline="30000" dirty="0"/>
              <a:t>7</a:t>
            </a:r>
            <a:r>
              <a:rPr lang="en-US" altLang="he-IL" sz="2200" dirty="0"/>
              <a:t> + 2</a:t>
            </a:r>
            <a:r>
              <a:rPr lang="en-US" altLang="he-IL" sz="2200" baseline="30000" dirty="0"/>
              <a:t>4</a:t>
            </a:r>
            <a:r>
              <a:rPr lang="en-US" altLang="he-IL" sz="2200" dirty="0"/>
              <a:t> + 2</a:t>
            </a:r>
            <a:r>
              <a:rPr lang="en-US" altLang="he-IL" sz="2200" baseline="30000" dirty="0"/>
              <a:t>3</a:t>
            </a:r>
            <a:r>
              <a:rPr lang="en-US" altLang="he-IL" sz="2200" dirty="0"/>
              <a:t> + 2</a:t>
            </a:r>
            <a:r>
              <a:rPr lang="en-US" altLang="he-IL" sz="2200" baseline="30000" dirty="0"/>
              <a:t>1</a:t>
            </a:r>
            <a:r>
              <a:rPr lang="en-US" altLang="he-IL" sz="2200" dirty="0"/>
              <a:t> +</a:t>
            </a:r>
            <a:r>
              <a:rPr lang="en-US" altLang="he-IL" sz="2200" baseline="30000" dirty="0"/>
              <a:t> </a:t>
            </a:r>
            <a:r>
              <a:rPr lang="en-US" altLang="he-IL" sz="2200" dirty="0"/>
              <a:t>2</a:t>
            </a:r>
            <a:r>
              <a:rPr lang="en-US" altLang="he-IL" sz="2200" baseline="30000" dirty="0"/>
              <a:t>0</a:t>
            </a:r>
            <a:r>
              <a:rPr lang="en-US" altLang="he-IL" sz="2200" dirty="0"/>
              <a:t> = 128 + 16 + 8 + 2 + 1 = 155</a:t>
            </a:r>
          </a:p>
        </p:txBody>
      </p:sp>
    </p:spTree>
    <p:extLst>
      <p:ext uri="{BB962C8B-B14F-4D97-AF65-F5344CB8AC3E}">
        <p14:creationId xmlns:p14="http://schemas.microsoft.com/office/powerpoint/2010/main" val="16772004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 numCol="1" anchor="ctr" anchorCtr="1"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Binary encodings of integers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altLang="he-IL" sz="2200" dirty="0"/>
              <a:t>Convert 29 from decimal to binary:</a:t>
            </a:r>
          </a:p>
          <a:p>
            <a:endParaRPr lang="en-US" altLang="he-IL" sz="2200" dirty="0"/>
          </a:p>
          <a:p>
            <a:r>
              <a:rPr lang="en-US" altLang="he-IL" sz="2200" dirty="0"/>
              <a:t>29 is odd, hence the binary should end with 1.  *****1</a:t>
            </a:r>
          </a:p>
          <a:p>
            <a:r>
              <a:rPr lang="en-US" altLang="he-IL" sz="2200" dirty="0"/>
              <a:t>Let’s subtract 1, we are left with 28.</a:t>
            </a:r>
          </a:p>
          <a:p>
            <a:r>
              <a:rPr lang="en-US" altLang="he-IL" sz="2200" dirty="0"/>
              <a:t>Let’s divide 28 by 2, and get 14.</a:t>
            </a:r>
          </a:p>
          <a:p>
            <a:r>
              <a:rPr lang="en-US" altLang="he-IL" sz="2200" dirty="0"/>
              <a:t>14 is even, so the next digit will be 0….  -</a:t>
            </a:r>
            <a:r>
              <a:rPr lang="en-US" altLang="he-IL" sz="2200" dirty="0">
                <a:sym typeface="Wingdings" panose="05000000000000000000" pitchFamily="2" charset="2"/>
              </a:rPr>
              <a:t>   ******01</a:t>
            </a:r>
          </a:p>
          <a:p>
            <a:r>
              <a:rPr lang="en-US" altLang="he-IL" sz="2200" dirty="0">
                <a:sym typeface="Wingdings" panose="05000000000000000000" pitchFamily="2" charset="2"/>
              </a:rPr>
              <a:t>Let’s divide 14 by 2, we get 7.</a:t>
            </a:r>
          </a:p>
          <a:p>
            <a:r>
              <a:rPr lang="en-US" altLang="he-IL" sz="2200" dirty="0">
                <a:sym typeface="Wingdings" panose="05000000000000000000" pitchFamily="2" charset="2"/>
              </a:rPr>
              <a:t>7 is off, so the next digit is 1    ****101</a:t>
            </a:r>
          </a:p>
          <a:p>
            <a:endParaRPr lang="en-US" altLang="he-IL" sz="2200" dirty="0"/>
          </a:p>
          <a:p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9542435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 numCol="1" anchor="ctr" anchorCtr="1"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Binary encodings of integers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altLang="he-IL" sz="2200" dirty="0"/>
              <a:t>Convert 29 from decimal to binary:</a:t>
            </a:r>
          </a:p>
          <a:p>
            <a:r>
              <a:rPr lang="en-US" altLang="he-IL" sz="2200" dirty="0"/>
              <a:t>Let’s try to write 29 as sum of powers of 2.</a:t>
            </a:r>
          </a:p>
          <a:p>
            <a:endParaRPr lang="en-US" altLang="he-IL" sz="2200" dirty="0"/>
          </a:p>
          <a:p>
            <a:r>
              <a:rPr lang="en-US" altLang="he-IL" sz="2200" dirty="0"/>
              <a:t>29 is odd, hence the binary should end with 1.  *****1</a:t>
            </a:r>
          </a:p>
          <a:p>
            <a:r>
              <a:rPr lang="en-US" altLang="he-IL" sz="2200" dirty="0"/>
              <a:t>Let’s subtract 1, we are left with 28.</a:t>
            </a:r>
          </a:p>
          <a:p>
            <a:endParaRPr lang="en-US" altLang="he-IL" sz="2200" dirty="0"/>
          </a:p>
          <a:p>
            <a:r>
              <a:rPr lang="en-US" altLang="he-IL" sz="2200" dirty="0"/>
              <a:t>Note 28 = 16 +12 = 2</a:t>
            </a:r>
            <a:r>
              <a:rPr lang="en-US" altLang="he-IL" sz="2200" baseline="30000" dirty="0"/>
              <a:t>4</a:t>
            </a:r>
            <a:r>
              <a:rPr lang="en-US" altLang="he-IL" sz="2200" dirty="0"/>
              <a:t> + 12 = 2</a:t>
            </a:r>
            <a:r>
              <a:rPr lang="en-US" altLang="he-IL" sz="2200" baseline="30000" dirty="0"/>
              <a:t>4 </a:t>
            </a:r>
            <a:r>
              <a:rPr lang="en-US" altLang="he-IL" sz="2200" dirty="0"/>
              <a:t>+ 8 + 4 = 2</a:t>
            </a:r>
            <a:r>
              <a:rPr lang="en-US" altLang="he-IL" sz="2200" baseline="30000" dirty="0"/>
              <a:t>4</a:t>
            </a:r>
            <a:r>
              <a:rPr lang="en-US" altLang="he-IL" sz="2200" dirty="0"/>
              <a:t> + 2</a:t>
            </a:r>
            <a:r>
              <a:rPr lang="en-US" altLang="he-IL" sz="2200" baseline="30000" dirty="0"/>
              <a:t>3</a:t>
            </a:r>
            <a:r>
              <a:rPr lang="en-US" altLang="he-IL" sz="2200" dirty="0"/>
              <a:t> + 2</a:t>
            </a:r>
            <a:r>
              <a:rPr lang="en-US" altLang="he-IL" sz="2200" baseline="30000" dirty="0"/>
              <a:t>2</a:t>
            </a:r>
            <a:endParaRPr lang="en-US" altLang="he-IL" sz="2200" dirty="0"/>
          </a:p>
          <a:p>
            <a:r>
              <a:rPr lang="en-US" altLang="he-IL" sz="2200" dirty="0"/>
              <a:t>So 29 = 2</a:t>
            </a:r>
            <a:r>
              <a:rPr lang="en-US" altLang="he-IL" sz="2200" baseline="30000" dirty="0"/>
              <a:t>4</a:t>
            </a:r>
            <a:r>
              <a:rPr lang="en-US" altLang="he-IL" sz="2200" dirty="0"/>
              <a:t> + 2</a:t>
            </a:r>
            <a:r>
              <a:rPr lang="en-US" altLang="he-IL" sz="2200" baseline="30000" dirty="0"/>
              <a:t>3</a:t>
            </a:r>
            <a:r>
              <a:rPr lang="en-US" altLang="he-IL" sz="2200" dirty="0"/>
              <a:t> + 2</a:t>
            </a:r>
            <a:r>
              <a:rPr lang="en-US" altLang="he-IL" sz="2200" baseline="30000" dirty="0"/>
              <a:t>2</a:t>
            </a:r>
            <a:r>
              <a:rPr lang="en-US" altLang="he-IL" sz="2200" dirty="0"/>
              <a:t> + 2</a:t>
            </a:r>
            <a:r>
              <a:rPr lang="en-US" altLang="he-IL" sz="2200" baseline="30000" dirty="0"/>
              <a:t>0</a:t>
            </a:r>
            <a:r>
              <a:rPr lang="en-US" altLang="he-IL" sz="2200" dirty="0"/>
              <a:t>, In binary this is 11101</a:t>
            </a:r>
          </a:p>
        </p:txBody>
      </p:sp>
    </p:spTree>
    <p:extLst>
      <p:ext uri="{BB962C8B-B14F-4D97-AF65-F5344CB8AC3E}">
        <p14:creationId xmlns:p14="http://schemas.microsoft.com/office/powerpoint/2010/main" val="14871444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Binary encodings of integers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altLang="he-IL" sz="2200" dirty="0"/>
              <a:t>Convert 29 from decimal to binary: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r>
              <a:rPr lang="en-US" altLang="he-IL" sz="2200" dirty="0"/>
              <a:t>Algorithm:</a:t>
            </a:r>
          </a:p>
          <a:p>
            <a:pPr marL="914400" lvl="1" indent="-457200">
              <a:buAutoNum type="arabicPeriod"/>
            </a:pPr>
            <a:r>
              <a:rPr lang="en-US" altLang="he-IL" sz="2200" dirty="0" err="1"/>
              <a:t>i</a:t>
            </a:r>
            <a:r>
              <a:rPr lang="en-US" altLang="he-IL" sz="2200" dirty="0"/>
              <a:t> = 0</a:t>
            </a:r>
          </a:p>
          <a:p>
            <a:pPr marL="914400" lvl="1" indent="-457200">
              <a:buAutoNum type="arabicPeriod"/>
            </a:pPr>
            <a:r>
              <a:rPr lang="en-US" altLang="he-IL" sz="2200" dirty="0"/>
              <a:t>while (N &gt; 0)</a:t>
            </a:r>
          </a:p>
          <a:p>
            <a:pPr marL="857250" lvl="2" indent="0"/>
            <a:r>
              <a:rPr lang="en-US" altLang="he-IL" sz="2200" dirty="0"/>
              <a:t>2.1 if N is even</a:t>
            </a:r>
          </a:p>
          <a:p>
            <a:pPr marL="857250" lvl="2" indent="0"/>
            <a:r>
              <a:rPr lang="en-US" altLang="he-IL" sz="2200" dirty="0"/>
              <a:t>		2.1.1 set the 2</a:t>
            </a:r>
            <a:r>
              <a:rPr lang="en-US" altLang="he-IL" sz="2200" baseline="30000" dirty="0"/>
              <a:t>i</a:t>
            </a:r>
            <a:r>
              <a:rPr lang="en-US" altLang="he-IL" sz="2200" dirty="0"/>
              <a:t>-th digit = 0</a:t>
            </a:r>
          </a:p>
          <a:p>
            <a:pPr marL="857250" lvl="2" indent="0"/>
            <a:r>
              <a:rPr lang="en-US" altLang="he-IL" sz="2200" dirty="0"/>
              <a:t>		2.1.2 set N = N/2</a:t>
            </a:r>
          </a:p>
          <a:p>
            <a:pPr marL="857250" lvl="2" indent="0"/>
            <a:r>
              <a:rPr lang="en-US" altLang="he-IL" sz="2200" dirty="0"/>
              <a:t>2.2 else</a:t>
            </a:r>
          </a:p>
          <a:p>
            <a:pPr marL="857250" lvl="2" indent="0"/>
            <a:r>
              <a:rPr lang="en-US" altLang="he-IL" sz="2200" dirty="0"/>
              <a:t>		2.2.1 set the 2</a:t>
            </a:r>
            <a:r>
              <a:rPr lang="en-US" altLang="he-IL" sz="2200" baseline="30000" dirty="0"/>
              <a:t>i</a:t>
            </a:r>
            <a:r>
              <a:rPr lang="en-US" altLang="he-IL" sz="2200" dirty="0"/>
              <a:t>-th digit = 1</a:t>
            </a:r>
          </a:p>
          <a:p>
            <a:pPr marL="857250" lvl="2" indent="0"/>
            <a:r>
              <a:rPr lang="en-US" altLang="he-IL" sz="2200" dirty="0"/>
              <a:t>		2.2.2 N = (N-1)/2</a:t>
            </a:r>
          </a:p>
          <a:p>
            <a:pPr marL="857250" lvl="2" indent="0"/>
            <a:r>
              <a:rPr lang="en-US" altLang="he-IL" sz="2200" dirty="0"/>
              <a:t>2.3 </a:t>
            </a:r>
            <a:r>
              <a:rPr lang="en-US" altLang="he-IL" sz="2200" dirty="0" err="1"/>
              <a:t>i</a:t>
            </a:r>
            <a:r>
              <a:rPr lang="en-US" altLang="he-IL" sz="2200" dirty="0"/>
              <a:t>++</a:t>
            </a:r>
          </a:p>
        </p:txBody>
      </p:sp>
      <p:sp>
        <p:nvSpPr>
          <p:cNvPr id="3" name="Rectangle 2"/>
          <p:cNvSpPr/>
          <p:nvPr/>
        </p:nvSpPr>
        <p:spPr>
          <a:xfrm>
            <a:off x="5793453" y="1582442"/>
            <a:ext cx="5038725" cy="57349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he-IL" sz="2000" dirty="0" err="1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US" altLang="he-IL" sz="2000" dirty="0">
                <a:solidFill>
                  <a:schemeClr val="accent6">
                    <a:lumMod val="75000"/>
                  </a:schemeClr>
                </a:solidFill>
              </a:rPr>
              <a:t> = 0:	N = 29 is odd</a:t>
            </a:r>
          </a:p>
          <a:p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		</a:t>
            </a:r>
            <a:r>
              <a:rPr lang="en-US" sz="2000" u="sng" dirty="0">
                <a:solidFill>
                  <a:schemeClr val="accent6">
                    <a:lumMod val="75000"/>
                  </a:schemeClr>
                </a:solidFill>
              </a:rPr>
              <a:t>set 1*2</a:t>
            </a:r>
            <a:r>
              <a:rPr lang="en-US" sz="2000" u="sng" baseline="30000" dirty="0">
                <a:solidFill>
                  <a:schemeClr val="accent6">
                    <a:lumMod val="75000"/>
                  </a:schemeClr>
                </a:solidFill>
              </a:rPr>
              <a:t>0</a:t>
            </a:r>
            <a:r>
              <a:rPr lang="en-US" sz="2000" u="sng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000" u="sng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****1</a:t>
            </a:r>
            <a:br>
              <a:rPr lang="en-US" sz="20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		set N = </a:t>
            </a:r>
            <a:r>
              <a:rPr lang="en-US" altLang="he-IL" sz="2000" dirty="0">
                <a:solidFill>
                  <a:schemeClr val="accent6">
                    <a:lumMod val="75000"/>
                  </a:schemeClr>
                </a:solidFill>
              </a:rPr>
              <a:t>(29-1)/2 = 14</a:t>
            </a:r>
            <a:br>
              <a:rPr lang="en-US" sz="2000" baseline="30000" dirty="0">
                <a:solidFill>
                  <a:schemeClr val="accent6">
                    <a:lumMod val="75000"/>
                  </a:schemeClr>
                </a:solidFill>
              </a:rPr>
            </a:br>
            <a:endParaRPr lang="en-US" sz="2000" baseline="300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altLang="he-IL" sz="2000" dirty="0" err="1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US" altLang="he-IL" sz="2000" dirty="0">
                <a:solidFill>
                  <a:schemeClr val="accent6">
                    <a:lumMod val="75000"/>
                  </a:schemeClr>
                </a:solidFill>
              </a:rPr>
              <a:t> = 1:	N = 14 is even</a:t>
            </a:r>
          </a:p>
          <a:p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		</a:t>
            </a:r>
            <a:r>
              <a:rPr lang="en-US" sz="2000" u="sng" dirty="0">
                <a:solidFill>
                  <a:schemeClr val="accent6">
                    <a:lumMod val="75000"/>
                  </a:schemeClr>
                </a:solidFill>
              </a:rPr>
              <a:t>set 0*2</a:t>
            </a:r>
            <a:r>
              <a:rPr lang="en-US" sz="2000" u="sng" baseline="30000" dirty="0">
                <a:solidFill>
                  <a:schemeClr val="accent6">
                    <a:lumMod val="75000"/>
                  </a:schemeClr>
                </a:solidFill>
              </a:rPr>
              <a:t>1</a:t>
            </a:r>
            <a:r>
              <a:rPr lang="en-US" sz="2000" u="sng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 ***01</a:t>
            </a:r>
            <a:endParaRPr lang="en-US" sz="2000" u="sng" baseline="300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altLang="he-IL" sz="2000" dirty="0">
                <a:solidFill>
                  <a:schemeClr val="accent6">
                    <a:lumMod val="75000"/>
                  </a:schemeClr>
                </a:solidFill>
              </a:rPr>
              <a:t>		set N = 14/2 = 7</a:t>
            </a:r>
            <a:endParaRPr lang="en-US" sz="2000" baseline="3000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sz="2000" baseline="300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altLang="he-IL" sz="2000" dirty="0" err="1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US" altLang="he-IL" sz="2000" dirty="0">
                <a:solidFill>
                  <a:schemeClr val="accent6">
                    <a:lumMod val="75000"/>
                  </a:schemeClr>
                </a:solidFill>
              </a:rPr>
              <a:t> = 2:	N = 7 is odd</a:t>
            </a:r>
          </a:p>
          <a:p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		</a:t>
            </a:r>
            <a:r>
              <a:rPr lang="en-US" sz="2000" u="sng" dirty="0">
                <a:solidFill>
                  <a:schemeClr val="accent6">
                    <a:lumMod val="75000"/>
                  </a:schemeClr>
                </a:solidFill>
              </a:rPr>
              <a:t>set 1*2</a:t>
            </a:r>
            <a:r>
              <a:rPr lang="en-US" sz="2000" u="sng" baseline="30000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en-US" sz="2000" u="sng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  **101</a:t>
            </a:r>
            <a:br>
              <a:rPr lang="en-US" sz="2000" baseline="300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		set N = (7-1)/2 = 3</a:t>
            </a:r>
          </a:p>
          <a:p>
            <a:endParaRPr lang="en-US" sz="2000" baseline="300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altLang="he-IL" sz="2000" dirty="0" err="1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US" altLang="he-IL" sz="2000" dirty="0">
                <a:solidFill>
                  <a:schemeClr val="accent6">
                    <a:lumMod val="75000"/>
                  </a:schemeClr>
                </a:solidFill>
              </a:rPr>
              <a:t> = 3:	N = 3 is odd</a:t>
            </a:r>
          </a:p>
          <a:p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		</a:t>
            </a:r>
            <a:r>
              <a:rPr lang="en-US" sz="2000" u="sng" dirty="0">
                <a:solidFill>
                  <a:schemeClr val="accent6">
                    <a:lumMod val="75000"/>
                  </a:schemeClr>
                </a:solidFill>
              </a:rPr>
              <a:t>set 1*2</a:t>
            </a:r>
            <a:r>
              <a:rPr lang="en-US" sz="2000" u="sng" baseline="30000" dirty="0">
                <a:solidFill>
                  <a:schemeClr val="accent6">
                    <a:lumMod val="75000"/>
                  </a:schemeClr>
                </a:solidFill>
              </a:rPr>
              <a:t>3</a:t>
            </a:r>
            <a:r>
              <a:rPr lang="en-US" sz="2000" u="sng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  *1101</a:t>
            </a:r>
            <a:br>
              <a:rPr lang="en-US" sz="2000" baseline="300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		set N = (3-1)/2 = 1</a:t>
            </a:r>
          </a:p>
          <a:p>
            <a:endParaRPr lang="en-US" sz="2000" baseline="300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altLang="he-IL" sz="2000" dirty="0" err="1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US" altLang="he-IL" sz="2000" dirty="0">
                <a:solidFill>
                  <a:schemeClr val="accent6">
                    <a:lumMod val="75000"/>
                  </a:schemeClr>
                </a:solidFill>
              </a:rPr>
              <a:t> = 4:	N = 1 is odd</a:t>
            </a:r>
          </a:p>
          <a:p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		</a:t>
            </a:r>
            <a:r>
              <a:rPr lang="en-US" sz="2000" u="sng" dirty="0">
                <a:solidFill>
                  <a:schemeClr val="accent6">
                    <a:lumMod val="75000"/>
                  </a:schemeClr>
                </a:solidFill>
              </a:rPr>
              <a:t>set 1*2</a:t>
            </a:r>
            <a:r>
              <a:rPr lang="en-US" sz="2000" u="sng" baseline="30000" dirty="0">
                <a:solidFill>
                  <a:schemeClr val="accent6">
                    <a:lumMod val="75000"/>
                  </a:schemeClr>
                </a:solidFill>
              </a:rPr>
              <a:t>4</a:t>
            </a:r>
            <a:r>
              <a:rPr lang="en-US" sz="2000" u="sng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  11101</a:t>
            </a:r>
            <a:br>
              <a:rPr lang="en-US" sz="2000" baseline="300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		set N = (1-1)/2 = 0</a:t>
            </a:r>
            <a:endParaRPr lang="en-US" sz="2000" baseline="30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25513" y="2332037"/>
            <a:ext cx="44958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ANSWER: 29 in decimal = 11101</a:t>
            </a:r>
          </a:p>
        </p:txBody>
      </p:sp>
    </p:spTree>
    <p:extLst>
      <p:ext uri="{BB962C8B-B14F-4D97-AF65-F5344CB8AC3E}">
        <p14:creationId xmlns:p14="http://schemas.microsoft.com/office/powerpoint/2010/main" val="42684338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Fixed width encoding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/>
              <a:t>Simple data types are usually fixed in width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err="1">
                <a:solidFill>
                  <a:srgbClr val="0F0FC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200" dirty="0"/>
              <a:t> is usually 4 byte = 32 bits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/>
              <a:t>Range of </a:t>
            </a:r>
            <a:r>
              <a:rPr lang="en-US" sz="2200" dirty="0" err="1">
                <a:solidFill>
                  <a:srgbClr val="0F0FC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200" dirty="0"/>
              <a:t>  is [-2</a:t>
            </a:r>
            <a:r>
              <a:rPr lang="en-US" sz="2200" baseline="30000" dirty="0"/>
              <a:t>31</a:t>
            </a:r>
            <a:r>
              <a:rPr lang="en-US" sz="2200" dirty="0"/>
              <a:t>, 2</a:t>
            </a:r>
            <a:r>
              <a:rPr lang="en-US" sz="2200" baseline="30000" dirty="0"/>
              <a:t>31</a:t>
            </a:r>
            <a:r>
              <a:rPr lang="en-US" sz="2200" dirty="0"/>
              <a:t>-1] (one of the digits is for the sign)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/>
              <a:t>That is between -2,147,483,648 and 2,147,483,647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/>
              <a:t>Larger numbers will result in an </a:t>
            </a:r>
            <a:r>
              <a:rPr lang="en-US" sz="2200" i="1" dirty="0"/>
              <a:t>overflow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/>
              <a:t>Try it in C</a:t>
            </a:r>
          </a:p>
        </p:txBody>
      </p:sp>
    </p:spTree>
    <p:extLst>
      <p:ext uri="{BB962C8B-B14F-4D97-AF65-F5344CB8AC3E}">
        <p14:creationId xmlns:p14="http://schemas.microsoft.com/office/powerpoint/2010/main" val="7411447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Non </a:t>
            </a:r>
            <a:r>
              <a:rPr lang="en-US" altLang="he-IL"/>
              <a:t>integer arithmetic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" sz="2200" dirty="0">
                <a:solidFill>
                  <a:schemeClr val="tx1"/>
                </a:solidFill>
              </a:rPr>
              <a:t>Two common decimal numbers: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/>
              <a:t>⅓ = 0.33333333333</a:t>
            </a:r>
            <a:endParaRPr lang="en-US" sz="2200" u="sng" dirty="0">
              <a:solidFill>
                <a:schemeClr val="tx1"/>
              </a:solidFill>
              <a:hlinkClick r:id="rId3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/>
              <a:t>⅔ = 0.6666666666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solidFill>
                  <a:schemeClr val="tx1"/>
                </a:solidFill>
              </a:rPr>
              <a:t>Cannot write the decimal with finite number of digits.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solidFill>
                  <a:schemeClr val="tx1"/>
                </a:solidFill>
              </a:rPr>
              <a:t>So we round them</a:t>
            </a:r>
          </a:p>
        </p:txBody>
      </p:sp>
    </p:spTree>
    <p:extLst>
      <p:ext uri="{BB962C8B-B14F-4D97-AF65-F5344CB8AC3E}">
        <p14:creationId xmlns:p14="http://schemas.microsoft.com/office/powerpoint/2010/main" val="38039856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2070</TotalTime>
  <Words>809</Words>
  <Application>Microsoft Office PowerPoint</Application>
  <PresentationFormat>Custom</PresentationFormat>
  <Paragraphs>126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Albany</vt:lpstr>
      <vt:lpstr>Arial</vt:lpstr>
      <vt:lpstr>Calibri</vt:lpstr>
      <vt:lpstr>Courier New</vt:lpstr>
      <vt:lpstr>Times New Roman</vt:lpstr>
      <vt:lpstr>water</vt:lpstr>
      <vt:lpstr>lyt blackandwhite</vt:lpstr>
      <vt:lpstr>PowerPoint Presentation</vt:lpstr>
      <vt:lpstr>PowerPoint Presentation</vt:lpstr>
      <vt:lpstr>Binary encodings of integers</vt:lpstr>
      <vt:lpstr>Binary encodings of integers</vt:lpstr>
      <vt:lpstr>Binary encodings of integers</vt:lpstr>
      <vt:lpstr>Binary encodings of integers</vt:lpstr>
      <vt:lpstr>Binary encodings of integers</vt:lpstr>
      <vt:lpstr>Fixed width encoding</vt:lpstr>
      <vt:lpstr>Non integer arithmetic</vt:lpstr>
      <vt:lpstr>Scientific Notation</vt:lpstr>
      <vt:lpstr>Floating point encoding</vt:lpstr>
      <vt:lpstr>Example</vt:lpstr>
      <vt:lpstr>Example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681</cp:revision>
  <dcterms:created xsi:type="dcterms:W3CDTF">2017-07-19T12:15:02Z</dcterms:created>
  <dcterms:modified xsi:type="dcterms:W3CDTF">2020-09-30T22:29:12Z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