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6"/>
  </p:notesMasterIdLst>
  <p:handoutMasterIdLst>
    <p:handoutMasterId r:id="rId27"/>
  </p:handoutMasterIdLst>
  <p:sldIdLst>
    <p:sldId id="256" r:id="rId4"/>
    <p:sldId id="445" r:id="rId5"/>
    <p:sldId id="317" r:id="rId6"/>
    <p:sldId id="318" r:id="rId7"/>
    <p:sldId id="319" r:id="rId8"/>
    <p:sldId id="320" r:id="rId9"/>
    <p:sldId id="321" r:id="rId10"/>
    <p:sldId id="322" r:id="rId11"/>
    <p:sldId id="495" r:id="rId12"/>
    <p:sldId id="494" r:id="rId13"/>
    <p:sldId id="323" r:id="rId14"/>
    <p:sldId id="324" r:id="rId15"/>
    <p:sldId id="496" r:id="rId16"/>
    <p:sldId id="277" r:id="rId17"/>
    <p:sldId id="493" r:id="rId18"/>
    <p:sldId id="278" r:id="rId19"/>
    <p:sldId id="279" r:id="rId20"/>
    <p:sldId id="280" r:id="rId21"/>
    <p:sldId id="281" r:id="rId22"/>
    <p:sldId id="282" r:id="rId23"/>
    <p:sldId id="298" r:id="rId24"/>
    <p:sldId id="408" r:id="rId2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8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465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253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87249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1504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39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8744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335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07, 2020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/>
            </a: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N)</a:t>
            </a:r>
            <a:r>
              <a:rPr lang="de-DE" altLang="en-US" sz="2200" dirty="0"/>
              <a:t> – logarithmic complexity – very fast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/>
              <a:t>– Almost as good as linear.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inefficient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even worse than </a:t>
            </a:r>
            <a:r>
              <a:rPr lang="de-DE" altLang="en-US" sz="2200" i="1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O(N!) </a:t>
            </a:r>
            <a:r>
              <a:rPr lang="de-DE" altLang="en-US" sz="2200" dirty="0"/>
              <a:t>– more than exponential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double exponential </a:t>
            </a:r>
            <a:r>
              <a:rPr lang="de-DE" altLang="en-US" sz="2200" dirty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5" y="3657600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Q: Explain what is log(N)</a:t>
            </a:r>
            <a:b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in simple words</a:t>
            </a:r>
          </a:p>
        </p:txBody>
      </p:sp>
    </p:spTree>
    <p:extLst>
      <p:ext uri="{BB962C8B-B14F-4D97-AF65-F5344CB8AC3E}">
        <p14:creationId xmlns:p14="http://schemas.microsoft.com/office/powerpoint/2010/main" val="27083994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>
                <a:solidFill>
                  <a:srgbClr val="FF0000"/>
                </a:solidFill>
              </a:rPr>
              <a:t>does not hold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log(N)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(N) =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10</a:t>
            </a:r>
            <a:r>
              <a:rPr lang="de-DE" altLang="en-US" sz="2200" i="1" dirty="0">
                <a:solidFill>
                  <a:srgbClr val="002060"/>
                </a:solidFill>
              </a:rPr>
              <a:t>(N) *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(10)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g = 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f+g 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22814" y="37036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Absolute constant: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3&lt;log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2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(10)&lt;4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236914" y="4038600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42407" y="4556918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No need to specify the base of log</a:t>
            </a:r>
          </a:p>
        </p:txBody>
      </p:sp>
      <p:cxnSp>
        <p:nvCxnSpPr>
          <p:cNvPr id="7" name="AutoShape 4"/>
          <p:cNvCxnSpPr>
            <a:cxnSpLocks noChangeShapeType="1"/>
            <a:stCxn id="4" idx="1"/>
            <a:endCxn id="5" idx="3"/>
          </p:cNvCxnSpPr>
          <p:nvPr/>
        </p:nvCxnSpPr>
        <p:spPr bwMode="auto">
          <a:xfrm rot="10800000" flipV="1">
            <a:off x="4303714" y="4099718"/>
            <a:ext cx="1619100" cy="167481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3975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Claim</a:t>
            </a:r>
            <a:r>
              <a:rPr lang="de-DE" altLang="en-US" sz="2200" dirty="0"/>
              <a:t>: 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all N large enough.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I.e., there is some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(e.g.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=10)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For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: let C = 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. Then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(N) +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(N) &lt;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g(N)+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=C*g(N).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All this assuming that N&gt;max(n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,n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).</a:t>
            </a:r>
          </a:p>
          <a:p>
            <a:pPr marL="104775" indent="0" algn="ctr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This implies that 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+f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=O(g)</a:t>
            </a:r>
          </a:p>
        </p:txBody>
      </p:sp>
    </p:spTree>
    <p:extLst>
      <p:ext uri="{BB962C8B-B14F-4D97-AF65-F5344CB8AC3E}">
        <p14:creationId xmlns:p14="http://schemas.microsoft.com/office/powerpoint/2010/main" val="3955018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2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6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600" baseline="33000" dirty="0"/>
              <a:t>6</a:t>
            </a:r>
            <a:r>
              <a:rPr lang="de-DE" altLang="en-US" sz="2200" dirty="0"/>
              <a:t> + 100N  			- O(2</a:t>
            </a:r>
            <a:r>
              <a:rPr lang="de-DE" altLang="en-US" sz="2200" baseline="30000" dirty="0"/>
              <a:t>N</a:t>
            </a:r>
            <a:r>
              <a:rPr lang="de-DE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600" baseline="33000" dirty="0"/>
              <a:t>2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6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600" baseline="33000" dirty="0"/>
              <a:t>8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600" baseline="33000" dirty="0"/>
              <a:t>10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600" baseline="33000" dirty="0"/>
              <a:t>N		</a:t>
            </a:r>
            <a:r>
              <a:rPr lang="en-US" altLang="en-US" sz="2200" baseline="33000" dirty="0"/>
              <a:t>	-  </a:t>
            </a:r>
            <a:r>
              <a:rPr lang="en-US" altLang="en-US" sz="2200" dirty="0"/>
              <a:t>O(4</a:t>
            </a:r>
            <a:r>
              <a:rPr lang="en-US" altLang="en-US" sz="2200" baseline="33000" dirty="0"/>
              <a:t>N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  	[log(N) &lt; N</a:t>
            </a:r>
            <a:r>
              <a:rPr lang="de-DE" altLang="en-US" sz="2200" baseline="30000" dirty="0"/>
              <a:t>0.1 </a:t>
            </a:r>
            <a:r>
              <a:rPr lang="de-DE" altLang="en-US" sz="2200" dirty="0"/>
              <a:t> </a:t>
            </a:r>
            <a:r>
              <a:rPr lang="de-DE" altLang="en-US" sz="2200" dirty="0">
                <a:sym typeface="Wingdings" panose="05000000000000000000" pitchFamily="2" charset="2"/>
              </a:rPr>
              <a:t> log(N)</a:t>
            </a:r>
            <a:r>
              <a:rPr lang="de-DE" altLang="en-US" sz="2200" baseline="30000" dirty="0">
                <a:sym typeface="Wingdings" panose="05000000000000000000" pitchFamily="2" charset="2"/>
              </a:rPr>
              <a:t>10</a:t>
            </a:r>
            <a:r>
              <a:rPr lang="de-DE" altLang="en-US" sz="2200" dirty="0">
                <a:sym typeface="Wingdings" panose="05000000000000000000" pitchFamily="2" charset="2"/>
              </a:rPr>
              <a:t>&lt; N</a:t>
            </a:r>
            <a:r>
              <a:rPr lang="de-DE" altLang="en-US" sz="2200" dirty="0"/>
              <a:t>]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log(N/2)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25000" dirty="0"/>
              <a:t>8 </a:t>
            </a:r>
            <a:r>
              <a:rPr lang="de-DE" altLang="en-US" sz="2200" dirty="0"/>
              <a:t>&lt; f</a:t>
            </a:r>
            <a:r>
              <a:rPr lang="de-DE" altLang="en-US" sz="2200" baseline="-25000" dirty="0"/>
              <a:t>5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7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1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4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3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6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Go to https://www.desmos.com/ and draw all these functions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Searching algorithms</a:t>
            </a:r>
          </a:p>
        </p:txBody>
      </p:sp>
    </p:spTree>
    <p:extLst>
      <p:ext uri="{BB962C8B-B14F-4D97-AF65-F5344CB8AC3E}">
        <p14:creationId xmlns:p14="http://schemas.microsoft.com/office/powerpoint/2010/main" val="636994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array at all.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linear- 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472" y="4758649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Why isn’t the runtime exactly N?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2200" i="1" dirty="0">
                <a:solidFill>
                  <a:schemeClr val="tx1"/>
                </a:solidFill>
              </a:rPr>
              <a:t>// array[midpoint] &lt; element</a:t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493129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531478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936200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773498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676873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Assignment 2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: on the course homepage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Submit to Coursys by </a:t>
            </a:r>
            <a:r>
              <a:rPr lang="de-DE" sz="2800">
                <a:latin typeface="Arial" panose="020B0604020202020204" pitchFamily="34" charset="0"/>
                <a:cs typeface="Arial" panose="020B0604020202020204" pitchFamily="34" charset="0"/>
              </a:rPr>
              <a:t>Oct 21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Submit only the .c file</a:t>
            </a:r>
          </a:p>
        </p:txBody>
      </p:sp>
    </p:spTree>
    <p:extLst>
      <p:ext uri="{BB962C8B-B14F-4D97-AF65-F5344CB8AC3E}">
        <p14:creationId xmlns:p14="http://schemas.microsoft.com/office/powerpoint/2010/main" val="315050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running time T(N)</a:t>
            </a:r>
            <a:r>
              <a:rPr lang="en-US" altLang="en-US" sz="2200" dirty="0">
                <a:latin typeface="+mj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T(N) = T(N/2) + O(1)</a:t>
            </a:r>
            <a:r>
              <a:rPr lang="en-US" altLang="en-US" sz="2200" dirty="0">
                <a:latin typeface="+mj-lt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How do we solve it?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	= T(N/2)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T(N/4) + 2*O(1)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T(N/8) + 3*O(1)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Homework: write a recursive version of binary search.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455883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 </a:t>
            </a:r>
            <a:r>
              <a:rPr lang="de-DE" altLang="en-US" sz="2200" i="1" dirty="0">
                <a:solidFill>
                  <a:schemeClr val="tx1"/>
                </a:solidFill>
              </a:rPr>
              <a:t>(for N&gt;10)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We are ignoring: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1) low order terms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93095"/>
              </p:ext>
            </p:extLst>
          </p:nvPr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magnitude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practice constants do matter!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theory we ignore them.</a:t>
            </a:r>
          </a:p>
          <a:p>
            <a:pPr marL="117475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 naive attempt:</a:t>
            </a:r>
            <a:br>
              <a:rPr lang="de-DE" altLang="en-US" sz="2200" dirty="0"/>
            </a:br>
            <a:r>
              <a:rPr lang="de-DE" altLang="en-US" sz="2200" u="sng" dirty="0"/>
              <a:t>Wrong definition</a:t>
            </a:r>
            <a:r>
              <a:rPr lang="de-DE" altLang="en-US" sz="2200" dirty="0"/>
              <a:t>: f = O(g) if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2N,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definition2</a:t>
            </a:r>
            <a:r>
              <a:rPr lang="de-DE" altLang="en-US" sz="2200" dirty="0"/>
              <a:t>: f = O(g) if f(N) &lt;= 2g(N)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3N,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u="sng" dirty="0"/>
              <a:t>Correct definition</a:t>
            </a:r>
            <a:r>
              <a:rPr lang="de-DE" altLang="en-US" sz="2200" dirty="0"/>
              <a:t>: 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</a:t>
            </a:r>
            <a:br>
              <a:rPr lang="de-DE" altLang="en-US" sz="2200" dirty="0"/>
            </a:br>
            <a:r>
              <a:rPr lang="de-DE" altLang="en-US" sz="2200" dirty="0"/>
              <a:t>	there exists a large	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	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 </a:t>
            </a:r>
            <a:r>
              <a:rPr lang="de-DE" altLang="en-US" sz="2200" dirty="0"/>
              <a:t>for all 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will mean that f is “essentially smaller“ than g.</a:t>
            </a: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	</a:t>
            </a:r>
            <a:r>
              <a:rPr lang="de-DE" altLang="en-US" sz="2200" b="1" i="1" dirty="0">
                <a:solidFill>
                  <a:srgbClr val="C00000"/>
                </a:solidFill>
              </a:rPr>
              <a:t>C=8.5</a:t>
            </a:r>
            <a:r>
              <a:rPr lang="de-DE" altLang="en-US" sz="2200" i="1" dirty="0">
                <a:solidFill>
                  <a:srgbClr val="000066"/>
                </a:solidFill>
              </a:rPr>
              <a:t>. Then 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2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3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	</a:t>
            </a:r>
            <a:r>
              <a:rPr lang="de-DE" altLang="en-US" sz="2200" b="1" i="1" dirty="0">
                <a:solidFill>
                  <a:srgbClr val="C00000"/>
                </a:solidFill>
              </a:rPr>
              <a:t>C=8.5</a:t>
            </a:r>
            <a:r>
              <a:rPr lang="de-DE" altLang="en-US" sz="2200" i="1" dirty="0">
                <a:solidFill>
                  <a:srgbClr val="000066"/>
                </a:solidFill>
              </a:rPr>
              <a:t>. Then 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3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3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2330203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2234</TotalTime>
  <Words>1924</Words>
  <Application>Microsoft Office PowerPoint</Application>
  <PresentationFormat>Custom</PresentationFormat>
  <Paragraphs>180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Office Theme</vt:lpstr>
      <vt:lpstr>PowerPoint Presentation</vt:lpstr>
      <vt:lpstr>Announcements</vt:lpstr>
      <vt:lpstr>PowerPoint Presentation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Common orders of magnitude</vt:lpstr>
      <vt:lpstr>Big-O notation – simple rules</vt:lpstr>
      <vt:lpstr>Big-O notation – simple rules</vt:lpstr>
      <vt:lpstr>Big-O notation</vt:lpstr>
      <vt:lpstr>PowerPoint Presentation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796</cp:revision>
  <dcterms:created xsi:type="dcterms:W3CDTF">2017-07-19T12:15:02Z</dcterms:created>
  <dcterms:modified xsi:type="dcterms:W3CDTF">2020-10-07T22:36:17Z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