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6"/>
  </p:notesMasterIdLst>
  <p:handoutMasterIdLst>
    <p:handoutMasterId r:id="rId27"/>
  </p:handoutMasterIdLst>
  <p:sldIdLst>
    <p:sldId id="256" r:id="rId4"/>
    <p:sldId id="445" r:id="rId5"/>
    <p:sldId id="494" r:id="rId6"/>
    <p:sldId id="493" r:id="rId7"/>
    <p:sldId id="280" r:id="rId8"/>
    <p:sldId id="281" r:id="rId9"/>
    <p:sldId id="282" r:id="rId10"/>
    <p:sldId id="298" r:id="rId11"/>
    <p:sldId id="332" r:id="rId12"/>
    <p:sldId id="283" r:id="rId13"/>
    <p:sldId id="294" r:id="rId14"/>
    <p:sldId id="325" r:id="rId15"/>
    <p:sldId id="326" r:id="rId16"/>
    <p:sldId id="327" r:id="rId17"/>
    <p:sldId id="328" r:id="rId18"/>
    <p:sldId id="329" r:id="rId19"/>
    <p:sldId id="330" r:id="rId20"/>
    <p:sldId id="331" r:id="rId21"/>
    <p:sldId id="295" r:id="rId22"/>
    <p:sldId id="296" r:id="rId23"/>
    <p:sldId id="297" r:id="rId24"/>
    <p:sldId id="408" r:id="rId25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85" autoAdjust="0"/>
    <p:restoredTop sz="93792" autoAdjust="0"/>
  </p:normalViewPr>
  <p:slideViewPr>
    <p:cSldViewPr snapToGrid="0">
      <p:cViewPr varScale="1">
        <p:scale>
          <a:sx n="67" d="100"/>
          <a:sy n="67" d="100"/>
        </p:scale>
        <p:origin x="85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04692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66154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93573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64233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39038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15614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83434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89428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4920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0399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70817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22465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1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97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15042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28744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019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84959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002649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9385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4786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7347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71952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99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07952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99912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12470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6552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795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fu.ca/students/academicintegrity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://www.sfu.ca/policies/gazette/student/s10-01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</a:t>
            </a:r>
            <a:r>
              <a:rPr lang="de-DE" sz="3600" b="1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14, </a:t>
            </a: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Fib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Recall the recursive algorithm for Fib(n)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Fib(n):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if (n &lt;=1)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n;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else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Fib(n-1) + Fib(n-2)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What is the running time of the algorithm?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T(n) = T(n-1) + T(n-2)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T(n-1) = T(n-2) + T(n-3)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  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T(n) &gt; 2*T(n-2)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cs typeface="Times New Roman" panose="02020603050405020304" pitchFamily="18" charset="0"/>
              </a:rPr>
              <a:t>					…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T(n) &gt; 2</a:t>
            </a:r>
            <a:r>
              <a:rPr lang="en-US" altLang="en-US" sz="2200" i="1" baseline="33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n/2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4049712" y="6391010"/>
            <a:ext cx="2011363" cy="73183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Prove it!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5526154" y="2484437"/>
            <a:ext cx="4572000" cy="89138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On the other hand, the running time</a:t>
            </a:r>
            <a:br>
              <a:rPr lang="en-US" altLang="en-US" sz="2000" dirty="0">
                <a:latin typeface="+mj-lt"/>
              </a:rPr>
            </a:br>
            <a:r>
              <a:rPr lang="en-US" altLang="en-US" sz="2000" dirty="0">
                <a:latin typeface="+mj-lt"/>
              </a:rPr>
              <a:t>of Fib using an array is O(n)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573454" y="5479475"/>
            <a:ext cx="2590800" cy="73183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+mj-lt"/>
              </a:rPr>
              <a:t>Exponential time!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animBg="1"/>
      <p:bldP spid="31748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Fib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Recall the recursive algorithm for Fib(n)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Fib(n):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if (n &lt;=1)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n;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else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Fib(n-1) + Fib(n-2)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What is the running time of the algorithm?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T(n) = T(n-1) + T(n-2)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T(n-1) = T(n-2) + T(n-3)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…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2525712" y="6146166"/>
            <a:ext cx="5638800" cy="838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Q: Compute the correct running time of Fib()?</a:t>
            </a:r>
          </a:p>
        </p:txBody>
      </p:sp>
    </p:spTree>
    <p:extLst>
      <p:ext uri="{BB962C8B-B14F-4D97-AF65-F5344CB8AC3E}">
        <p14:creationId xmlns:p14="http://schemas.microsoft.com/office/powerpoint/2010/main" val="36782805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  <a:r>
              <a:rPr lang="de-DE" altLang="en-US" sz="2200" dirty="0"/>
              <a:t>. 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>
                <a:solidFill>
                  <a:schemeClr val="tx1"/>
                </a:solidFill>
              </a:rPr>
              <a:t>Proof</a:t>
            </a:r>
            <a:r>
              <a:rPr lang="de-DE" altLang="en-US" sz="2200" dirty="0">
                <a:solidFill>
                  <a:schemeClr val="tx1"/>
                </a:solidFill>
              </a:rPr>
              <a:t>: Let </a:t>
            </a:r>
            <a:r>
              <a:rPr lang="de-DE" altLang="en-US" sz="2200" i="1" dirty="0">
                <a:solidFill>
                  <a:srgbClr val="000066"/>
                </a:solidFill>
              </a:rPr>
              <a:t>C = 9</a:t>
            </a:r>
            <a:r>
              <a:rPr lang="de-DE" altLang="en-US" sz="2200" dirty="0">
                <a:solidFill>
                  <a:schemeClr val="tx1"/>
                </a:solidFill>
              </a:rPr>
              <a:t>. We want to 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&lt; CN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3 </a:t>
            </a:r>
            <a:r>
              <a:rPr lang="de-DE" altLang="en-US" sz="2200" dirty="0">
                <a:solidFill>
                  <a:schemeClr val="tx1"/>
                </a:solidFill>
              </a:rPr>
              <a:t>for all </a:t>
            </a:r>
            <a:r>
              <a:rPr lang="de-DE" altLang="en-US" sz="2200" i="1" dirty="0">
                <a:solidFill>
                  <a:srgbClr val="000066"/>
                </a:solidFill>
              </a:rPr>
              <a:t>N &gt;= 1.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Indeed, </a:t>
            </a:r>
            <a:r>
              <a:rPr lang="de-DE" altLang="en-US" sz="2200" i="1" dirty="0">
                <a:solidFill>
                  <a:srgbClr val="000066"/>
                </a:solidFill>
              </a:rPr>
              <a:t>f(N)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 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  <a:r>
              <a:rPr lang="en-US" altLang="en-US" sz="2200" dirty="0"/>
              <a:t/>
            </a:r>
            <a:br>
              <a:rPr lang="en-US" altLang="en-US" sz="2200" dirty="0"/>
            </a:br>
            <a:r>
              <a:rPr lang="en-US" altLang="en-US" sz="2200" dirty="0">
                <a:solidFill>
                  <a:srgbClr val="002060"/>
                </a:solidFill>
              </a:rPr>
              <a:t>				 &lt;  1.5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3</a:t>
            </a:r>
            <a:r>
              <a:rPr lang="de-DE" altLang="en-US" sz="2200" i="1" dirty="0">
                <a:solidFill>
                  <a:srgbClr val="002060"/>
                </a:solidFill>
              </a:rPr>
              <a:t> + 4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2060"/>
                </a:solidFill>
              </a:rPr>
              <a:t>3</a:t>
            </a:r>
            <a:r>
              <a:rPr lang="en-US" altLang="en-US" sz="2200" i="1" dirty="0">
                <a:solidFill>
                  <a:srgbClr val="002060"/>
                </a:solidFill>
              </a:rPr>
              <a:t> </a:t>
            </a:r>
            <a:r>
              <a:rPr lang="de-DE" altLang="en-US" sz="2200" i="1" dirty="0">
                <a:solidFill>
                  <a:srgbClr val="002060"/>
                </a:solidFill>
              </a:rPr>
              <a:t>+ 3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2060"/>
                </a:solidFill>
              </a:rPr>
              <a:t>3</a:t>
            </a:r>
            <a:r>
              <a:rPr lang="en-US" altLang="en-US" sz="2200" dirty="0">
                <a:solidFill>
                  <a:srgbClr val="002060"/>
                </a:solidFill>
              </a:rPr>
              <a:t>	</a:t>
            </a:r>
            <a:br>
              <a:rPr lang="en-US" altLang="en-US" sz="2200" dirty="0">
                <a:solidFill>
                  <a:srgbClr val="002060"/>
                </a:solidFill>
              </a:rPr>
            </a:br>
            <a:r>
              <a:rPr lang="en-US" altLang="en-US" sz="2200" dirty="0">
                <a:solidFill>
                  <a:srgbClr val="002060"/>
                </a:solidFill>
              </a:rPr>
              <a:t>				 &lt;  9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2060"/>
                </a:solidFill>
              </a:rPr>
              <a:t>3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Therefore </a:t>
            </a:r>
            <a:r>
              <a:rPr lang="de-DE" altLang="en-US" sz="2200" i="1" dirty="0">
                <a:solidFill>
                  <a:srgbClr val="000066"/>
                </a:solidFill>
              </a:rPr>
              <a:t>f = O(N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651203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f(N)  = 10*2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  <a:r>
              <a:rPr lang="de-DE" altLang="en-US" sz="2200" dirty="0"/>
              <a:t>. 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Use the fact that</a:t>
            </a:r>
            <a:r>
              <a:rPr lang="de-DE" altLang="en-US" sz="2200" i="1" dirty="0">
                <a:solidFill>
                  <a:srgbClr val="000066"/>
                </a:solidFill>
              </a:rPr>
              <a:t> 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4 </a:t>
            </a:r>
            <a:r>
              <a:rPr lang="de-DE" altLang="en-US" sz="2200" i="1" dirty="0">
                <a:solidFill>
                  <a:srgbClr val="000066"/>
                </a:solidFill>
              </a:rPr>
              <a:t>&lt;100 *2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dirty="0">
                <a:solidFill>
                  <a:schemeClr val="tx1"/>
                </a:solidFill>
              </a:rPr>
              <a:t> for all</a:t>
            </a:r>
            <a:r>
              <a:rPr lang="de-DE" altLang="en-US" sz="2200" i="1" dirty="0">
                <a:solidFill>
                  <a:srgbClr val="000066"/>
                </a:solidFill>
              </a:rPr>
              <a:t> N&gt;1</a:t>
            </a:r>
            <a:endParaRPr lang="en-US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6865612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T(N-1) + O(1)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Prove</a:t>
            </a:r>
            <a:r>
              <a:rPr lang="de-DE" altLang="en-US" sz="2200" dirty="0"/>
              <a:t>: </a:t>
            </a:r>
            <a:r>
              <a:rPr lang="de-DE" altLang="en-US" sz="2200" i="1" dirty="0">
                <a:solidFill>
                  <a:srgbClr val="000066"/>
                </a:solidFill>
              </a:rPr>
              <a:t>T(N) = O(N)</a:t>
            </a:r>
            <a:r>
              <a:rPr lang="de-DE" altLang="en-US" sz="2200" dirty="0"/>
              <a:t>.</a:t>
            </a: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Proof</a:t>
            </a:r>
            <a:r>
              <a:rPr lang="de-DE" altLang="en-US" sz="2200" dirty="0"/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1) By definition, there exists </a:t>
            </a:r>
            <a:r>
              <a:rPr lang="de-DE" altLang="en-US" sz="2200" i="1" dirty="0">
                <a:solidFill>
                  <a:srgbClr val="000066"/>
                </a:solidFill>
              </a:rPr>
              <a:t>C </a:t>
            </a:r>
            <a:r>
              <a:rPr lang="de-DE" altLang="en-US" sz="2200" dirty="0"/>
              <a:t>such that </a:t>
            </a:r>
            <a:r>
              <a:rPr lang="de-DE" altLang="en-US" sz="2200" i="1" dirty="0">
                <a:solidFill>
                  <a:srgbClr val="000066"/>
                </a:solidFill>
              </a:rPr>
              <a:t>T(N) &lt; T(N-1) + C</a:t>
            </a:r>
            <a:r>
              <a:rPr lang="de-DE" altLang="en-US" sz="2200" dirty="0"/>
              <a:t>.</a:t>
            </a:r>
            <a:endParaRPr lang="de-DE" altLang="en-US" sz="2200" i="1" dirty="0">
              <a:solidFill>
                <a:srgbClr val="000066"/>
              </a:solidFill>
            </a:endParaRP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</a:rPr>
              <a:t>Intuition: this implies that</a:t>
            </a:r>
            <a:r>
              <a:rPr lang="de-DE" altLang="en-US" sz="2200" i="1" dirty="0">
                <a:solidFill>
                  <a:srgbClr val="000066"/>
                </a:solidFill>
              </a:rPr>
              <a:t> T(N-1) &lt; T(N-2) + C</a:t>
            </a:r>
            <a:r>
              <a:rPr lang="de-DE" altLang="en-US" sz="2200" dirty="0"/>
              <a:t>...</a:t>
            </a: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2) </a:t>
            </a:r>
            <a:r>
              <a:rPr lang="en-US" altLang="en-US" sz="2200" u="sng" dirty="0"/>
              <a:t>Claim</a:t>
            </a:r>
            <a:r>
              <a:rPr lang="en-US" altLang="en-US" sz="2200" dirty="0"/>
              <a:t>: for all </a:t>
            </a:r>
            <a:r>
              <a:rPr lang="en-US" altLang="en-US" sz="2200" dirty="0" err="1"/>
              <a:t>i</a:t>
            </a:r>
            <a:r>
              <a:rPr lang="en-US" altLang="en-US" sz="2200" dirty="0"/>
              <a:t>=0,1,…N-1 it holds that </a:t>
            </a:r>
            <a:r>
              <a:rPr lang="de-DE" altLang="en-US" sz="2200" i="1" dirty="0">
                <a:solidFill>
                  <a:srgbClr val="000066"/>
                </a:solidFill>
              </a:rPr>
              <a:t>T(N) &lt; T(N-i) + i*C</a:t>
            </a:r>
            <a:r>
              <a:rPr lang="de-DE" altLang="en-US" sz="2200" dirty="0"/>
              <a:t>.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u="sng" dirty="0"/>
              <a:t>Proof</a:t>
            </a:r>
            <a:r>
              <a:rPr lang="de-DE" altLang="en-US" sz="2000" dirty="0"/>
              <a:t>: by induction on i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3) Therefore, by plugging in </a:t>
            </a:r>
            <a:r>
              <a:rPr lang="de-DE" altLang="en-US" sz="2200" i="1" dirty="0">
                <a:solidFill>
                  <a:srgbClr val="000066"/>
                </a:solidFill>
              </a:rPr>
              <a:t>i = N-1 </a:t>
            </a:r>
            <a:r>
              <a:rPr lang="en-US" altLang="en-US" sz="2200" dirty="0"/>
              <a:t>we get</a:t>
            </a:r>
            <a:br>
              <a:rPr lang="en-US" altLang="en-US" sz="2200" dirty="0"/>
            </a:br>
            <a:r>
              <a:rPr lang="en-US" altLang="en-US" sz="2200" dirty="0"/>
              <a:t>				</a:t>
            </a:r>
            <a:r>
              <a:rPr lang="de-DE" altLang="en-US" sz="2200" i="1" dirty="0">
                <a:solidFill>
                  <a:srgbClr val="000066"/>
                </a:solidFill>
              </a:rPr>
              <a:t>T(N) &lt; T(N-(N-1)) + (N-1)*C = T(1) + (N-1)*C = O(N)</a:t>
            </a:r>
            <a:r>
              <a:rPr lang="de-DE" altLang="en-US" sz="2200" dirty="0"/>
              <a:t>.</a:t>
            </a:r>
            <a:r>
              <a:rPr lang="de-DE" altLang="en-US" sz="1800" dirty="0"/>
              <a:t/>
            </a:r>
            <a:br>
              <a:rPr lang="de-DE" altLang="en-US" sz="1800" dirty="0"/>
            </a:b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4812107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T(N/2)+O(1)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O(log(N))</a:t>
            </a: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8861335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T(N-1)+O(N)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38167839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T(N/2)+O(N)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O(N*log(N))</a:t>
            </a: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3505129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k*T(N-1)+O(N)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 (Think of </a:t>
            </a:r>
            <a:r>
              <a:rPr lang="de-DE" altLang="en-US" sz="2200" i="1" dirty="0">
                <a:solidFill>
                  <a:srgbClr val="002060"/>
                </a:solidFill>
              </a:rPr>
              <a:t>k=7</a:t>
            </a:r>
            <a:r>
              <a:rPr lang="de-DE" altLang="en-US" sz="2200" dirty="0"/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O(k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6584195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More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How many iterations are performed in the following for loop?</a:t>
            </a:r>
          </a:p>
          <a:p>
            <a:r>
              <a:rPr lang="en-US" sz="2200" dirty="0">
                <a:solidFill>
                  <a:srgbClr val="002060"/>
                </a:solidFill>
              </a:rPr>
              <a:t/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for (</a:t>
            </a:r>
            <a:r>
              <a:rPr lang="en-US" sz="2200" dirty="0" err="1">
                <a:solidFill>
                  <a:srgbClr val="002060"/>
                </a:solidFill>
              </a:rPr>
              <a:t>int</a:t>
            </a:r>
            <a:r>
              <a:rPr lang="en-US" sz="2200" dirty="0">
                <a:solidFill>
                  <a:srgbClr val="002060"/>
                </a:solidFill>
              </a:rPr>
              <a:t>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1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&lt; N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*2)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{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	sum = </a:t>
            </a:r>
            <a:r>
              <a:rPr lang="en-US" sz="2200" dirty="0" err="1">
                <a:solidFill>
                  <a:srgbClr val="002060"/>
                </a:solidFill>
              </a:rPr>
              <a:t>sum+i</a:t>
            </a:r>
            <a:r>
              <a:rPr lang="en-US" sz="2200" dirty="0">
                <a:solidFill>
                  <a:srgbClr val="002060"/>
                </a:solidFill>
              </a:rPr>
              <a:t>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}</a:t>
            </a:r>
          </a:p>
        </p:txBody>
      </p:sp>
    </p:spTree>
    <p:extLst>
      <p:ext uri="{BB962C8B-B14F-4D97-AF65-F5344CB8AC3E}">
        <p14:creationId xmlns:p14="http://schemas.microsoft.com/office/powerpoint/2010/main" val="14715505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Announcements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800" u="sng" dirty="0">
                <a:latin typeface="Arial" panose="020B0604020202020204" pitchFamily="34" charset="0"/>
                <a:cs typeface="Arial" panose="020B0604020202020204" pitchFamily="34" charset="0"/>
              </a:rPr>
              <a:t>Quiz 2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: on Monday, Oct 19.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First 10 minutes of the class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Using Coursys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8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Assignment </a:t>
            </a:r>
            <a:r>
              <a:rPr lang="de-DE" sz="2800" u="sng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: on the course homepage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Submit to Coursys by Oct 21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Submit only the .c file</a:t>
            </a:r>
          </a:p>
        </p:txBody>
      </p:sp>
    </p:spTree>
    <p:extLst>
      <p:ext uri="{BB962C8B-B14F-4D97-AF65-F5344CB8AC3E}">
        <p14:creationId xmlns:p14="http://schemas.microsoft.com/office/powerpoint/2010/main" val="3150502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More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</a:t>
            </a:r>
            <a:r>
              <a:rPr lang="en-US" sz="2200" dirty="0" err="1">
                <a:solidFill>
                  <a:srgbClr val="002060"/>
                </a:solidFill>
              </a:rPr>
              <a:t>int</a:t>
            </a:r>
            <a:r>
              <a:rPr lang="en-US" sz="2200" dirty="0">
                <a:solidFill>
                  <a:srgbClr val="002060"/>
                </a:solidFill>
              </a:rPr>
              <a:t> N)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foo(N/2);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</p:txBody>
      </p:sp>
    </p:spTree>
    <p:extLst>
      <p:ext uri="{BB962C8B-B14F-4D97-AF65-F5344CB8AC3E}">
        <p14:creationId xmlns:p14="http://schemas.microsoft.com/office/powerpoint/2010/main" val="2654707828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More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</a:t>
            </a:r>
            <a:r>
              <a:rPr lang="en-US" sz="2200" dirty="0" err="1">
                <a:solidFill>
                  <a:srgbClr val="002060"/>
                </a:solidFill>
              </a:rPr>
              <a:t>int</a:t>
            </a:r>
            <a:r>
              <a:rPr lang="en-US" sz="2200" dirty="0">
                <a:solidFill>
                  <a:srgbClr val="002060"/>
                </a:solidFill>
              </a:rPr>
              <a:t>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}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</p:txBody>
      </p:sp>
    </p:spTree>
    <p:extLst>
      <p:ext uri="{BB962C8B-B14F-4D97-AF65-F5344CB8AC3E}">
        <p14:creationId xmlns:p14="http://schemas.microsoft.com/office/powerpoint/2010/main" val="1156061783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719191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Academic integrity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Paying other people to solve your homework/quiz/exam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prohibited.</a:t>
            </a:r>
          </a:p>
          <a:p>
            <a:pPr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This includes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chegg</a:t>
            </a:r>
            <a:r>
              <a:rPr lang="de-DE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.com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de-DE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freelancer.is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similar services.</a:t>
            </a:r>
          </a:p>
          <a:p>
            <a:pPr>
              <a:buSzPct val="100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are trusting a company whose business model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to facilitate cheating with your private info (credit card).</a:t>
            </a:r>
          </a:p>
          <a:p>
            <a:pPr>
              <a:buSzPct val="100000"/>
            </a:pP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violates academic integrity.</a:t>
            </a:r>
          </a:p>
          <a:p>
            <a:pPr>
              <a:buSzPct val="100000"/>
            </a:pP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http://www.sfu.ca/students/academicintegrity.html</a:t>
            </a:r>
            <a:endParaRPr lang="de-DE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http://www.sfu.ca/policies/gazette/student/s10-01.html</a:t>
            </a:r>
            <a:endParaRPr lang="de-DE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penalty for this can be anywhere between 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0 on assignment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failing the course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University Board on Student Discipline (UBSD).</a:t>
            </a:r>
            <a:endParaRPr lang="de-DE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285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Searching algorithms</a:t>
            </a:r>
          </a:p>
        </p:txBody>
      </p:sp>
    </p:spTree>
    <p:extLst>
      <p:ext uri="{BB962C8B-B14F-4D97-AF65-F5344CB8AC3E}">
        <p14:creationId xmlns:p14="http://schemas.microsoft.com/office/powerpoint/2010/main" val="6369942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 sorted array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If the array is </a:t>
            </a:r>
            <a:r>
              <a:rPr lang="en-US" altLang="en-US" sz="2400" u="sng" dirty="0"/>
              <a:t>sorted</a:t>
            </a:r>
            <a:r>
              <a:rPr lang="en-US" altLang="en-US" sz="2400" dirty="0"/>
              <a:t>, then searching for an element in the array becomes easier.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For example, when looking for a word in a dictionary, we do not go through the entire dictionary.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We use the fact that the dictionary is sorted to quickly find the word we are looking for.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i="1" u="sng" dirty="0"/>
              <a:t>Idea:</a:t>
            </a:r>
            <a:r>
              <a:rPr lang="en-US" altLang="en-US" sz="2400" b="1" dirty="0"/>
              <a:t> divide and conquer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Divide: cut the array into 2 roughly equal pieces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Use the fact that the array is sorted:</a:t>
            </a:r>
            <a:br>
              <a:rPr lang="en-US" altLang="en-US" sz="2200" dirty="0"/>
            </a:br>
            <a:r>
              <a:rPr lang="en-US" altLang="en-US" sz="2200" dirty="0"/>
              <a:t>			search in only one of the pieces.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Binary search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Input: A sorted array, an element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Output: Index of the element in the array (or N/A)</a:t>
            </a:r>
            <a:endParaRPr lang="en-US" altLang="en-US" sz="2200" dirty="0"/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1. Compute the midpoint of the array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2. If array[midpoint] == element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2.1 Return midpoint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3. Else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3.1 If array[midpoint] &gt; element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	3.1.1 Search in the left half of the array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3.2 Else </a:t>
            </a:r>
            <a:r>
              <a:rPr lang="en-US" altLang="en-US" sz="2200" i="1" dirty="0">
                <a:solidFill>
                  <a:schemeClr val="tx1"/>
                </a:solidFill>
              </a:rPr>
              <a:t>// array[midpoint] &lt; element</a:t>
            </a:r>
            <a:br>
              <a:rPr lang="en-US" altLang="en-US" sz="2200" i="1" dirty="0">
                <a:solidFill>
                  <a:schemeClr val="tx1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	3.2.1 Search in the right half of the array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}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5497512" y="960437"/>
            <a:ext cx="4495800" cy="104503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b="1" u="sng" dirty="0">
                <a:latin typeface="+mj-lt"/>
              </a:rPr>
              <a:t>Running time for array of length N</a:t>
            </a:r>
            <a:r>
              <a:rPr lang="en-US" altLang="en-US" sz="2000" dirty="0">
                <a:latin typeface="+mj-lt"/>
              </a:rPr>
              <a:t>: Denote the running time by T(N)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5954712" y="3450851"/>
            <a:ext cx="3427579" cy="62853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Checking if statements: O(1)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7275410" y="4297899"/>
            <a:ext cx="2560637" cy="46716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Recursion:  T(N/2)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4022750" y="6493129"/>
            <a:ext cx="3357980" cy="7425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Total: T(N) = T(N/2) + O(1)</a:t>
            </a:r>
          </a:p>
        </p:txBody>
      </p:sp>
      <p:cxnSp>
        <p:nvCxnSpPr>
          <p:cNvPr id="8" name="AutoShape 4"/>
          <p:cNvCxnSpPr>
            <a:cxnSpLocks noChangeShapeType="1"/>
            <a:stCxn id="29701" idx="1"/>
            <a:endCxn id="9" idx="0"/>
          </p:cNvCxnSpPr>
          <p:nvPr/>
        </p:nvCxnSpPr>
        <p:spPr bwMode="auto">
          <a:xfrm rot="10800000" flipV="1">
            <a:off x="5170930" y="4531478"/>
            <a:ext cx="2104481" cy="404721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" name="Rounded Rectangle 8"/>
          <p:cNvSpPr/>
          <p:nvPr/>
        </p:nvSpPr>
        <p:spPr bwMode="auto">
          <a:xfrm>
            <a:off x="3059112" y="4936200"/>
            <a:ext cx="4223634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AutoShape 4"/>
          <p:cNvCxnSpPr>
            <a:cxnSpLocks noChangeShapeType="1"/>
            <a:stCxn id="29701" idx="2"/>
            <a:endCxn id="17" idx="3"/>
          </p:cNvCxnSpPr>
          <p:nvPr/>
        </p:nvCxnSpPr>
        <p:spPr bwMode="auto">
          <a:xfrm rot="5400000">
            <a:off x="7470274" y="4773498"/>
            <a:ext cx="1093894" cy="1077017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7" name="Rounded Rectangle 16"/>
          <p:cNvSpPr/>
          <p:nvPr/>
        </p:nvSpPr>
        <p:spPr bwMode="auto">
          <a:xfrm>
            <a:off x="3059112" y="5676873"/>
            <a:ext cx="44196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  <p:bldP spid="29700" grpId="0" animBg="1"/>
      <p:bldP spid="29701" grpId="0" animBg="1"/>
      <p:bldP spid="29702" grpId="0" animBg="1"/>
      <p:bldP spid="9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Binary search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>
                <a:latin typeface="+mj-lt"/>
              </a:rPr>
              <a:t>Analyzing the running time T(N)</a:t>
            </a:r>
            <a:r>
              <a:rPr lang="en-US" altLang="en-US" sz="2200" dirty="0">
                <a:latin typeface="+mj-lt"/>
              </a:rPr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latin typeface="+mj-lt"/>
              </a:rPr>
              <a:t>The recursion formula is 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</a:rPr>
              <a:t>T(N) = T(N/2) + O(1)</a:t>
            </a:r>
            <a:r>
              <a:rPr lang="en-US" altLang="en-US" sz="2200" dirty="0">
                <a:latin typeface="+mj-lt"/>
              </a:rPr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latin typeface="+mj-lt"/>
              </a:rPr>
              <a:t>How do we solve it?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</a:rPr>
              <a:t>			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T(N) 	= T(N/2)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T(N/4) + 2*O(1)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T(N/8) + 3*O(1)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…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[For </a:t>
            </a:r>
            <a:r>
              <a:rPr lang="en-US" altLang="en-US" sz="2200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&gt; 0]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= T(N/2</a:t>
            </a:r>
            <a:r>
              <a:rPr lang="en-US" altLang="en-US" sz="2200" i="1" baseline="33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 + </a:t>
            </a:r>
            <a:r>
              <a:rPr lang="en-US" altLang="en-US" sz="2200" i="1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*O(1)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[For </a:t>
            </a:r>
            <a:r>
              <a:rPr lang="en-US" altLang="en-US" sz="2200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= log</a:t>
            </a:r>
            <a:r>
              <a:rPr lang="en-US" altLang="en-US" sz="2200" baseline="-25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2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(N)]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= T(1) + log</a:t>
            </a:r>
            <a:r>
              <a:rPr lang="en-US" altLang="en-US" sz="2200" i="1" baseline="-25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(N)*O(1)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O(log(N))</a:t>
            </a:r>
            <a:r>
              <a:rPr lang="en-US" altLang="en-US" sz="2200" dirty="0">
                <a:latin typeface="+mj-lt"/>
              </a:rPr>
              <a:t>		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Advantages: really fast!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Requirements: the array must be sorted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If the array is dynamic, this can be expensive.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For example, if we need to insert new values into the array	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Homework: write a recursive version of binary search.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455883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/>
              <a:t>More </a:t>
            </a:r>
            <a:r>
              <a:rPr lang="de-DE" altLang="en-US" sz="8000" dirty="0"/>
              <a:t>on</a:t>
            </a:r>
            <a:br>
              <a:rPr lang="de-DE" altLang="en-US" sz="8000" dirty="0"/>
            </a:br>
            <a:r>
              <a:rPr lang="de-DE" altLang="en-US" sz="8000" dirty="0"/>
              <a:t>Big-O notation</a:t>
            </a:r>
          </a:p>
        </p:txBody>
      </p:sp>
    </p:spTree>
    <p:extLst>
      <p:ext uri="{BB962C8B-B14F-4D97-AF65-F5344CB8AC3E}">
        <p14:creationId xmlns:p14="http://schemas.microsoft.com/office/powerpoint/2010/main" val="30310137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2235</TotalTime>
  <Words>1315</Words>
  <Application>Microsoft Office PowerPoint</Application>
  <PresentationFormat>Custom</PresentationFormat>
  <Paragraphs>122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Arial Unicode MS</vt:lpstr>
      <vt:lpstr>Albany</vt:lpstr>
      <vt:lpstr>Arial</vt:lpstr>
      <vt:lpstr>Calibri</vt:lpstr>
      <vt:lpstr>Tahoma</vt:lpstr>
      <vt:lpstr>Times New Roman</vt:lpstr>
      <vt:lpstr>Wingdings</vt:lpstr>
      <vt:lpstr>water</vt:lpstr>
      <vt:lpstr>lyt blackandwhite</vt:lpstr>
      <vt:lpstr>Office Theme</vt:lpstr>
      <vt:lpstr>PowerPoint Presentation</vt:lpstr>
      <vt:lpstr>Announcements</vt:lpstr>
      <vt:lpstr>Academic integrity</vt:lpstr>
      <vt:lpstr>PowerPoint Presentation</vt:lpstr>
      <vt:lpstr>Searching in a sorted array</vt:lpstr>
      <vt:lpstr>Binary search</vt:lpstr>
      <vt:lpstr>Binary search</vt:lpstr>
      <vt:lpstr>Binary search</vt:lpstr>
      <vt:lpstr>PowerPoint Presentation</vt:lpstr>
      <vt:lpstr>Running time of Fib</vt:lpstr>
      <vt:lpstr>Running time of Fib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More examples</vt:lpstr>
      <vt:lpstr>More examples</vt:lpstr>
      <vt:lpstr>More examples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802</cp:revision>
  <dcterms:created xsi:type="dcterms:W3CDTF">2017-07-19T12:15:02Z</dcterms:created>
  <dcterms:modified xsi:type="dcterms:W3CDTF">2020-10-14T14:21:23Z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