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43"/>
  </p:notesMasterIdLst>
  <p:sldIdLst>
    <p:sldId id="256" r:id="rId3"/>
    <p:sldId id="294" r:id="rId4"/>
    <p:sldId id="393" r:id="rId5"/>
    <p:sldId id="334" r:id="rId6"/>
    <p:sldId id="338" r:id="rId7"/>
    <p:sldId id="339" r:id="rId8"/>
    <p:sldId id="352" r:id="rId9"/>
    <p:sldId id="353" r:id="rId10"/>
    <p:sldId id="350" r:id="rId11"/>
    <p:sldId id="354" r:id="rId12"/>
    <p:sldId id="355" r:id="rId13"/>
    <p:sldId id="356" r:id="rId14"/>
    <p:sldId id="357" r:id="rId15"/>
    <p:sldId id="367" r:id="rId16"/>
    <p:sldId id="362" r:id="rId17"/>
    <p:sldId id="363" r:id="rId18"/>
    <p:sldId id="365" r:id="rId19"/>
    <p:sldId id="366" r:id="rId20"/>
    <p:sldId id="368" r:id="rId21"/>
    <p:sldId id="407" r:id="rId22"/>
    <p:sldId id="369" r:id="rId23"/>
    <p:sldId id="370" r:id="rId24"/>
    <p:sldId id="372" r:id="rId25"/>
    <p:sldId id="404" r:id="rId26"/>
    <p:sldId id="408" r:id="rId27"/>
    <p:sldId id="374" r:id="rId28"/>
    <p:sldId id="375" r:id="rId29"/>
    <p:sldId id="403" r:id="rId30"/>
    <p:sldId id="376" r:id="rId31"/>
    <p:sldId id="377" r:id="rId32"/>
    <p:sldId id="379" r:id="rId33"/>
    <p:sldId id="380" r:id="rId34"/>
    <p:sldId id="381" r:id="rId35"/>
    <p:sldId id="383" r:id="rId36"/>
    <p:sldId id="384" r:id="rId37"/>
    <p:sldId id="385" r:id="rId38"/>
    <p:sldId id="386" r:id="rId39"/>
    <p:sldId id="387" r:id="rId40"/>
    <p:sldId id="388" r:id="rId41"/>
    <p:sldId id="291" r:id="rId42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57" d="100"/>
          <a:sy n="57" d="100"/>
        </p:scale>
        <p:origin x="1264" y="3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68896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50808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89879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78206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35786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1588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3520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85368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91571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2464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21488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99038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87220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46449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69833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47603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72033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04874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80756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13354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222310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496368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568196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5283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983352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090153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469851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474269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513037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84336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442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92724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11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944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89342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8137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65846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>
                <a:solidFill>
                  <a:srgbClr val="000080"/>
                </a:solidFill>
              </a:rPr>
              <a:t>November 2, </a:t>
            </a:r>
            <a:r>
              <a:rPr lang="de-DE" altLang="en-US" sz="3600" b="1" dirty="0">
                <a:solidFill>
                  <a:srgbClr val="000080"/>
                </a:solidFill>
              </a:rPr>
              <a:t>2020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array: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Queue: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an array + 2 pointers:</a:t>
            </a:r>
            <a:br>
              <a:rPr lang="en-US" altLang="he-IL" sz="2200" dirty="0"/>
            </a:br>
            <a:r>
              <a:rPr lang="en-US" altLang="he-IL" sz="2200" dirty="0"/>
              <a:t>	one to the head, and one to the tail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Enqueue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element in the tail, update the tail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Dequeue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the element from the head, update the head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defRPr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421312" y="2179637"/>
          <a:ext cx="32840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335">
                  <a:extLst>
                    <a:ext uri="{9D8B030D-6E8A-4147-A177-3AD203B41FA5}">
                      <a16:colId xmlns:a16="http://schemas.microsoft.com/office/drawing/2014/main" val="2004960366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47696647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333822315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4104323508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639112459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168475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452792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>
            <a:stCxn id="9" idx="0"/>
          </p:cNvCxnSpPr>
          <p:nvPr/>
        </p:nvCxnSpPr>
        <p:spPr bwMode="auto">
          <a:xfrm flipH="1" flipV="1">
            <a:off x="7935910" y="2550477"/>
            <a:ext cx="939803" cy="62659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8570913" y="3177069"/>
            <a:ext cx="609600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8" name="Straight Arrow Connector 7"/>
          <p:cNvCxnSpPr>
            <a:stCxn id="10" idx="2"/>
          </p:cNvCxnSpPr>
          <p:nvPr/>
        </p:nvCxnSpPr>
        <p:spPr bwMode="auto">
          <a:xfrm>
            <a:off x="5056451" y="1927414"/>
            <a:ext cx="1203061" cy="25222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691590" y="1522907"/>
            <a:ext cx="729722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</p:spTree>
    <p:extLst>
      <p:ext uri="{BB962C8B-B14F-4D97-AF65-F5344CB8AC3E}">
        <p14:creationId xmlns:p14="http://schemas.microsoft.com/office/powerpoint/2010/main" val="7803527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Init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	          [_, _, _,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solidFill>
                <a:srgbClr val="0000CC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(1)  [1, _, _,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tail=1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Enqueue(2)  [1,2, _, _, _, _, _, _] 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tail=2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Enqueue(2)  [1,2, 3, _, _, _, _, _] 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tail=3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Dequeue()  [1, 2, 3,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head=1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tail=2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103452" y="2280444"/>
            <a:ext cx="355600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2472336" y="2254250"/>
            <a:ext cx="196850" cy="452438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992312" y="3179762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613024" y="3125820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935310" y="4081603"/>
            <a:ext cx="355600" cy="40163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094459" y="5020539"/>
            <a:ext cx="355600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846143" y="4081603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3059112" y="5038484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737124" y="6222378"/>
            <a:ext cx="1255188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Returns 1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0568DEB-466D-4CDD-9A5E-3D6F1220626A}"/>
              </a:ext>
            </a:extLst>
          </p:cNvPr>
          <p:cNvCxnSpPr/>
          <p:nvPr/>
        </p:nvCxnSpPr>
        <p:spPr>
          <a:xfrm flipV="1">
            <a:off x="2144712" y="5970587"/>
            <a:ext cx="355600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9C81A7A-9D5E-473D-9421-26523EEBBEC4}"/>
              </a:ext>
            </a:extLst>
          </p:cNvPr>
          <p:cNvCxnSpPr/>
          <p:nvPr/>
        </p:nvCxnSpPr>
        <p:spPr>
          <a:xfrm flipH="1" flipV="1">
            <a:off x="3041406" y="5913437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3741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dirty="0"/>
              <a:t>Q1: What if the tail reaches the end of the array?</a:t>
            </a:r>
          </a:p>
          <a:p>
            <a:r>
              <a:rPr lang="en-US" altLang="he-IL" sz="2200" dirty="0"/>
              <a:t>Should we increase capacity?</a:t>
            </a:r>
          </a:p>
          <a:p>
            <a:endParaRPr lang="en-US" altLang="he-IL" sz="2200" dirty="0"/>
          </a:p>
          <a:p>
            <a:r>
              <a:rPr lang="en-US" altLang="he-IL" sz="2200" dirty="0"/>
              <a:t>Q2: What if part of the array </a:t>
            </a:r>
            <a:r>
              <a:rPr lang="en-US" altLang="he-IL" sz="2200" i="1" dirty="0"/>
              <a:t>is not used </a:t>
            </a:r>
            <a:r>
              <a:rPr lang="en-US" altLang="he-IL" sz="2200" dirty="0"/>
              <a:t>because the head moved too?</a:t>
            </a:r>
          </a:p>
          <a:p>
            <a:r>
              <a:rPr lang="en-US" altLang="he-IL" sz="2200" dirty="0"/>
              <a:t>A: Move the indices cyclically</a:t>
            </a:r>
          </a:p>
          <a:p>
            <a:endParaRPr lang="en-US" altLang="he-IL" sz="2200" dirty="0"/>
          </a:p>
          <a:p>
            <a:r>
              <a:rPr lang="en-US" altLang="he-IL" sz="2200" dirty="0"/>
              <a:t>Q3: What happens when tail = head-1?</a:t>
            </a:r>
          </a:p>
          <a:p>
            <a:r>
              <a:rPr lang="en-US" altLang="he-IL" sz="2200" dirty="0"/>
              <a:t>A: We should increase capacity.</a:t>
            </a:r>
          </a:p>
          <a:p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6022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Example:      [_, _, _, _,  _, 6, 7,_]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tail=7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(8)  [_, _, _, _, _, 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(9)  [9, _, _, _, _,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tail=1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(13)  [9,10, 11,12, 13,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tail=5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Enqueue(14) ---- Increase capacity: We’ll need to malloc() a new array,</a:t>
            </a:r>
            <a:b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then copy the content of the array in the right order. (</a:t>
            </a: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memcpy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 will be useful)</a:t>
            </a:r>
            <a:b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then free the old array</a:t>
            </a: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[6,7,8,_,_,_,_,_,_,_,_,_,_,_,_] and then [6,7,8,9,10,11,12,13,14,_,_,_,_]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665537" y="2255837"/>
            <a:ext cx="177800" cy="45402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 flipV="1">
            <a:off x="4354512" y="2255837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659270" y="3171826"/>
            <a:ext cx="177800" cy="427037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659270" y="4078288"/>
            <a:ext cx="130175" cy="37623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2297112" y="3171826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592094" y="4078288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037806" y="5024438"/>
            <a:ext cx="219075" cy="4032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4256881" y="4999037"/>
            <a:ext cx="195262" cy="45402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130E4FF-7EDB-4EBA-B3B2-53AFF36B7CFE}"/>
              </a:ext>
            </a:extLst>
          </p:cNvPr>
          <p:cNvCxnSpPr>
            <a:cxnSpLocks/>
          </p:cNvCxnSpPr>
          <p:nvPr/>
        </p:nvCxnSpPr>
        <p:spPr>
          <a:xfrm>
            <a:off x="5497512" y="6294437"/>
            <a:ext cx="152400" cy="279401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3A7EB16-7AC1-4181-BD2F-6D10438C5313}"/>
              </a:ext>
            </a:extLst>
          </p:cNvPr>
          <p:cNvCxnSpPr>
            <a:cxnSpLocks/>
          </p:cNvCxnSpPr>
          <p:nvPr/>
        </p:nvCxnSpPr>
        <p:spPr>
          <a:xfrm flipH="1">
            <a:off x="8545512" y="6294437"/>
            <a:ext cx="228599" cy="463551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5">
            <a:extLst>
              <a:ext uri="{FF2B5EF4-FFF2-40B4-BE49-F238E27FC236}">
                <a16:creationId xmlns:a16="http://schemas.microsoft.com/office/drawing/2014/main" id="{D2AF6755-002C-42DB-9DC9-40219AA3FD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9615" y="1602408"/>
            <a:ext cx="2943224" cy="990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What is the running time</a:t>
            </a:r>
            <a:br>
              <a:rPr lang="en-US" altLang="en-US" dirty="0"/>
            </a:br>
            <a:r>
              <a:rPr lang="en-US" altLang="en-US" dirty="0"/>
              <a:t>of each operation?</a:t>
            </a:r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CC41E81C-19F9-4615-9D40-E22FD1ED0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3126" y="3030055"/>
            <a:ext cx="2616201" cy="61118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Dequeue: O(1)</a:t>
            </a:r>
          </a:p>
        </p:txBody>
      </p:sp>
      <p:sp>
        <p:nvSpPr>
          <p:cNvPr id="19" name="Rectangle 5">
            <a:extLst>
              <a:ext uri="{FF2B5EF4-FFF2-40B4-BE49-F238E27FC236}">
                <a16:creationId xmlns:a16="http://schemas.microsoft.com/office/drawing/2014/main" id="{0A6471CF-E811-4A9D-BB65-8CD71678D8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3751" y="4078288"/>
            <a:ext cx="4132049" cy="61118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Enqueue: usually O(1),</a:t>
            </a:r>
            <a:br>
              <a:rPr lang="en-US" altLang="en-US" dirty="0"/>
            </a:br>
            <a:r>
              <a:rPr lang="en-US" altLang="en-US" dirty="0"/>
              <a:t>but resizing takes O(current size)</a:t>
            </a:r>
          </a:p>
        </p:txBody>
      </p:sp>
    </p:spTree>
    <p:extLst>
      <p:ext uri="{BB962C8B-B14F-4D97-AF65-F5344CB8AC3E}">
        <p14:creationId xmlns:p14="http://schemas.microsoft.com/office/powerpoint/2010/main" val="13973536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Implement Queue using each of the two ideas.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Idea 1 (returning </a:t>
            </a: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arr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[0]) is not for grading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Idea with two pointers is in your HW3</a:t>
            </a:r>
          </a:p>
        </p:txBody>
      </p:sp>
    </p:spTree>
    <p:extLst>
      <p:ext uri="{BB962C8B-B14F-4D97-AF65-F5344CB8AC3E}">
        <p14:creationId xmlns:p14="http://schemas.microsoft.com/office/powerpoint/2010/main" val="41737232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Linked List</a:t>
            </a:r>
          </a:p>
        </p:txBody>
      </p:sp>
    </p:spTree>
    <p:extLst>
      <p:ext uri="{BB962C8B-B14F-4D97-AF65-F5344CB8AC3E}">
        <p14:creationId xmlns:p14="http://schemas.microsoft.com/office/powerpoint/2010/main" val="2863769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/>
              <a:t>Linked List</a:t>
            </a:r>
            <a:r>
              <a:rPr lang="en-US" altLang="he-IL" sz="2200" dirty="0"/>
              <a:t> is a collection of separate elements, where each element is linked to the one following it in the list.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Think of it as a chain of elements.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871595" y="5783899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964112" y="5992336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424295" y="576643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7103904" y="578389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551886" y="4277285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03707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list has a head. This is just the pointer to the first element.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Each element is linked to the following one.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last element points to NULL.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How would you implement this?</a:t>
            </a: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429645" y="376818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3118014" y="3410523"/>
            <a:ext cx="177367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Pointer to</a:t>
            </a:r>
            <a:br>
              <a:rPr lang="en-US" altLang="en-US" dirty="0"/>
            </a:br>
            <a:r>
              <a:rPr lang="en-US" altLang="en-US" dirty="0"/>
              <a:t>next element</a:t>
            </a: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7454018" y="6294437"/>
            <a:ext cx="1352034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End of list</a:t>
            </a:r>
          </a:p>
        </p:txBody>
      </p:sp>
      <p:grpSp>
        <p:nvGrpSpPr>
          <p:cNvPr id="42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43" name="Rectangle 42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2</a:t>
              </a:r>
            </a:p>
          </p:txBody>
        </p:sp>
        <p:cxnSp>
          <p:nvCxnSpPr>
            <p:cNvPr id="44" name="Straight Connector 43"/>
            <p:cNvCxnSpPr>
              <a:stCxn id="43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10"/>
          <p:cNvGrpSpPr>
            <a:grpSpLocks/>
          </p:cNvGrpSpPr>
          <p:nvPr/>
        </p:nvGrpSpPr>
        <p:grpSpPr bwMode="auto">
          <a:xfrm>
            <a:off x="3871595" y="5783899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46" name="Rectangle 4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</a:t>
              </a:r>
            </a:p>
          </p:txBody>
        </p:sp>
        <p:cxnSp>
          <p:nvCxnSpPr>
            <p:cNvPr id="47" name="Straight Connector 46"/>
            <p:cNvCxnSpPr>
              <a:stCxn id="4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Straight Arrow Connector 47"/>
          <p:cNvCxnSpPr>
            <a:endCxn id="50" idx="1"/>
          </p:cNvCxnSpPr>
          <p:nvPr/>
        </p:nvCxnSpPr>
        <p:spPr>
          <a:xfrm flipV="1">
            <a:off x="4964112" y="5992336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17"/>
          <p:cNvGrpSpPr>
            <a:grpSpLocks/>
          </p:cNvGrpSpPr>
          <p:nvPr/>
        </p:nvGrpSpPr>
        <p:grpSpPr bwMode="auto">
          <a:xfrm>
            <a:off x="6424295" y="576643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0" name="Rectangle 49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51" name="Straight Connector 50"/>
            <p:cNvCxnSpPr>
              <a:stCxn id="50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Connector 51"/>
          <p:cNvCxnSpPr>
            <a:endCxn id="50" idx="2"/>
          </p:cNvCxnSpPr>
          <p:nvPr/>
        </p:nvCxnSpPr>
        <p:spPr>
          <a:xfrm flipH="1">
            <a:off x="7103904" y="578389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4" name="Rectangle 5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55" name="Straight Connector 54"/>
            <p:cNvCxnSpPr>
              <a:stCxn id="54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Straight Arrow Connector 55"/>
          <p:cNvCxnSpPr>
            <a:endCxn id="43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46" idx="0"/>
          </p:cNvCxnSpPr>
          <p:nvPr/>
        </p:nvCxnSpPr>
        <p:spPr>
          <a:xfrm flipH="1">
            <a:off x="4551886" y="4277285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endCxn id="54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5603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-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	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* next;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x1; 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x1.data = 5;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x1.next = NULL;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x2; 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x2.data = 7;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x1.next = &amp;x2;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x2.next=NULL;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3744912" y="4313237"/>
            <a:ext cx="1328913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5                 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/>
          <p:nvPr/>
        </p:nvCxnSpPr>
        <p:spPr>
          <a:xfrm flipV="1">
            <a:off x="4735512" y="3094037"/>
            <a:ext cx="3058346" cy="144510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4409368" y="4313237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5"/>
          <p:cNvGrpSpPr>
            <a:grpSpLocks/>
          </p:cNvGrpSpPr>
          <p:nvPr/>
        </p:nvGrpSpPr>
        <p:grpSpPr bwMode="auto">
          <a:xfrm>
            <a:off x="6041258" y="6040661"/>
            <a:ext cx="1328913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9" name="Rectangle 28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7                 </a:t>
              </a:r>
            </a:p>
          </p:txBody>
        </p:sp>
        <p:cxnSp>
          <p:nvCxnSpPr>
            <p:cNvPr id="30" name="Straight Connector 29"/>
            <p:cNvCxnSpPr>
              <a:stCxn id="29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Arrow Connector 30"/>
          <p:cNvCxnSpPr/>
          <p:nvPr/>
        </p:nvCxnSpPr>
        <p:spPr>
          <a:xfrm flipV="1">
            <a:off x="7045518" y="5225126"/>
            <a:ext cx="2082801" cy="111623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29" idx="1"/>
          </p:cNvCxnSpPr>
          <p:nvPr/>
        </p:nvCxnSpPr>
        <p:spPr>
          <a:xfrm>
            <a:off x="4749172" y="4530407"/>
            <a:ext cx="1292086" cy="1736155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B070BA4-0E55-4C91-A33E-290F0C1867AA}"/>
              </a:ext>
            </a:extLst>
          </p:cNvPr>
          <p:cNvCxnSpPr/>
          <p:nvPr/>
        </p:nvCxnSpPr>
        <p:spPr>
          <a:xfrm flipH="1">
            <a:off x="6754819" y="6040661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0724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-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	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* next;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LLcreate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7132096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Announcements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b="1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HW3 – due to November 11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Q1-3 you should be able to solve already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Q3: you may only use the interface (create, push, pop, </a:t>
            </a:r>
            <a:r>
              <a:rPr lang="en-US" sz="20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is_empty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).</a:t>
            </a:r>
          </a:p>
          <a:p>
            <a:pPr marL="400050" lvl="1" indent="0"/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	You should not use stack-&gt;head or other implementation details.</a:t>
            </a:r>
            <a:b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	I may (and will) change the implementation details for testing.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Q4 about queues: we will learn about it today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b="1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Tutorial about midterm/HW2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Wednesday, Nov 4, after the class. Thanks for voting!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On canvas (use a separate canvas meeting)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b="1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Piazza resources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 – a bunch of useful links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Practice problems…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Debugging tools – highly recommended!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missing-semester@MIT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– highly recommended!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add to head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list-&gt;head;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cxnSpLocks/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024437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41863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+mj-lt"/>
                <a:cs typeface="Times New Roman" panose="02020603050405020304" pitchFamily="18" charset="0"/>
              </a:rPr>
              <a:t>Q: What if we want to add an element to the tail of the list?</a:t>
            </a: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571046" y="5088563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663563" y="5297000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123746" y="5071099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803355" y="5088563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251337" y="4277285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7425262" y="635563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>
            <a:endCxn id="24" idx="2"/>
          </p:cNvCxnSpPr>
          <p:nvPr/>
        </p:nvCxnSpPr>
        <p:spPr>
          <a:xfrm flipH="1">
            <a:off x="8104871" y="637309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4" idx="0"/>
          </p:cNvCxnSpPr>
          <p:nvPr/>
        </p:nvCxnSpPr>
        <p:spPr>
          <a:xfrm>
            <a:off x="7143159" y="5314464"/>
            <a:ext cx="961712" cy="10411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495258" y="387886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</p:spTree>
    <p:extLst>
      <p:ext uri="{BB962C8B-B14F-4D97-AF65-F5344CB8AC3E}">
        <p14:creationId xmlns:p14="http://schemas.microsoft.com/office/powerpoint/2010/main" val="15118550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/>
              <a:t>What operations can we perform on </a:t>
            </a:r>
            <a:r>
              <a:rPr lang="en-US" sz="2200" dirty="0" err="1"/>
              <a:t>LinkedList</a:t>
            </a:r>
            <a:r>
              <a:rPr lang="en-US" sz="2200" dirty="0"/>
              <a:t>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Insert an element after a specific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a given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Find element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Return element in a specified index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Get size</a:t>
            </a:r>
            <a:endParaRPr lang="en-US" altLang="he-IL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16983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-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typedef struct 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struct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struct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*tail;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int size;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LL_add_to_tail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LL_remove_from_tail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LL_size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list);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F0368C0-4672-4C1A-A032-2C5DEED88C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1712" y="1949449"/>
            <a:ext cx="4548188" cy="129698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>
                <a:solidFill>
                  <a:schemeClr val="tx1"/>
                </a:solidFill>
              </a:rPr>
              <a:t>Can implement all these in O(1) time</a:t>
            </a:r>
          </a:p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>
                <a:solidFill>
                  <a:schemeClr val="tx1"/>
                </a:solidFill>
              </a:rPr>
              <a:t>worst case</a:t>
            </a:r>
          </a:p>
        </p:txBody>
      </p:sp>
    </p:spTree>
    <p:extLst>
      <p:ext uri="{BB962C8B-B14F-4D97-AF65-F5344CB8AC3E}">
        <p14:creationId xmlns:p14="http://schemas.microsoft.com/office/powerpoint/2010/main" val="36881908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add to head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list-&gt;head; // null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list-&gt;size++;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024437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7018280" y="1877201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FF0000"/>
                </a:solidFill>
              </a:rPr>
              <a:t>Are we done?</a:t>
            </a:r>
          </a:p>
        </p:txBody>
      </p:sp>
    </p:spTree>
    <p:extLst>
      <p:ext uri="{BB962C8B-B14F-4D97-AF65-F5344CB8AC3E}">
        <p14:creationId xmlns:p14="http://schemas.microsoft.com/office/powerpoint/2010/main" val="15714727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add to head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list-&gt;head; // null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(list-&gt;tail == NULL) // or list-&gt;size==0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list-&gt;tail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list-&gt;size++;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5015679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2678112" y="5052423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7023895" y="1331833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FF0000"/>
                </a:solidFill>
              </a:rPr>
              <a:t>Are we done?</a:t>
            </a:r>
          </a:p>
        </p:txBody>
      </p:sp>
      <p:sp>
        <p:nvSpPr>
          <p:cNvPr id="33" name="Rectangle 5">
            <a:extLst>
              <a:ext uri="{FF2B5EF4-FFF2-40B4-BE49-F238E27FC236}">
                <a16:creationId xmlns:a16="http://schemas.microsoft.com/office/drawing/2014/main" id="{9063BF29-CB8B-4FA6-B4AA-9649C9F8B0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0217" y="2268989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>
                <a:solidFill>
                  <a:schemeClr val="tx1"/>
                </a:solidFill>
              </a:rPr>
              <a:t>What if the argument was an empty list?</a:t>
            </a:r>
          </a:p>
        </p:txBody>
      </p:sp>
      <p:sp>
        <p:nvSpPr>
          <p:cNvPr id="34" name="Rectangle 5">
            <a:extLst>
              <a:ext uri="{FF2B5EF4-FFF2-40B4-BE49-F238E27FC236}">
                <a16:creationId xmlns:a16="http://schemas.microsoft.com/office/drawing/2014/main" id="{9F936186-5C50-4335-9665-F9E27AA6F5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0217" y="3206145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>
                <a:solidFill>
                  <a:schemeClr val="tx1"/>
                </a:solidFill>
              </a:rPr>
              <a:t>We should also update the tail</a:t>
            </a:r>
          </a:p>
        </p:txBody>
      </p:sp>
      <p:grpSp>
        <p:nvGrpSpPr>
          <p:cNvPr id="37" name="Group 17">
            <a:extLst>
              <a:ext uri="{FF2B5EF4-FFF2-40B4-BE49-F238E27FC236}">
                <a16:creationId xmlns:a16="http://schemas.microsoft.com/office/drawing/2014/main" id="{E03DEA9A-6F50-4784-AAA9-25F69E84A4FA}"/>
              </a:ext>
            </a:extLst>
          </p:cNvPr>
          <p:cNvGrpSpPr>
            <a:grpSpLocks/>
          </p:cNvGrpSpPr>
          <p:nvPr/>
        </p:nvGrpSpPr>
        <p:grpSpPr bwMode="auto">
          <a:xfrm>
            <a:off x="6300013" y="6502039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11AE6E0-AD50-4B88-99A5-456F43432C55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C2FF46F6-5C6E-461F-A836-BD621AADEC6B}"/>
                </a:ext>
              </a:extLst>
            </p:cNvPr>
            <p:cNvCxnSpPr>
              <a:stCxn id="38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ctangle 5">
            <a:extLst>
              <a:ext uri="{FF2B5EF4-FFF2-40B4-BE49-F238E27FC236}">
                <a16:creationId xmlns:a16="http://schemas.microsoft.com/office/drawing/2014/main" id="{04135EE8-F6D8-4050-846A-CE58855951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0149" y="4988159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sp>
        <p:nvSpPr>
          <p:cNvPr id="41" name="Rectangle 5">
            <a:extLst>
              <a:ext uri="{FF2B5EF4-FFF2-40B4-BE49-F238E27FC236}">
                <a16:creationId xmlns:a16="http://schemas.microsoft.com/office/drawing/2014/main" id="{84FA3FC2-30D1-4FB9-B9E8-9744D86F94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19827" y="5024903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A1829E4-5A23-457D-B474-6384033ED744}"/>
              </a:ext>
            </a:extLst>
          </p:cNvPr>
          <p:cNvCxnSpPr>
            <a:stCxn id="40" idx="2"/>
          </p:cNvCxnSpPr>
          <p:nvPr/>
        </p:nvCxnSpPr>
        <p:spPr>
          <a:xfrm>
            <a:off x="6886230" y="5523769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995779F-14BE-4838-B7FA-E8D974056269}"/>
              </a:ext>
            </a:extLst>
          </p:cNvPr>
          <p:cNvCxnSpPr>
            <a:cxnSpLocks/>
          </p:cNvCxnSpPr>
          <p:nvPr/>
        </p:nvCxnSpPr>
        <p:spPr>
          <a:xfrm flipH="1">
            <a:off x="6969389" y="6498281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7870C31-7532-4011-B289-14CD6DAC8310}"/>
              </a:ext>
            </a:extLst>
          </p:cNvPr>
          <p:cNvCxnSpPr>
            <a:cxnSpLocks/>
            <a:stCxn id="41" idx="2"/>
            <a:endCxn id="38" idx="0"/>
          </p:cNvCxnSpPr>
          <p:nvPr/>
        </p:nvCxnSpPr>
        <p:spPr>
          <a:xfrm flipH="1">
            <a:off x="6979622" y="5560513"/>
            <a:ext cx="1986286" cy="94152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E544A9F-D710-4DD8-A3BF-D7A02543012B}"/>
              </a:ext>
            </a:extLst>
          </p:cNvPr>
          <p:cNvSpPr txBox="1"/>
          <p:nvPr/>
        </p:nvSpPr>
        <p:spPr>
          <a:xfrm>
            <a:off x="720725" y="5989637"/>
            <a:ext cx="2281394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Head=null, tail==null</a:t>
            </a:r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90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  <p:bldP spid="33" grpId="0" animBg="1"/>
      <p:bldP spid="34" grpId="0" animBg="1"/>
      <p:bldP spid="40" grpId="0" animBg="1"/>
      <p:bldP spid="41" grpId="0" animBg="1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add to tail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LL_add_to_tail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NULL;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list-&gt;tail-&gt;next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list-&gt;tail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list-&gt;size++;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99268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604526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6253701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6027800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6045264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50080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5218587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5233986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972755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7821296" y="675703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 flipH="1">
            <a:off x="8502701" y="6750600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4" idx="0"/>
          </p:cNvCxnSpPr>
          <p:nvPr/>
        </p:nvCxnSpPr>
        <p:spPr>
          <a:xfrm>
            <a:off x="7246335" y="6271165"/>
            <a:ext cx="1254570" cy="48587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835565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5354533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818923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31" name="Straight Arrow Connector 30"/>
          <p:cNvCxnSpPr>
            <a:stCxn id="30" idx="2"/>
            <a:endCxn id="24" idx="0"/>
          </p:cNvCxnSpPr>
          <p:nvPr/>
        </p:nvCxnSpPr>
        <p:spPr>
          <a:xfrm flipH="1">
            <a:off x="8500905" y="5354533"/>
            <a:ext cx="386750" cy="140250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5"/>
          <p:cNvSpPr>
            <a:spLocks noChangeArrowheads="1"/>
          </p:cNvSpPr>
          <p:nvPr/>
        </p:nvSpPr>
        <p:spPr bwMode="auto">
          <a:xfrm>
            <a:off x="6663881" y="1567257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FF0000"/>
                </a:solidFill>
              </a:rPr>
              <a:t>Are we done?</a:t>
            </a:r>
          </a:p>
        </p:txBody>
      </p:sp>
      <p:sp>
        <p:nvSpPr>
          <p:cNvPr id="32" name="Rectangle 5">
            <a:extLst>
              <a:ext uri="{FF2B5EF4-FFF2-40B4-BE49-F238E27FC236}">
                <a16:creationId xmlns:a16="http://schemas.microsoft.com/office/drawing/2014/main" id="{FA27E9D5-4DF2-4AC5-B170-5DD9E86EAD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5704" y="2622264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>
                <a:solidFill>
                  <a:schemeClr val="tx1"/>
                </a:solidFill>
              </a:rPr>
              <a:t>No, same issue as before</a:t>
            </a:r>
          </a:p>
        </p:txBody>
      </p:sp>
      <p:sp>
        <p:nvSpPr>
          <p:cNvPr id="33" name="Rectangle 5">
            <a:extLst>
              <a:ext uri="{FF2B5EF4-FFF2-40B4-BE49-F238E27FC236}">
                <a16:creationId xmlns:a16="http://schemas.microsoft.com/office/drawing/2014/main" id="{D739D7C0-0381-405C-94D7-95E78C318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8262" y="3691014"/>
            <a:ext cx="3908421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>
                <a:solidFill>
                  <a:schemeClr val="tx1"/>
                </a:solidFill>
              </a:rPr>
              <a:t>Running time is O(n).</a:t>
            </a:r>
          </a:p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>
                <a:solidFill>
                  <a:schemeClr val="tx1"/>
                </a:solidFill>
              </a:rPr>
              <a:t>No need to traverse the entire list</a:t>
            </a:r>
          </a:p>
        </p:txBody>
      </p:sp>
    </p:spTree>
    <p:extLst>
      <p:ext uri="{BB962C8B-B14F-4D97-AF65-F5344CB8AC3E}">
        <p14:creationId xmlns:p14="http://schemas.microsoft.com/office/powerpoint/2010/main" val="12593984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5" grpId="0" animBg="1"/>
      <p:bldP spid="32" grpId="0" animBg="1"/>
      <p:bldP spid="3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remove from head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tmp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list-&gt;head;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list-&gt;head-&gt;next;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free(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tmp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list-&gt;size--;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(list-&gt;size == 0) list-&gt;tail=NULL;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501927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607185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6280291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6054390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6071854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503467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5245177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5260576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999345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637603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501876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862155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5381123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845513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5397765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6685704" y="1684225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FF0000"/>
                </a:solidFill>
              </a:rPr>
              <a:t>Are we done?</a:t>
            </a:r>
          </a:p>
        </p:txBody>
      </p:sp>
      <p:sp>
        <p:nvSpPr>
          <p:cNvPr id="33" name="Rectangle 5">
            <a:extLst>
              <a:ext uri="{FF2B5EF4-FFF2-40B4-BE49-F238E27FC236}">
                <a16:creationId xmlns:a16="http://schemas.microsoft.com/office/drawing/2014/main" id="{A7396B2A-703C-4C11-A051-A5F5D4A06D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3325" y="2610683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FF0000"/>
                </a:solidFill>
              </a:rPr>
              <a:t>Are we done now?</a:t>
            </a:r>
          </a:p>
        </p:txBody>
      </p:sp>
      <p:sp>
        <p:nvSpPr>
          <p:cNvPr id="34" name="Rectangle 5">
            <a:extLst>
              <a:ext uri="{FF2B5EF4-FFF2-40B4-BE49-F238E27FC236}">
                <a16:creationId xmlns:a16="http://schemas.microsoft.com/office/drawing/2014/main" id="{E4E7BEB8-3643-443F-AB06-61FB81B4C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0717" y="3530713"/>
            <a:ext cx="38897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>
                <a:solidFill>
                  <a:schemeClr val="tx1"/>
                </a:solidFill>
              </a:rPr>
              <a:t>What if this was the last element in the list, and not the list is empty?</a:t>
            </a:r>
          </a:p>
        </p:txBody>
      </p:sp>
    </p:spTree>
    <p:extLst>
      <p:ext uri="{BB962C8B-B14F-4D97-AF65-F5344CB8AC3E}">
        <p14:creationId xmlns:p14="http://schemas.microsoft.com/office/powerpoint/2010/main" val="2994276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  <p:bldP spid="33" grpId="0" animBg="1"/>
      <p:bldP spid="3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remove from tail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LL_remove_from_tail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 {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/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3086088" y="2836110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chemeClr val="tx1"/>
                </a:solidFill>
              </a:rPr>
              <a:t>Implement it</a:t>
            </a:r>
          </a:p>
        </p:txBody>
      </p:sp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6192976" y="2098304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chemeClr val="tx1"/>
                </a:solidFill>
              </a:rPr>
              <a:t>What will be the running time?</a:t>
            </a:r>
          </a:p>
        </p:txBody>
      </p:sp>
      <p:cxnSp>
        <p:nvCxnSpPr>
          <p:cNvPr id="34" name="Straight Arrow Connector 33"/>
          <p:cNvCxnSpPr>
            <a:endCxn id="8" idx="0"/>
          </p:cNvCxnSpPr>
          <p:nvPr/>
        </p:nvCxnSpPr>
        <p:spPr>
          <a:xfrm flipH="1">
            <a:off x="4354513" y="4567050"/>
            <a:ext cx="4087061" cy="1027365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4365790" y="561187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5">
            <a:extLst>
              <a:ext uri="{FF2B5EF4-FFF2-40B4-BE49-F238E27FC236}">
                <a16:creationId xmlns:a16="http://schemas.microsoft.com/office/drawing/2014/main" id="{C84CDBC2-951C-4F64-8193-5321FA12A1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2712" y="3053316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>
                <a:solidFill>
                  <a:schemeClr val="tx1"/>
                </a:solidFill>
              </a:rPr>
              <a:t>O(size of list)</a:t>
            </a:r>
          </a:p>
        </p:txBody>
      </p:sp>
    </p:spTree>
    <p:extLst>
      <p:ext uri="{BB962C8B-B14F-4D97-AF65-F5344CB8AC3E}">
        <p14:creationId xmlns:p14="http://schemas.microsoft.com/office/powerpoint/2010/main" val="6611323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  <p:bldP spid="33" grpId="0" animBg="1"/>
      <p:bldP spid="3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/>
              <a:t>More operations can we perform on </a:t>
            </a:r>
            <a:r>
              <a:rPr lang="en-US" sz="2200" dirty="0" err="1"/>
              <a:t>LinkedList</a:t>
            </a:r>
            <a:r>
              <a:rPr lang="en-US" sz="2200" dirty="0"/>
              <a:t>: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Insert an element after a specific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a given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Find element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Return element in a specified index</a:t>
            </a:r>
          </a:p>
        </p:txBody>
      </p:sp>
    </p:spTree>
    <p:extLst>
      <p:ext uri="{BB962C8B-B14F-4D97-AF65-F5344CB8AC3E}">
        <p14:creationId xmlns:p14="http://schemas.microsoft.com/office/powerpoint/2010/main" val="22593685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Stack</a:t>
            </a:r>
          </a:p>
        </p:txBody>
      </p:sp>
    </p:spTree>
    <p:extLst>
      <p:ext uri="{BB962C8B-B14F-4D97-AF65-F5344CB8AC3E}">
        <p14:creationId xmlns:p14="http://schemas.microsoft.com/office/powerpoint/2010/main" val="3615112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Back to Stack</a:t>
            </a:r>
          </a:p>
        </p:txBody>
      </p:sp>
    </p:spTree>
    <p:extLst>
      <p:ext uri="{BB962C8B-B14F-4D97-AF65-F5344CB8AC3E}">
        <p14:creationId xmlns:p14="http://schemas.microsoft.com/office/powerpoint/2010/main" val="11016148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Implement Stack so that each operation takes O(1) time.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Remember: the implementation using arrays required resizing, which took linear time (in some push operations)</a:t>
            </a:r>
          </a:p>
        </p:txBody>
      </p:sp>
    </p:spTree>
    <p:extLst>
      <p:ext uri="{BB962C8B-B14F-4D97-AF65-F5344CB8AC3E}">
        <p14:creationId xmlns:p14="http://schemas.microsoft.com/office/powerpoint/2010/main" val="19833844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linked list: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Stack: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a linked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Push(item)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item to the head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Pop()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an item from the head of the list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78112" y="5532437"/>
            <a:ext cx="5181600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What is the running time of each operation?</a:t>
            </a:r>
          </a:p>
        </p:txBody>
      </p:sp>
    </p:spTree>
    <p:extLst>
      <p:ext uri="{BB962C8B-B14F-4D97-AF65-F5344CB8AC3E}">
        <p14:creationId xmlns:p14="http://schemas.microsoft.com/office/powerpoint/2010/main" val="24060046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Back to Queue</a:t>
            </a:r>
          </a:p>
        </p:txBody>
      </p:sp>
    </p:spTree>
    <p:extLst>
      <p:ext uri="{BB962C8B-B14F-4D97-AF65-F5344CB8AC3E}">
        <p14:creationId xmlns:p14="http://schemas.microsoft.com/office/powerpoint/2010/main" val="31509567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Implement Queue so that each operation takes O(1) time.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Remember: the implementation using arrays required resizing, which took linear time (in some </a:t>
            </a: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operations)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5483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linked list: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Queue: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a linked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Enqueue</a:t>
            </a:r>
            <a:r>
              <a:rPr lang="en-US" altLang="he-IL" sz="2200" dirty="0"/>
              <a:t>(item)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item to the head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Dequeue</a:t>
            </a:r>
            <a:r>
              <a:rPr lang="en-US" altLang="he-IL" sz="2200" dirty="0"/>
              <a:t>()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an item from the tail of the list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78112" y="5380038"/>
            <a:ext cx="5181600" cy="7620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What is the running time of each operation?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78312" y="3310162"/>
            <a:ext cx="91439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TAIL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 flipH="1">
            <a:off x="4278312" y="3727366"/>
            <a:ext cx="609600" cy="45720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H="1" flipV="1">
            <a:off x="4278312" y="3727366"/>
            <a:ext cx="609600" cy="34971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64112" y="4212508"/>
            <a:ext cx="91439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HEAD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 flipH="1">
            <a:off x="4964112" y="4601770"/>
            <a:ext cx="609600" cy="45720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 flipH="1" flipV="1">
            <a:off x="4964112" y="4601770"/>
            <a:ext cx="609600" cy="34971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6622255" y="3646301"/>
            <a:ext cx="914400" cy="55042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O(1)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6945312" y="4508550"/>
            <a:ext cx="1981200" cy="55042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FF0000"/>
                </a:solidFill>
              </a:rPr>
              <a:t>O(size of queue) !!!</a:t>
            </a: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6812755" y="4527516"/>
            <a:ext cx="914400" cy="55042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O(1)</a:t>
            </a:r>
          </a:p>
        </p:txBody>
      </p:sp>
    </p:spTree>
    <p:extLst>
      <p:ext uri="{BB962C8B-B14F-4D97-AF65-F5344CB8AC3E}">
        <p14:creationId xmlns:p14="http://schemas.microsoft.com/office/powerpoint/2010/main" val="10073653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15" grpId="0"/>
      <p:bldP spid="18" grpId="0" animBg="1"/>
      <p:bldP spid="19" grpId="0" animBg="1"/>
      <p:bldP spid="19" grpId="1" animBg="1"/>
      <p:bldP spid="2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Doubly Linked List</a:t>
            </a:r>
          </a:p>
        </p:txBody>
      </p:sp>
    </p:spTree>
    <p:extLst>
      <p:ext uri="{BB962C8B-B14F-4D97-AF65-F5344CB8AC3E}">
        <p14:creationId xmlns:p14="http://schemas.microsoft.com/office/powerpoint/2010/main" val="40152760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Doubly 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/>
              <a:t>Double Linked List</a:t>
            </a:r>
            <a:r>
              <a:rPr lang="en-US" altLang="he-IL" sz="2200" dirty="0"/>
              <a:t> - similar to linked list.</a:t>
            </a:r>
            <a:br>
              <a:rPr lang="en-US" altLang="he-IL" sz="2200" dirty="0"/>
            </a:br>
            <a:r>
              <a:rPr lang="en-US" altLang="he-IL" sz="2200" dirty="0"/>
              <a:t>Each element is linked to the next element and to the previous element.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Can traverse the list forward and backward!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	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next;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};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Implement this!</a:t>
            </a:r>
          </a:p>
        </p:txBody>
      </p: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9290" y="3777741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874014" y="3797672"/>
            <a:ext cx="1360581" cy="451802"/>
            <a:chOff x="1770439" y="4035985"/>
            <a:chExt cx="1360581" cy="451802"/>
          </a:xfrm>
        </p:grpSpPr>
        <p:grpSp>
          <p:nvGrpSpPr>
            <p:cNvPr id="15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 flipH="1">
            <a:off x="1864713" y="3797672"/>
            <a:ext cx="424771" cy="4518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577128" y="3551237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8720150" y="402257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4351971" y="3796669"/>
            <a:ext cx="1360581" cy="451802"/>
            <a:chOff x="1770439" y="4035985"/>
            <a:chExt cx="1360581" cy="451802"/>
          </a:xfrm>
        </p:grpSpPr>
        <p:grpSp>
          <p:nvGrpSpPr>
            <p:cNvPr id="31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33" name="Rectangle 32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44" idx="0"/>
          </p:cNvCxnSpPr>
          <p:nvPr/>
        </p:nvCxnSpPr>
        <p:spPr>
          <a:xfrm>
            <a:off x="5446587" y="4086847"/>
            <a:ext cx="1774273" cy="146115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6540569" y="5548004"/>
            <a:ext cx="1360581" cy="451802"/>
            <a:chOff x="1770439" y="4035985"/>
            <a:chExt cx="1360581" cy="451802"/>
          </a:xfrm>
        </p:grpSpPr>
        <p:grpSp>
          <p:nvGrpSpPr>
            <p:cNvPr id="42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44" name="Rectangle 43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7448242" y="5545586"/>
            <a:ext cx="465607" cy="45422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9" idx="2"/>
            <a:endCxn id="44" idx="0"/>
          </p:cNvCxnSpPr>
          <p:nvPr/>
        </p:nvCxnSpPr>
        <p:spPr>
          <a:xfrm flipH="1">
            <a:off x="7220860" y="4558180"/>
            <a:ext cx="1945371" cy="98982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105479" y="391587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3238887" y="4115406"/>
            <a:ext cx="1298274" cy="4177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endCxn id="33" idx="2"/>
          </p:cNvCxnSpPr>
          <p:nvPr/>
        </p:nvCxnSpPr>
        <p:spPr>
          <a:xfrm flipH="1" flipV="1">
            <a:off x="5032262" y="4248471"/>
            <a:ext cx="1672794" cy="158109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7720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Doubly 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	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next;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};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000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9290" y="3777741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874014" y="3797672"/>
            <a:ext cx="1360581" cy="451802"/>
            <a:chOff x="1770439" y="4035985"/>
            <a:chExt cx="1360581" cy="451802"/>
          </a:xfrm>
        </p:grpSpPr>
        <p:grpSp>
          <p:nvGrpSpPr>
            <p:cNvPr id="15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 flipH="1">
            <a:off x="1864713" y="3797672"/>
            <a:ext cx="424771" cy="4518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577128" y="3551237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8720150" y="402257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4351971" y="3796669"/>
            <a:ext cx="1360581" cy="451802"/>
            <a:chOff x="1770439" y="4035985"/>
            <a:chExt cx="1360581" cy="451802"/>
          </a:xfrm>
        </p:grpSpPr>
        <p:grpSp>
          <p:nvGrpSpPr>
            <p:cNvPr id="31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33" name="Rectangle 32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/>
          <p:nvPr/>
        </p:nvCxnSpPr>
        <p:spPr>
          <a:xfrm>
            <a:off x="5446587" y="4086847"/>
            <a:ext cx="1544455" cy="1458739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6540569" y="5548004"/>
            <a:ext cx="1360581" cy="451802"/>
            <a:chOff x="1770439" y="4035985"/>
            <a:chExt cx="1360581" cy="451802"/>
          </a:xfrm>
        </p:grpSpPr>
        <p:grpSp>
          <p:nvGrpSpPr>
            <p:cNvPr id="42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44" name="Rectangle 43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7448242" y="5545586"/>
            <a:ext cx="465607" cy="45422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9" idx="2"/>
          </p:cNvCxnSpPr>
          <p:nvPr/>
        </p:nvCxnSpPr>
        <p:spPr>
          <a:xfrm flipH="1">
            <a:off x="6991042" y="4558180"/>
            <a:ext cx="2175189" cy="98740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105479" y="391587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3238887" y="4115406"/>
            <a:ext cx="1298274" cy="4177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 flipV="1">
            <a:off x="4802444" y="4248471"/>
            <a:ext cx="1902612" cy="158109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2206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Doubly 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/>
              <a:t>More operations can we perform on </a:t>
            </a:r>
            <a:r>
              <a:rPr lang="en-US" sz="2200" dirty="0" err="1"/>
              <a:t>LinkedList</a:t>
            </a:r>
            <a:r>
              <a:rPr lang="en-US" sz="2200" dirty="0"/>
              <a:t>: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from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from the tail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Insert an element after a specific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Insert an element before a specific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a given node (given as a pointer to it)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FD5C955-A65E-45A2-849D-D4301761C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2254" y="3322637"/>
            <a:ext cx="2228057" cy="87408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All can be implemented in O(1) time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E36F426-C8AE-4A81-B71D-107A73667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4233" y="5883904"/>
            <a:ext cx="5730479" cy="87408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We do not have random access like in arrays</a:t>
            </a:r>
          </a:p>
        </p:txBody>
      </p:sp>
    </p:spTree>
    <p:extLst>
      <p:ext uri="{BB962C8B-B14F-4D97-AF65-F5344CB8AC3E}">
        <p14:creationId xmlns:p14="http://schemas.microsoft.com/office/powerpoint/2010/main" val="35711799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4" name="Google Shape;6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6687" y="4388437"/>
            <a:ext cx="1623150" cy="259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076309" y="3374359"/>
            <a:ext cx="2286000" cy="3682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93" y="4287737"/>
            <a:ext cx="1863062" cy="24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720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pop()  -- returns 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marL="0" indent="0"/>
            <a:endParaRPr lang="en-US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208320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200349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208320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200349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208320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192378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89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Stack?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We saw an implementation using arrays: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arr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[0] is the bottom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int size – points to the top of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need to </a:t>
            </a: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realloc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when reaching capacity</a:t>
            </a:r>
          </a:p>
        </p:txBody>
      </p:sp>
    </p:spTree>
    <p:extLst>
      <p:ext uri="{BB962C8B-B14F-4D97-AF65-F5344CB8AC3E}">
        <p14:creationId xmlns:p14="http://schemas.microsoft.com/office/powerpoint/2010/main" val="22097998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Queue</a:t>
            </a:r>
          </a:p>
        </p:txBody>
      </p:sp>
    </p:spTree>
    <p:extLst>
      <p:ext uri="{BB962C8B-B14F-4D97-AF65-F5344CB8AC3E}">
        <p14:creationId xmlns:p14="http://schemas.microsoft.com/office/powerpoint/2010/main" val="28844666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create(): creates a new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item 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an item from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first-in-first-out order 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Queue?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4968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-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array: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Queue: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an array + pointer to end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Enqueue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element in the end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Dequeue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the element from the </a:t>
            </a:r>
            <a:r>
              <a:rPr lang="en-US" altLang="he-IL" sz="2200" dirty="0">
                <a:solidFill>
                  <a:srgbClr val="FF0000"/>
                </a:solidFill>
              </a:rPr>
              <a:t>0</a:t>
            </a:r>
            <a:r>
              <a:rPr lang="en-US" altLang="he-IL" sz="2200" dirty="0"/>
              <a:t> position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0" indent="0"/>
            <a:r>
              <a:rPr lang="en-US" altLang="he-IL" sz="2200" b="1" dirty="0"/>
              <a:t>Note that </a:t>
            </a:r>
            <a:r>
              <a:rPr lang="en-US" altLang="he-IL" sz="2200" b="1" dirty="0" err="1"/>
              <a:t>dequeue</a:t>
            </a:r>
            <a:r>
              <a:rPr lang="en-US" altLang="he-IL" sz="2200" b="1" dirty="0"/>
              <a:t>() is </a:t>
            </a:r>
            <a:r>
              <a:rPr lang="en-US" altLang="he-IL" sz="2200" b="1" dirty="0">
                <a:solidFill>
                  <a:srgbClr val="FF0000"/>
                </a:solidFill>
              </a:rPr>
              <a:t>very inefficient</a:t>
            </a:r>
            <a:r>
              <a:rPr lang="en-US" altLang="he-IL" sz="2200" b="1" dirty="0"/>
              <a:t>!</a:t>
            </a:r>
          </a:p>
          <a:p>
            <a:pPr marL="0" indent="0"/>
            <a:r>
              <a:rPr lang="en-US" altLang="he-IL" sz="2200" b="1" dirty="0"/>
              <a:t>					why?</a:t>
            </a:r>
          </a:p>
          <a:p>
            <a:pPr marL="0" indent="0"/>
            <a:r>
              <a:rPr lang="en-US" altLang="he-IL" sz="2200" b="1" dirty="0"/>
              <a:t>					</a:t>
            </a:r>
            <a:r>
              <a:rPr lang="en-US" altLang="he-IL" sz="2200" b="1" dirty="0">
                <a:solidFill>
                  <a:srgbClr val="FF0000"/>
                </a:solidFill>
              </a:rPr>
              <a:t>because need to shift everything to the left</a:t>
            </a:r>
            <a:endParaRPr lang="en-US" altLang="he-IL" sz="22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117811"/>
              </p:ext>
            </p:extLst>
          </p:nvPr>
        </p:nvGraphicFramePr>
        <p:xfrm>
          <a:off x="5490102" y="2179637"/>
          <a:ext cx="32840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335">
                  <a:extLst>
                    <a:ext uri="{9D8B030D-6E8A-4147-A177-3AD203B41FA5}">
                      <a16:colId xmlns:a16="http://schemas.microsoft.com/office/drawing/2014/main" val="2004960366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47696647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333822315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4104323508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639112459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168475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452792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>
            <a:stCxn id="9" idx="0"/>
          </p:cNvCxnSpPr>
          <p:nvPr/>
        </p:nvCxnSpPr>
        <p:spPr bwMode="auto">
          <a:xfrm flipH="1" flipV="1">
            <a:off x="7935910" y="2550477"/>
            <a:ext cx="304800" cy="62659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7935910" y="3177069"/>
            <a:ext cx="609600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</p:spTree>
    <p:extLst>
      <p:ext uri="{BB962C8B-B14F-4D97-AF65-F5344CB8AC3E}">
        <p14:creationId xmlns:p14="http://schemas.microsoft.com/office/powerpoint/2010/main" val="17970009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2832</TotalTime>
  <Words>2322</Words>
  <Application>Microsoft Office PowerPoint</Application>
  <PresentationFormat>Custom</PresentationFormat>
  <Paragraphs>372</Paragraphs>
  <Slides>40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4" baseType="lpstr">
      <vt:lpstr>Arial</vt:lpstr>
      <vt:lpstr>Times New Roman</vt:lpstr>
      <vt:lpstr>Office Theme</vt:lpstr>
      <vt:lpstr>Office Theme</vt:lpstr>
      <vt:lpstr>PowerPoint Presentation</vt:lpstr>
      <vt:lpstr>Announcements</vt:lpstr>
      <vt:lpstr>PowerPoint Presentation</vt:lpstr>
      <vt:lpstr>Stack</vt:lpstr>
      <vt:lpstr>Stack</vt:lpstr>
      <vt:lpstr>Implementing Stack</vt:lpstr>
      <vt:lpstr>PowerPoint Presentation</vt:lpstr>
      <vt:lpstr>Queue</vt:lpstr>
      <vt:lpstr>Queue - implementation</vt:lpstr>
      <vt:lpstr>Queue – a better implementation</vt:lpstr>
      <vt:lpstr>Queue – a better implementation</vt:lpstr>
      <vt:lpstr>Queue – a better implementation</vt:lpstr>
      <vt:lpstr>Queue – a better implementation</vt:lpstr>
      <vt:lpstr>Queue</vt:lpstr>
      <vt:lpstr>PowerPoint Presentation</vt:lpstr>
      <vt:lpstr>Linked List</vt:lpstr>
      <vt:lpstr>Linked List</vt:lpstr>
      <vt:lpstr>Linked List - implementation</vt:lpstr>
      <vt:lpstr>Linked List - implementation</vt:lpstr>
      <vt:lpstr>Linked List – add to head</vt:lpstr>
      <vt:lpstr>Linked List</vt:lpstr>
      <vt:lpstr>Linked List</vt:lpstr>
      <vt:lpstr>Linked List - implementation</vt:lpstr>
      <vt:lpstr>Linked List – add to head</vt:lpstr>
      <vt:lpstr>Linked List – add to head</vt:lpstr>
      <vt:lpstr>Linked List – add to tail</vt:lpstr>
      <vt:lpstr>Linked List – remove from head</vt:lpstr>
      <vt:lpstr>Linked List – remove from tail</vt:lpstr>
      <vt:lpstr>Linked List</vt:lpstr>
      <vt:lpstr>PowerPoint Presentation</vt:lpstr>
      <vt:lpstr>Implementing Stack</vt:lpstr>
      <vt:lpstr>Implementing Stack</vt:lpstr>
      <vt:lpstr>PowerPoint Presentation</vt:lpstr>
      <vt:lpstr>Implementing Queue</vt:lpstr>
      <vt:lpstr>Implementing Queue</vt:lpstr>
      <vt:lpstr>PowerPoint Presentation</vt:lpstr>
      <vt:lpstr>Doubly Linked List</vt:lpstr>
      <vt:lpstr>Doubly Linked List</vt:lpstr>
      <vt:lpstr>Doubly Linked List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914</cp:revision>
  <cp:lastPrinted>1601-01-01T00:00:00Z</cp:lastPrinted>
  <dcterms:created xsi:type="dcterms:W3CDTF">2017-07-19T19:15:02Z</dcterms:created>
  <dcterms:modified xsi:type="dcterms:W3CDTF">2020-11-03T00:24:11Z</dcterms:modified>
</cp:coreProperties>
</file>