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7.jpg" ContentType="image/pn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9.jpg" ContentType="image/png"/>
  <Override PartName="/ppt/notesSlides/notesSlide12.xml" ContentType="application/vnd.openxmlformats-officedocument.presentationml.notesSlide+xml"/>
  <Override PartName="/ppt/media/image10.jpg" ContentType="image/png"/>
  <Override PartName="/ppt/notesSlides/notesSlide13.xml" ContentType="application/vnd.openxmlformats-officedocument.presentationml.notesSlide+xml"/>
  <Override PartName="/ppt/media/image11.jpg" ContentType="image/pn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2"/>
  </p:notesMasterIdLst>
  <p:sldIdLst>
    <p:sldId id="256" r:id="rId3"/>
    <p:sldId id="436" r:id="rId4"/>
    <p:sldId id="392" r:id="rId5"/>
    <p:sldId id="362" r:id="rId6"/>
    <p:sldId id="365" r:id="rId7"/>
    <p:sldId id="366" r:id="rId8"/>
    <p:sldId id="363" r:id="rId9"/>
    <p:sldId id="367" r:id="rId10"/>
    <p:sldId id="368" r:id="rId11"/>
    <p:sldId id="395" r:id="rId12"/>
    <p:sldId id="369" r:id="rId13"/>
    <p:sldId id="374" r:id="rId14"/>
    <p:sldId id="371" r:id="rId15"/>
    <p:sldId id="370" r:id="rId16"/>
    <p:sldId id="375" r:id="rId17"/>
    <p:sldId id="396" r:id="rId18"/>
    <p:sldId id="372" r:id="rId19"/>
    <p:sldId id="378" r:id="rId20"/>
    <p:sldId id="379" r:id="rId21"/>
    <p:sldId id="376" r:id="rId22"/>
    <p:sldId id="398" r:id="rId23"/>
    <p:sldId id="377" r:id="rId24"/>
    <p:sldId id="380" r:id="rId25"/>
    <p:sldId id="383" r:id="rId26"/>
    <p:sldId id="393" r:id="rId27"/>
    <p:sldId id="384" r:id="rId28"/>
    <p:sldId id="382" r:id="rId29"/>
    <p:sldId id="381" r:id="rId30"/>
    <p:sldId id="399" r:id="rId31"/>
    <p:sldId id="400" r:id="rId32"/>
    <p:sldId id="401" r:id="rId33"/>
    <p:sldId id="402" r:id="rId34"/>
    <p:sldId id="403" r:id="rId35"/>
    <p:sldId id="404" r:id="rId36"/>
    <p:sldId id="405" r:id="rId37"/>
    <p:sldId id="406" r:id="rId38"/>
    <p:sldId id="407" r:id="rId39"/>
    <p:sldId id="408" r:id="rId40"/>
    <p:sldId id="291" r:id="rId4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7" d="100"/>
          <a:sy n="57" d="100"/>
        </p:scale>
        <p:origin x="1264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749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3498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930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339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7808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5985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017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92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447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3220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1178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7291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6200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983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8448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5718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925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8822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92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8621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1796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49619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8608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1342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28194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0191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7903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87235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26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118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145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531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91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November 9, 2020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2" y="1820863"/>
            <a:ext cx="8393112" cy="47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906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31702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84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81" y="2865437"/>
            <a:ext cx="4190476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13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922" y="2756942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cxnSp>
        <p:nvCxnSpPr>
          <p:cNvPr id="5" name="Straight Arrow Connector 4"/>
          <p:cNvCxnSpPr>
            <a:stCxn id="6" idx="1"/>
          </p:cNvCxnSpPr>
          <p:nvPr/>
        </p:nvCxnSpPr>
        <p:spPr>
          <a:xfrm flipH="1">
            <a:off x="4964112" y="2248725"/>
            <a:ext cx="1688104" cy="6929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52216" y="198092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Root</a:t>
            </a:r>
          </a:p>
        </p:txBody>
      </p:sp>
      <p:cxnSp>
        <p:nvCxnSpPr>
          <p:cNvPr id="9" name="Straight Arrow Connector 8"/>
          <p:cNvCxnSpPr>
            <a:stCxn id="10" idx="0"/>
          </p:cNvCxnSpPr>
          <p:nvPr/>
        </p:nvCxnSpPr>
        <p:spPr>
          <a:xfrm flipV="1">
            <a:off x="5814911" y="5834201"/>
            <a:ext cx="837305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205311" y="6673227"/>
            <a:ext cx="12192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Leaves</a:t>
            </a:r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5205311" y="4919801"/>
            <a:ext cx="609600" cy="17534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</p:cNvCxnSpPr>
          <p:nvPr/>
        </p:nvCxnSpPr>
        <p:spPr>
          <a:xfrm flipH="1" flipV="1">
            <a:off x="4735513" y="5756900"/>
            <a:ext cx="1079398" cy="91632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0"/>
          </p:cNvCxnSpPr>
          <p:nvPr/>
        </p:nvCxnSpPr>
        <p:spPr>
          <a:xfrm flipH="1" flipV="1">
            <a:off x="5770064" y="5834201"/>
            <a:ext cx="44847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0"/>
          </p:cNvCxnSpPr>
          <p:nvPr/>
        </p:nvCxnSpPr>
        <p:spPr>
          <a:xfrm flipH="1" flipV="1">
            <a:off x="3982144" y="5850520"/>
            <a:ext cx="1832767" cy="82270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0"/>
          </p:cNvCxnSpPr>
          <p:nvPr/>
        </p:nvCxnSpPr>
        <p:spPr>
          <a:xfrm flipH="1" flipV="1">
            <a:off x="3536064" y="4888348"/>
            <a:ext cx="2278847" cy="178487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720725" y="1949450"/>
            <a:ext cx="8855075" cy="48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035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2"/>
          </p:cNvCxnSpPr>
          <p:nvPr/>
        </p:nvCxnSpPr>
        <p:spPr>
          <a:xfrm flipH="1">
            <a:off x="6712965" y="4682513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910796" y="4146903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Children</a:t>
            </a:r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 flipH="1">
            <a:off x="5802313" y="4682513"/>
            <a:ext cx="3019136" cy="10014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</p:spTree>
    <p:extLst>
      <p:ext uri="{BB962C8B-B14F-4D97-AF65-F5344CB8AC3E}">
        <p14:creationId xmlns:p14="http://schemas.microsoft.com/office/powerpoint/2010/main" val="3730379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For every vertex in the tree there is a unique shortest path from the root to this vertex.</a:t>
            </a:r>
          </a:p>
          <a:p>
            <a:r>
              <a:rPr lang="en-US" altLang="he-IL" sz="2200" i="1" u="sng" dirty="0"/>
              <a:t>Depth of a node</a:t>
            </a:r>
            <a:r>
              <a:rPr lang="en-US" altLang="he-IL" sz="2200" u="sng" dirty="0"/>
              <a:t> </a:t>
            </a:r>
            <a:r>
              <a:rPr lang="en-US" altLang="he-IL" sz="2200" dirty="0"/>
              <a:t>is the length from the root to this node.</a:t>
            </a:r>
          </a:p>
          <a:p>
            <a:r>
              <a:rPr lang="en-US" altLang="he-IL" sz="2200" dirty="0"/>
              <a:t>Example: Depth(root) = 0, </a:t>
            </a:r>
          </a:p>
          <a:p>
            <a:r>
              <a:rPr lang="en-US" altLang="he-IL" sz="2200" i="1" u="sng" dirty="0"/>
              <a:t>Depth of a tree</a:t>
            </a:r>
            <a:r>
              <a:rPr lang="en-US" altLang="he-IL" sz="2200" dirty="0"/>
              <a:t> is the maximal depth of a node in the tree.</a:t>
            </a:r>
          </a:p>
          <a:p>
            <a:r>
              <a:rPr lang="en-US" altLang="he-IL" sz="2200" u="sng" dirty="0"/>
              <a:t>Claim</a:t>
            </a:r>
            <a:r>
              <a:rPr lang="en-US" altLang="he-IL" sz="2200" dirty="0"/>
              <a:t>: if </a:t>
            </a:r>
            <a:r>
              <a:rPr lang="en-US" altLang="he-IL" sz="2200" i="1" dirty="0">
                <a:solidFill>
                  <a:srgbClr val="002060"/>
                </a:solidFill>
              </a:rPr>
              <a:t>depth(tree) = d</a:t>
            </a:r>
            <a:r>
              <a:rPr lang="en-US" altLang="he-IL" sz="2200" dirty="0"/>
              <a:t>, then there is a </a:t>
            </a:r>
            <a:r>
              <a:rPr lang="en-US" altLang="he-IL" sz="2200" dirty="0">
                <a:solidFill>
                  <a:srgbClr val="002060"/>
                </a:solidFill>
              </a:rPr>
              <a:t>leaf in a tree of depth d</a:t>
            </a:r>
            <a:r>
              <a:rPr lang="en-US" altLang="he-IL" sz="2200" dirty="0"/>
              <a:t>.</a:t>
            </a:r>
          </a:p>
          <a:p>
            <a:endParaRPr lang="en-US" altLang="he-IL" sz="2200" dirty="0"/>
          </a:p>
          <a:p>
            <a:r>
              <a:rPr lang="en-US" altLang="he-IL" sz="2200" i="1" u="sng" dirty="0"/>
              <a:t>Size of a tree</a:t>
            </a:r>
            <a:r>
              <a:rPr lang="en-US" altLang="he-IL" sz="2200" dirty="0"/>
              <a:t> is the total number of nodes in the tree.</a:t>
            </a:r>
          </a:p>
          <a:p>
            <a:endParaRPr lang="en-US" altLang="he-IL" sz="2200" dirty="0"/>
          </a:p>
          <a:p>
            <a:endParaRPr lang="en-US" altLang="he-IL" sz="2200" dirty="0"/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4092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course: focus on </a:t>
            </a:r>
            <a:r>
              <a:rPr lang="en-US" sz="2200" i="1" u="sng" dirty="0"/>
              <a:t>binary trees</a:t>
            </a:r>
            <a:r>
              <a:rPr lang="en-US" sz="2200" i="1" dirty="0"/>
              <a:t>: </a:t>
            </a:r>
            <a:r>
              <a:rPr lang="en-US" sz="2200" dirty="0"/>
              <a:t>2-ary trees.</a:t>
            </a:r>
          </a:p>
        </p:txBody>
      </p:sp>
    </p:spTree>
    <p:extLst>
      <p:ext uri="{BB962C8B-B14F-4D97-AF65-F5344CB8AC3E}">
        <p14:creationId xmlns:p14="http://schemas.microsoft.com/office/powerpoint/2010/main" val="2342867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Right child</a:t>
            </a:r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Left child</a:t>
            </a:r>
          </a:p>
        </p:txBody>
      </p:sp>
    </p:spTree>
    <p:extLst>
      <p:ext uri="{BB962C8B-B14F-4D97-AF65-F5344CB8AC3E}">
        <p14:creationId xmlns:p14="http://schemas.microsoft.com/office/powerpoint/2010/main" val="8759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common name for a 2-ary tree is </a:t>
            </a:r>
            <a:r>
              <a:rPr lang="en-US" sz="2200" i="1" u="sng" dirty="0"/>
              <a:t>binary tree</a:t>
            </a:r>
            <a:r>
              <a:rPr lang="en-US" sz="2200" dirty="0"/>
              <a:t>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Usage: algebraic expressions.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Represents the expression: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	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(4*(x/7)) </a:t>
            </a:r>
            <a:r>
              <a:rPr lang="en-US" sz="2200" dirty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+ </a:t>
            </a:r>
            <a:r>
              <a:rPr lang="en-US" sz="2200" dirty="0">
                <a:solidFill>
                  <a:schemeClr val="accent6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(x-(y/3))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AutoNum type="alphaUcPeriod" startAt="17"/>
            </a:pPr>
            <a:r>
              <a:rPr lang="en-US" sz="2200" dirty="0">
                <a:latin typeface="+mj-lt"/>
              </a:rPr>
              <a:t>How do you evaluate an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expression tree?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29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HW3 – due to November 11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Q3: 	Use only the functions create, push, pop, </a:t>
            </a: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is_empty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free.</a:t>
            </a:r>
            <a:b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You should not use stack-&gt;head or other implementation details.</a:t>
            </a:r>
            <a:b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I may (and will) change the implementation details for testing.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000" b="1" u="sng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FINAL EXAM – take home exam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Difficult to reschedule to make everyone happy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We’ll make it a take-home-exam.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Released on Dec 11 at 10am. Submit on Dec 12 at 10pm</a:t>
            </a:r>
          </a:p>
        </p:txBody>
      </p:sp>
    </p:spTree>
    <p:extLst>
      <p:ext uri="{BB962C8B-B14F-4D97-AF65-F5344CB8AC3E}">
        <p14:creationId xmlns:p14="http://schemas.microsoft.com/office/powerpoint/2010/main" val="214627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In binary tree there are </a:t>
            </a:r>
            <a:r>
              <a:rPr lang="en-US" altLang="he-IL" sz="2200" i="1" dirty="0"/>
              <a:t>at most 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depth of a node.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For depth = 0.</a:t>
            </a:r>
            <a:br>
              <a:rPr lang="en-US" altLang="he-IL" sz="2200" dirty="0"/>
            </a:br>
            <a:r>
              <a:rPr lang="en-US" altLang="he-IL" sz="2200" dirty="0"/>
              <a:t>	There is only the root, So the number of nodes is 1 = 2</a:t>
            </a:r>
            <a:r>
              <a:rPr lang="en-US" altLang="he-IL" sz="2200" baseline="30000" dirty="0"/>
              <a:t>0</a:t>
            </a:r>
            <a:r>
              <a:rPr lang="en-US" altLang="he-IL" sz="2200" dirty="0"/>
              <a:t>.</a:t>
            </a:r>
            <a:endParaRPr lang="en-US" altLang="he-IL" sz="2200" baseline="30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Induction:</a:t>
            </a:r>
          </a:p>
          <a:p>
            <a:pPr marL="457200" lvl="1" indent="0"/>
            <a:r>
              <a:rPr lang="en-US" altLang="he-IL" sz="2200" dirty="0"/>
              <a:t>	Suppose the claim holds for depth = d.</a:t>
            </a:r>
          </a:p>
          <a:p>
            <a:pPr marL="457200" lvl="1" indent="0"/>
            <a:r>
              <a:rPr lang="en-US" altLang="he-IL" sz="2200" dirty="0"/>
              <a:t>	Let’s prove it for depth = d+1: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By the induction hypothesis, there are at most 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 nodes at level 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Each of these node has at most 2 children.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Therefore, the number of nodes at level d+1 is at most 2*2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=2</a:t>
            </a:r>
            <a:r>
              <a:rPr lang="en-US" altLang="he-IL" sz="2000" baseline="30000" dirty="0"/>
              <a:t>d+1</a:t>
            </a:r>
            <a:r>
              <a:rPr lang="en-US" altLang="he-IL" sz="20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Therefore, if a binary tree has depth d, then it has at most 1+2+4+…+2</a:t>
            </a:r>
            <a:r>
              <a:rPr lang="en-US" altLang="he-IL" sz="2200" baseline="30000" dirty="0"/>
              <a:t>d</a:t>
            </a:r>
            <a:r>
              <a:rPr lang="en-US" altLang="he-IL" sz="2200" dirty="0"/>
              <a:t> 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nodes.</a:t>
            </a:r>
          </a:p>
        </p:txBody>
      </p:sp>
    </p:spTree>
    <p:extLst>
      <p:ext uri="{BB962C8B-B14F-4D97-AF65-F5344CB8AC3E}">
        <p14:creationId xmlns:p14="http://schemas.microsoft.com/office/powerpoint/2010/main" val="2476683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tree is </a:t>
            </a:r>
            <a:r>
              <a:rPr lang="en-US" altLang="he-IL" sz="2200" i="1" u="sng" dirty="0"/>
              <a:t>full</a:t>
            </a:r>
            <a:r>
              <a:rPr lang="en-US" altLang="he-IL" sz="2200" dirty="0"/>
              <a:t> if for all k&lt;=depth it has </a:t>
            </a:r>
            <a:r>
              <a:rPr lang="en-US" altLang="he-IL" sz="2200" i="1" dirty="0"/>
              <a:t>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2" y="3627437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33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u="sng" dirty="0"/>
              <a:t>Claim1</a:t>
            </a:r>
            <a:r>
              <a:rPr lang="en-US" altLang="he-IL" sz="2200" dirty="0"/>
              <a:t>:If a binary tree has N vertices, then its depth is at least log(N)-1.</a:t>
            </a:r>
          </a:p>
          <a:p>
            <a:r>
              <a:rPr lang="en-US" altLang="he-IL" sz="2200" u="sng" dirty="0"/>
              <a:t>Claim2</a:t>
            </a:r>
            <a:r>
              <a:rPr lang="en-US" altLang="he-IL" sz="2200" dirty="0"/>
              <a:t>: If a binary tree has N vertices, then its depth is at most N-1.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1</a:t>
            </a:r>
            <a:r>
              <a:rPr lang="en-US" altLang="he-IL" sz="2200" dirty="0"/>
              <a:t>: Denote the depth by d.</a:t>
            </a:r>
          </a:p>
          <a:p>
            <a:pPr marL="0" indent="0"/>
            <a:r>
              <a:rPr lang="en-US" altLang="he-IL" sz="2200" dirty="0"/>
              <a:t>Then N &lt;=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&lt;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 (by the claim from before)</a:t>
            </a:r>
          </a:p>
          <a:p>
            <a:pPr marL="0" indent="0"/>
            <a:r>
              <a:rPr lang="en-US" altLang="he-IL" sz="2200" dirty="0"/>
              <a:t>Therefore, d+1&gt;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(N), and hence d&gt;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(N)-1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2</a:t>
            </a:r>
            <a:r>
              <a:rPr lang="en-US" altLang="he-IL" sz="2200" dirty="0"/>
              <a:t>: It has depth N-1 only if it is a path/straight line.</a:t>
            </a:r>
          </a:p>
          <a:p>
            <a:pPr marL="0" indent="0"/>
            <a:r>
              <a:rPr lang="en-US" altLang="he-IL" sz="2200" dirty="0"/>
              <a:t>Otherwise the depth will &lt; N-1.</a:t>
            </a:r>
          </a:p>
        </p:txBody>
      </p:sp>
    </p:spTree>
    <p:extLst>
      <p:ext uri="{BB962C8B-B14F-4D97-AF65-F5344CB8AC3E}">
        <p14:creationId xmlns:p14="http://schemas.microsoft.com/office/powerpoint/2010/main" val="3299390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Implementing Binary Tree in C:</a:t>
            </a: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right; // 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parent;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leaf.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is_leaf</a:t>
            </a:r>
            <a:r>
              <a:rPr lang="en-US" sz="2000" dirty="0"/>
              <a:t>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(node-&gt;left == NULL &amp;&amp; node-&gt;right == NULL);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root.</a:t>
            </a:r>
          </a:p>
          <a:p>
            <a:pPr marL="0" indent="0"/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is_root</a:t>
            </a:r>
            <a:r>
              <a:rPr lang="en-US" sz="2000" dirty="0"/>
              <a:t>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(node-&gt;parent==NULL);</a:t>
            </a: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097102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size.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195310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get_size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 dirty="0"/>
              <a:t>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{</a:t>
            </a:r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</a:t>
            </a:r>
            <a:r>
              <a:rPr lang="en-US" sz="2000" dirty="0" err="1"/>
              <a:t>get_size</a:t>
            </a:r>
            <a:r>
              <a:rPr lang="en-US" sz="2000" dirty="0"/>
              <a:t> (root-&gt;left ) + </a:t>
            </a:r>
            <a:r>
              <a:rPr lang="en-US" sz="2000" dirty="0" err="1"/>
              <a:t>get_size</a:t>
            </a:r>
            <a:r>
              <a:rPr lang="en-US" sz="2000" dirty="0"/>
              <a:t> (root-&gt;right ) + 1;</a:t>
            </a:r>
          </a:p>
          <a:p>
            <a:pPr marL="0" indent="0"/>
            <a:r>
              <a:rPr lang="en-US" altLang="he-IL" sz="2200" dirty="0"/>
              <a:t>}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20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depth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91072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get_depth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/>
              <a:t>root) {</a:t>
            </a:r>
            <a:endParaRPr lang="en-US" sz="2000" dirty="0"/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-1;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 if (</a:t>
            </a:r>
            <a:r>
              <a:rPr lang="en-US" sz="2000" dirty="0" err="1"/>
              <a:t>is_leaf</a:t>
            </a:r>
            <a:r>
              <a:rPr lang="en-US" sz="2000" dirty="0"/>
              <a:t>(root))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	return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max(</a:t>
            </a:r>
            <a:r>
              <a:rPr lang="en-US" sz="2000" dirty="0" err="1"/>
              <a:t>get_depth</a:t>
            </a:r>
            <a:r>
              <a:rPr lang="en-US" sz="2000" dirty="0"/>
              <a:t> (root-&gt;left ), </a:t>
            </a:r>
            <a:r>
              <a:rPr lang="en-US" sz="2000" dirty="0" err="1"/>
              <a:t>get_depth</a:t>
            </a:r>
            <a:r>
              <a:rPr lang="en-US" sz="2000" dirty="0"/>
              <a:t> (root-&gt;right ) ) +1;</a:t>
            </a:r>
          </a:p>
          <a:p>
            <a:pPr marL="0" indent="0">
              <a:defRPr/>
            </a:pPr>
            <a:r>
              <a:rPr lang="en-US" sz="2000" dirty="0"/>
              <a:t>}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73378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Traversing</a:t>
            </a:r>
            <a:br>
              <a:rPr lang="de-DE" altLang="en-US" sz="8000" dirty="0"/>
            </a:b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1674760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Graphs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Traversing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Binary Search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defRPr/>
            </a:pPr>
            <a:r>
              <a:rPr lang="en-US" sz="2200" dirty="0"/>
              <a:t>__left___ 10, __right__</a:t>
            </a:r>
          </a:p>
          <a:p>
            <a:pPr marL="0" indent="0">
              <a:defRPr/>
            </a:pPr>
            <a:r>
              <a:rPr lang="en-US" sz="2200" b="1" dirty="0"/>
              <a:t>__,5,__</a:t>
            </a:r>
            <a:r>
              <a:rPr lang="en-US" sz="2200" dirty="0"/>
              <a:t>,  10,  </a:t>
            </a:r>
            <a:r>
              <a:rPr lang="en-US" sz="2200" b="1" dirty="0"/>
              <a:t>___  21 __</a:t>
            </a:r>
          </a:p>
          <a:p>
            <a:pPr marL="0" indent="0">
              <a:defRPr/>
            </a:pPr>
            <a:r>
              <a:rPr lang="en-US" sz="2200" dirty="0"/>
              <a:t>1, 5, 7,    10,   16, 21, 25</a:t>
            </a:r>
          </a:p>
          <a:p>
            <a:pPr marL="0" indent="0">
              <a:defRPr/>
            </a:pPr>
            <a:r>
              <a:rPr lang="en-US" sz="2200" dirty="0"/>
              <a:t>Answer: [1,5,7,10,16,21,25]</a:t>
            </a:r>
          </a:p>
          <a:p>
            <a:pPr marL="0" indent="0"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559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__left__, ___right___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5,_left_, _right_,  21, </a:t>
            </a:r>
            <a:r>
              <a:rPr lang="en-US" sz="2200" dirty="0" err="1"/>
              <a:t>left_,right</a:t>
            </a:r>
            <a:r>
              <a:rPr lang="en-US" sz="2200" dirty="0"/>
              <a:t>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10,    5, 1, 7,    21, 16, 25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[10,5,1,7,21,16,25]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135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__left__, ___right_,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_left_, right_, 5,   _left_, _right_,21,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1, 7, 5,   16, 25, 21,    10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[1,7,5,16,25,21,10]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066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21112" y="5761037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</p:spTree>
    <p:extLst>
      <p:ext uri="{BB962C8B-B14F-4D97-AF65-F5344CB8AC3E}">
        <p14:creationId xmlns:p14="http://schemas.microsoft.com/office/powerpoint/2010/main" val="501613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Practice Problems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on Binary Trees</a:t>
            </a:r>
          </a:p>
        </p:txBody>
      </p:sp>
    </p:spTree>
    <p:extLst>
      <p:ext uri="{BB962C8B-B14F-4D97-AF65-F5344CB8AC3E}">
        <p14:creationId xmlns:p14="http://schemas.microsoft.com/office/powerpoint/2010/main" val="25938745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Is descendant?</a:t>
            </a:r>
          </a:p>
        </p:txBody>
      </p:sp>
    </p:spTree>
    <p:extLst>
      <p:ext uri="{BB962C8B-B14F-4D97-AF65-F5344CB8AC3E}">
        <p14:creationId xmlns:p14="http://schemas.microsoft.com/office/powerpoint/2010/main" val="1765075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checks if u is a descendant of v</a:t>
            </a:r>
          </a:p>
          <a:p>
            <a:pPr marL="0" indent="0"/>
            <a:r>
              <a:rPr lang="en-US" altLang="he-IL" sz="2200" dirty="0"/>
              <a:t>bool </a:t>
            </a:r>
            <a:r>
              <a:rPr lang="en-US" altLang="he-IL" sz="2200" dirty="0" err="1"/>
              <a:t>is_descendant</a:t>
            </a:r>
            <a:r>
              <a:rPr lang="en-US" altLang="he-IL" sz="2200" dirty="0"/>
              <a:t> 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v):</a:t>
            </a:r>
          </a:p>
          <a:p>
            <a:pPr marL="0" indent="0"/>
            <a:r>
              <a:rPr lang="en-US" altLang="he-IL" sz="2200" b="1" u="sng" dirty="0"/>
              <a:t>Idea: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If (u ==v) return true.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If (u-&gt;parent == NULL) return false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Set p = u-&gt;parent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While (p!=NULL)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	If (p == v)</a:t>
            </a:r>
            <a:r>
              <a:rPr lang="en-US" altLang="he-IL" sz="2000" dirty="0">
                <a:cs typeface="Times New Roman" panose="02020603050405020304" pitchFamily="18" charset="0"/>
              </a:rPr>
              <a:t> return true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	Set p = p-&gt;parent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Return false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40312" y="3246437"/>
            <a:ext cx="4800600" cy="215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If u is a descendant of v,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Then running time is O(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dist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u,v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))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Otherwise: O(depth(u))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229E4E-9E42-4ECC-875B-4EF5AAC45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2" y="6478793"/>
            <a:ext cx="32004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Implement this</a:t>
            </a:r>
          </a:p>
        </p:txBody>
      </p:sp>
    </p:spTree>
    <p:extLst>
      <p:ext uri="{BB962C8B-B14F-4D97-AF65-F5344CB8AC3E}">
        <p14:creationId xmlns:p14="http://schemas.microsoft.com/office/powerpoint/2010/main" val="2624883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Compute distance</a:t>
            </a:r>
          </a:p>
        </p:txBody>
      </p:sp>
    </p:spTree>
    <p:extLst>
      <p:ext uri="{BB962C8B-B14F-4D97-AF65-F5344CB8AC3E}">
        <p14:creationId xmlns:p14="http://schemas.microsoft.com/office/powerpoint/2010/main" val="3977754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distance(0, 1) = 4</a:t>
            </a:r>
          </a:p>
          <a:p>
            <a:pPr marL="0" indent="0"/>
            <a:r>
              <a:rPr lang="en-US" altLang="he-IL" sz="2200" dirty="0"/>
              <a:t>distance(15, 11) = 1</a:t>
            </a:r>
          </a:p>
          <a:p>
            <a:pPr marL="0" indent="0"/>
            <a:r>
              <a:rPr lang="en-US" altLang="he-IL" sz="2200" dirty="0"/>
              <a:t>distance(1, 6) = 2</a:t>
            </a:r>
          </a:p>
          <a:p>
            <a:pPr marL="0" indent="0"/>
            <a:r>
              <a:rPr lang="en-US" altLang="he-IL" sz="2200" dirty="0"/>
              <a:t>distance(1, 25) = 6</a:t>
            </a:r>
          </a:p>
          <a:p>
            <a:pPr marL="0" indent="0"/>
            <a:r>
              <a:rPr lang="en-US" altLang="he-IL" sz="2000" dirty="0"/>
              <a:t>distance(6, 6) = 0</a:t>
            </a:r>
          </a:p>
          <a:p>
            <a:pPr marL="0" indent="0"/>
            <a:r>
              <a:rPr lang="en-US" altLang="he-IL" sz="2000" dirty="0"/>
              <a:t>distance(57, 1) = 4</a:t>
            </a:r>
          </a:p>
          <a:p>
            <a:pPr marL="0" indent="0"/>
            <a:endParaRPr lang="en-US" altLang="he-IL" sz="20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3793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Graphs</a:t>
            </a:r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A </a:t>
            </a:r>
            <a:r>
              <a:rPr lang="en-US" sz="2200" i="1" u="sng" dirty="0"/>
              <a:t>graph</a:t>
            </a:r>
            <a:r>
              <a:rPr lang="en-US" sz="2200" dirty="0"/>
              <a:t> describes relationships among items in a collection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items are the </a:t>
            </a:r>
            <a:r>
              <a:rPr lang="en-US" sz="2200" i="1" u="sng" dirty="0"/>
              <a:t>vertices</a:t>
            </a:r>
            <a:r>
              <a:rPr lang="en-US" sz="2200" dirty="0"/>
              <a:t> (depicted by dots or junctions)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relations are the </a:t>
            </a:r>
            <a:r>
              <a:rPr lang="en-US" sz="2200" i="1" u="sng" dirty="0"/>
              <a:t>edges</a:t>
            </a:r>
            <a:r>
              <a:rPr lang="en-US" sz="2200" dirty="0"/>
              <a:t> (depicted by lines between dots)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What are the vertices and edges in these common graphs?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</p:txBody>
      </p:sp>
      <p:pic>
        <p:nvPicPr>
          <p:cNvPr id="13" name="Google Shape;4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000" y="3932237"/>
            <a:ext cx="3550424" cy="270396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192712" y="3932237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intersections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  roadways</a:t>
            </a:r>
          </a:p>
        </p:txBody>
      </p:sp>
      <p:pic>
        <p:nvPicPr>
          <p:cNvPr id="15" name="Google Shape;4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9086" y="3869503"/>
            <a:ext cx="3658251" cy="282943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192712" y="3932236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stations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pipes</a:t>
            </a:r>
          </a:p>
        </p:txBody>
      </p:sp>
      <p:pic>
        <p:nvPicPr>
          <p:cNvPr id="18" name="Google Shape;47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874" y="3810449"/>
            <a:ext cx="4560558" cy="290646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5192712" y="3931918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people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friendships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3828426"/>
            <a:ext cx="2876550" cy="275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5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7" grpId="0"/>
      <p:bldP spid="17" grpId="1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path</a:t>
            </a:r>
            <a:r>
              <a:rPr lang="en-US" sz="2200" dirty="0">
                <a:latin typeface="+mj-lt"/>
              </a:rPr>
              <a:t> from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u</a:t>
            </a:r>
            <a:r>
              <a:rPr lang="en-US" sz="2200" dirty="0">
                <a:latin typeface="+mj-lt"/>
              </a:rPr>
              <a:t> to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v</a:t>
            </a:r>
            <a:r>
              <a:rPr lang="en-US" sz="2200" dirty="0">
                <a:latin typeface="+mj-lt"/>
              </a:rPr>
              <a:t> is sequence of edges which connect a sequence of vertices between them.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 graph is </a:t>
            </a:r>
            <a:r>
              <a:rPr lang="en-US" sz="2200" i="1" dirty="0"/>
              <a:t>connected</a:t>
            </a:r>
            <a:r>
              <a:rPr lang="en-US" sz="2200" dirty="0"/>
              <a:t> if each pair of vertices has a path.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How do you visualize a disconnected graph?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What if the </a:t>
            </a:r>
            <a:r>
              <a:rPr lang="en-US" sz="2200" dirty="0" err="1">
                <a:latin typeface="+mj-lt"/>
              </a:rPr>
              <a:t>Skytrain</a:t>
            </a:r>
            <a:r>
              <a:rPr lang="en-US" sz="2200" dirty="0">
                <a:latin typeface="+mj-lt"/>
              </a:rPr>
              <a:t> graph was disconnected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4761774"/>
            <a:ext cx="2259014" cy="2166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D084FF-23C7-417A-9212-18333A951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912" y="4858048"/>
            <a:ext cx="2259014" cy="216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23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Trees</a:t>
            </a:r>
          </a:p>
        </p:txBody>
      </p:sp>
    </p:spTree>
    <p:extLst>
      <p:ext uri="{BB962C8B-B14F-4D97-AF65-F5344CB8AC3E}">
        <p14:creationId xmlns:p14="http://schemas.microsoft.com/office/powerpoint/2010/main" val="2374865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tree </a:t>
            </a:r>
            <a:r>
              <a:rPr lang="en-US" sz="2200" dirty="0">
                <a:latin typeface="+mj-lt"/>
              </a:rPr>
              <a:t>is a minimally connected graph</a:t>
            </a:r>
          </a:p>
          <a:p>
            <a:pPr marL="9144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all vertices connected</a:t>
            </a:r>
          </a:p>
          <a:p>
            <a:pPr marL="9144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no cycles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553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39" y="2179637"/>
            <a:ext cx="820217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8396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3027</TotalTime>
  <Words>1518</Words>
  <Application>Microsoft Office PowerPoint</Application>
  <PresentationFormat>Custom</PresentationFormat>
  <Paragraphs>230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PT Serif</vt:lpstr>
      <vt:lpstr>Times New Roman</vt:lpstr>
      <vt:lpstr>Wingdings</vt:lpstr>
      <vt:lpstr>Office Theme</vt:lpstr>
      <vt:lpstr>Office Theme</vt:lpstr>
      <vt:lpstr>PowerPoint Presentation</vt:lpstr>
      <vt:lpstr>Announcements</vt:lpstr>
      <vt:lpstr>Today</vt:lpstr>
      <vt:lpstr>PowerPoint Presentation</vt:lpstr>
      <vt:lpstr>Graphs</vt:lpstr>
      <vt:lpstr>Graphs</vt:lpstr>
      <vt:lpstr>PowerPoint Presentation</vt:lpstr>
      <vt:lpstr>Trees</vt:lpstr>
      <vt:lpstr>Trees</vt:lpstr>
      <vt:lpstr>Trees</vt:lpstr>
      <vt:lpstr>A Tree</vt:lpstr>
      <vt:lpstr>Not a Tree</vt:lpstr>
      <vt:lpstr>Rooted Trees</vt:lpstr>
      <vt:lpstr>Rooted Trees</vt:lpstr>
      <vt:lpstr>Rooted Trees</vt:lpstr>
      <vt:lpstr>PowerPoint Presentation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PreOrder traversal algorithm</vt:lpstr>
      <vt:lpstr>PowerPoint Presentation</vt:lpstr>
      <vt:lpstr>PowerPoint Presentation</vt:lpstr>
      <vt:lpstr>Binary Tree Problems</vt:lpstr>
      <vt:lpstr>PowerPoint Presentation</vt:lpstr>
      <vt:lpstr>Binary Tree Problems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995</cp:revision>
  <cp:lastPrinted>1601-01-01T00:00:00Z</cp:lastPrinted>
  <dcterms:created xsi:type="dcterms:W3CDTF">2017-07-19T19:15:02Z</dcterms:created>
  <dcterms:modified xsi:type="dcterms:W3CDTF">2020-11-10T00:43:47Z</dcterms:modified>
</cp:coreProperties>
</file>