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5"/>
  </p:notesMasterIdLst>
  <p:sldIdLst>
    <p:sldId id="256" r:id="rId3"/>
    <p:sldId id="474" r:id="rId4"/>
    <p:sldId id="481" r:id="rId5"/>
    <p:sldId id="482" r:id="rId6"/>
    <p:sldId id="483" r:id="rId7"/>
    <p:sldId id="484" r:id="rId8"/>
    <p:sldId id="485" r:id="rId9"/>
    <p:sldId id="486" r:id="rId10"/>
    <p:sldId id="487" r:id="rId11"/>
    <p:sldId id="488" r:id="rId12"/>
    <p:sldId id="489" r:id="rId13"/>
    <p:sldId id="490" r:id="rId14"/>
    <p:sldId id="491" r:id="rId15"/>
    <p:sldId id="492" r:id="rId16"/>
    <p:sldId id="493" r:id="rId17"/>
    <p:sldId id="494" r:id="rId18"/>
    <p:sldId id="454" r:id="rId19"/>
    <p:sldId id="480" r:id="rId20"/>
    <p:sldId id="479" r:id="rId21"/>
    <p:sldId id="472" r:id="rId22"/>
    <p:sldId id="478" r:id="rId23"/>
    <p:sldId id="291" r:id="rId24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88721" autoAdjust="0"/>
  </p:normalViewPr>
  <p:slideViewPr>
    <p:cSldViewPr>
      <p:cViewPr varScale="1">
        <p:scale>
          <a:sx n="54" d="100"/>
          <a:sy n="54" d="100"/>
        </p:scale>
        <p:origin x="1372" y="4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179731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391831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75152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625370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821981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17048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86430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0810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383694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8244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32696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164142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28223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6502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330386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466070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12614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29522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599740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80842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November 23-25, 2020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private vs public members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public 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members/methods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can be accessed by anyone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Use the keyword </a:t>
            </a:r>
            <a:r>
              <a:rPr lang="en-US" sz="22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private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 to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protect your data from external access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Modifying them should be possible </a:t>
            </a:r>
            <a:r>
              <a:rPr lang="en-US" sz="2200" i="1" u="sng" dirty="0"/>
              <a:t>only via methods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This is not merely a matter of style.  It’s a matter of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information hiding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code independence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i="1" u="sng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7" name="Google Shape;51;p11"/>
          <p:cNvSpPr txBox="1">
            <a:spLocks/>
          </p:cNvSpPr>
          <p:nvPr/>
        </p:nvSpPr>
        <p:spPr bwMode="auto">
          <a:xfrm>
            <a:off x="6259512" y="1417637"/>
            <a:ext cx="3468688" cy="3235252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stack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public:</a:t>
            </a: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  stack(); // constructor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push(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pop();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isEmpty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  ~stack(); // destructor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private: /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/ hidden from user</a:t>
            </a:r>
            <a:b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LL* list;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188849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Invoking methods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Method implementations use the syntax </a:t>
            </a:r>
            <a:r>
              <a:rPr lang="en-US" sz="2400" dirty="0">
                <a:latin typeface="Courier New"/>
                <a:ea typeface="Courier New"/>
                <a:cs typeface="Courier New"/>
                <a:sym typeface="Courier New"/>
              </a:rPr>
              <a:t>class::</a:t>
            </a:r>
            <a:r>
              <a:rPr lang="en-US" sz="2400" dirty="0" err="1">
                <a:latin typeface="Courier New"/>
                <a:ea typeface="Courier New"/>
                <a:cs typeface="Courier New"/>
                <a:sym typeface="Courier New"/>
              </a:rPr>
              <a:t>methodName</a:t>
            </a:r>
            <a:r>
              <a:rPr lang="en-US" sz="2400" dirty="0">
                <a:latin typeface="Courier New"/>
                <a:ea typeface="Courier New"/>
                <a:cs typeface="Courier New"/>
                <a:sym typeface="Courier New"/>
              </a:rPr>
              <a:t>()</a:t>
            </a:r>
            <a:endParaRPr lang="en-US" sz="24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Methods are called by the </a:t>
            </a:r>
            <a:r>
              <a:rPr lang="en-US" sz="2400" dirty="0" err="1">
                <a:latin typeface="Courier New"/>
                <a:ea typeface="Courier New"/>
                <a:cs typeface="Courier New"/>
                <a:sym typeface="Courier New"/>
              </a:rPr>
              <a:t>object.method</a:t>
            </a:r>
            <a:r>
              <a:rPr lang="en-US" sz="2400" dirty="0">
                <a:latin typeface="Courier New"/>
                <a:ea typeface="Courier New"/>
                <a:cs typeface="Courier New"/>
                <a:sym typeface="Courier New"/>
              </a:rPr>
              <a:t>()</a:t>
            </a:r>
            <a:endParaRPr lang="en-US" sz="24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Or by  </a:t>
            </a:r>
            <a:r>
              <a:rPr lang="en-US" sz="2400">
                <a:latin typeface="Courier New"/>
                <a:ea typeface="Courier New"/>
                <a:cs typeface="Courier New"/>
                <a:sym typeface="Courier New"/>
              </a:rPr>
              <a:t>ptrToObject</a:t>
            </a:r>
            <a:r>
              <a:rPr lang="en-US" sz="2400" dirty="0">
                <a:latin typeface="Courier New"/>
                <a:ea typeface="Courier New"/>
                <a:cs typeface="Courier New"/>
                <a:sym typeface="Courier New"/>
              </a:rPr>
              <a:t>-&gt;method()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505917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Constructors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 constructor is a </a:t>
            </a:r>
            <a:r>
              <a:rPr lang="en-US" sz="2200" i="1" u="sng" dirty="0">
                <a:latin typeface="+mj-lt"/>
                <a:ea typeface="Courier New"/>
                <a:cs typeface="Courier New"/>
                <a:sym typeface="Courier New"/>
              </a:rPr>
              <a:t>special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 method used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to initialize all the data in the object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Has the same name as the class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It is invoked upon instantiation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		Either as a local variable 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		or using </a:t>
            </a:r>
            <a:r>
              <a:rPr lang="en-US" sz="2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Courier New"/>
                <a:cs typeface="Courier New"/>
                <a:sym typeface="Courier New"/>
              </a:rPr>
              <a:t>When using </a:t>
            </a:r>
            <a:r>
              <a:rPr lang="en-US" sz="28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2400" dirty="0">
                <a:ea typeface="Courier New"/>
                <a:cs typeface="Courier New"/>
                <a:sym typeface="Courier New"/>
              </a:rPr>
              <a:t> no need to use </a:t>
            </a:r>
            <a:r>
              <a:rPr lang="en-US" sz="2400" dirty="0" err="1">
                <a:ea typeface="Courier New"/>
                <a:cs typeface="Courier New"/>
                <a:sym typeface="Courier New"/>
              </a:rPr>
              <a:t>malloc</a:t>
            </a:r>
            <a:r>
              <a:rPr lang="en-US" sz="2400" dirty="0">
                <a:ea typeface="Courier New"/>
                <a:cs typeface="Courier New"/>
                <a:sym typeface="Courier New"/>
              </a:rPr>
              <a:t>()!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2000" dirty="0">
                <a:ea typeface="Courier New"/>
                <a:cs typeface="Courier New"/>
                <a:sym typeface="Courier New"/>
              </a:rPr>
              <a:t> allocates memory and creates an object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Courier New"/>
                <a:cs typeface="Courier New"/>
                <a:sym typeface="Courier New"/>
              </a:rPr>
              <a:t>A constructor can take parameters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Courier New"/>
                <a:cs typeface="Courier New"/>
                <a:sym typeface="Courier New"/>
              </a:rPr>
              <a:t>A class can have several constructors</a:t>
            </a:r>
            <a:br>
              <a:rPr lang="en-US" sz="2400" dirty="0">
                <a:ea typeface="Courier New"/>
                <a:cs typeface="Courier New"/>
                <a:sym typeface="Courier New"/>
              </a:rPr>
            </a:br>
            <a:endParaRPr lang="en-US" sz="2400" dirty="0"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See example1.cpp</a:t>
            </a: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7" name="Google Shape;51;p11"/>
          <p:cNvSpPr txBox="1">
            <a:spLocks/>
          </p:cNvSpPr>
          <p:nvPr/>
        </p:nvSpPr>
        <p:spPr bwMode="auto">
          <a:xfrm>
            <a:off x="6411912" y="1795837"/>
            <a:ext cx="2362200" cy="13716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stack::stack()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list =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LL();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lang="en-US" sz="1400" dirty="0"/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6411912" y="4008437"/>
            <a:ext cx="2859088" cy="5334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stack* s =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stack();</a:t>
            </a:r>
          </a:p>
        </p:txBody>
      </p:sp>
    </p:spTree>
    <p:extLst>
      <p:ext uri="{BB962C8B-B14F-4D97-AF65-F5344CB8AC3E}">
        <p14:creationId xmlns:p14="http://schemas.microsoft.com/office/powerpoint/2010/main" val="14357084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Add a destructor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 destructor is a special method used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to clean-up all resources used by the object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Implement it if your class creates variables on the heap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Has the name ~class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It is invoked: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  <a:ea typeface="Courier New"/>
                <a:cs typeface="Courier New"/>
                <a:sym typeface="Courier New"/>
              </a:rPr>
              <a:t>For local variable - when the scope terminates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</a:t>
            </a:r>
            <a:r>
              <a:rPr lang="en-US" sz="2400" dirty="0">
                <a:ea typeface="Courier New"/>
                <a:cs typeface="Courier New"/>
                <a:sym typeface="Courier New"/>
              </a:rPr>
              <a:t> invokes ~class() and then releases the memory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a typeface="Courier New"/>
                <a:cs typeface="Courier New"/>
                <a:sym typeface="Courier New"/>
              </a:rPr>
              <a:t>No need to use </a:t>
            </a:r>
            <a:r>
              <a:rPr lang="en-US" sz="20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free().</a:t>
            </a:r>
            <a:endParaRPr lang="en-US" sz="2000" dirty="0"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Courier New"/>
                <a:cs typeface="Courier New"/>
                <a:sym typeface="Courier New"/>
              </a:rPr>
              <a:t>A destructor takes no parameters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+mj-lt"/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See example2.cpp</a:t>
            </a: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7" name="Google Shape;51;p11"/>
          <p:cNvSpPr txBox="1">
            <a:spLocks/>
          </p:cNvSpPr>
          <p:nvPr/>
        </p:nvSpPr>
        <p:spPr bwMode="auto">
          <a:xfrm>
            <a:off x="7097712" y="1722437"/>
            <a:ext cx="2304274" cy="1054975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stack::~stack()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553775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/>
              <a:t>malloc</a:t>
            </a:r>
            <a:r>
              <a:rPr lang="en-US" altLang="he-IL" sz="4000" dirty="0"/>
              <a:t> (review)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We used </a:t>
            </a:r>
            <a:r>
              <a:rPr lang="en-US" sz="2200" dirty="0" err="1">
                <a:latin typeface="+mj-lt"/>
                <a:ea typeface="Courier New"/>
                <a:cs typeface="Courier New"/>
                <a:sym typeface="Courier New"/>
              </a:rPr>
              <a:t>malloc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() in 2 scenarios: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Allocate memory for a variable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Allocate an array of variables</a:t>
            </a:r>
          </a:p>
        </p:txBody>
      </p:sp>
      <p:sp>
        <p:nvSpPr>
          <p:cNvPr id="20" name="Google Shape;51;p11"/>
          <p:cNvSpPr txBox="1">
            <a:spLocks/>
          </p:cNvSpPr>
          <p:nvPr/>
        </p:nvSpPr>
        <p:spPr bwMode="auto">
          <a:xfrm>
            <a:off x="1001712" y="2865437"/>
            <a:ext cx="5486400" cy="11430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*)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sizeof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));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10;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1" name="Google Shape;51;p11"/>
          <p:cNvSpPr txBox="1">
            <a:spLocks/>
          </p:cNvSpPr>
          <p:nvPr/>
        </p:nvSpPr>
        <p:spPr bwMode="auto">
          <a:xfrm>
            <a:off x="1001712" y="5456237"/>
            <a:ext cx="5486400" cy="1301751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*)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(10 *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sizeof</a:t>
            </a:r>
            <a:r>
              <a:rPr lang="en-US" sz="140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));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[0] = 10;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[1] = 20;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...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872026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/>
              <a:t>malloc</a:t>
            </a:r>
            <a:r>
              <a:rPr lang="en-US" altLang="he-IL" sz="4000" dirty="0"/>
              <a:t>() vs new()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We used </a:t>
            </a:r>
            <a:r>
              <a:rPr lang="en-US" sz="2200" dirty="0" err="1">
                <a:latin typeface="+mj-lt"/>
                <a:ea typeface="Courier New"/>
                <a:cs typeface="Courier New"/>
                <a:sym typeface="Courier New"/>
              </a:rPr>
              <a:t>malloc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() in 2 scenarios: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Allocate memory for a variable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Allocate an array of variables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In C++ we use</a:t>
            </a:r>
          </a:p>
        </p:txBody>
      </p:sp>
      <p:sp>
        <p:nvSpPr>
          <p:cNvPr id="20" name="Google Shape;51;p11"/>
          <p:cNvSpPr txBox="1">
            <a:spLocks/>
          </p:cNvSpPr>
          <p:nvPr/>
        </p:nvSpPr>
        <p:spPr bwMode="auto">
          <a:xfrm>
            <a:off x="1001712" y="2865437"/>
            <a:ext cx="5486400" cy="8382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*)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sizeof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));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10;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1" name="Google Shape;51;p11"/>
          <p:cNvSpPr txBox="1">
            <a:spLocks/>
          </p:cNvSpPr>
          <p:nvPr/>
        </p:nvSpPr>
        <p:spPr bwMode="auto">
          <a:xfrm>
            <a:off x="1154112" y="4237037"/>
            <a:ext cx="5486400" cy="1301751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*)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(10 *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sizeof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));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[0] = 10;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[1] = 20;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...</a:t>
            </a:r>
            <a:endParaRPr lang="en-US" sz="1400" dirty="0"/>
          </a:p>
        </p:txBody>
      </p:sp>
      <p:sp>
        <p:nvSpPr>
          <p:cNvPr id="6" name="Google Shape;51;p11"/>
          <p:cNvSpPr txBox="1">
            <a:spLocks/>
          </p:cNvSpPr>
          <p:nvPr/>
        </p:nvSpPr>
        <p:spPr bwMode="auto">
          <a:xfrm>
            <a:off x="1122415" y="6059390"/>
            <a:ext cx="5486400" cy="1301751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arr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[10];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arr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[0] = 10;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>
                <a:latin typeface="Courier New"/>
                <a:ea typeface="Courier New"/>
                <a:cs typeface="Courier New"/>
                <a:sym typeface="Courier New"/>
              </a:rPr>
              <a:t>arr[1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] = 20;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...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112726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free() vs delete()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Both release the allocated space to the heap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 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runs a destructor before releasing the memory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20" name="Google Shape;51;p11"/>
          <p:cNvSpPr txBox="1">
            <a:spLocks/>
          </p:cNvSpPr>
          <p:nvPr/>
        </p:nvSpPr>
        <p:spPr bwMode="auto">
          <a:xfrm>
            <a:off x="1077912" y="3234531"/>
            <a:ext cx="5486400" cy="15240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LLnode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node =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LLnode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(5);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...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node;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1" name="Google Shape;51;p11"/>
          <p:cNvSpPr txBox="1">
            <a:spLocks/>
          </p:cNvSpPr>
          <p:nvPr/>
        </p:nvSpPr>
        <p:spPr bwMode="auto">
          <a:xfrm>
            <a:off x="1077912" y="4906613"/>
            <a:ext cx="5486400" cy="1301751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arr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[10];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...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delete[]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arr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5849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/>
              <a:t>Classes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8187192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/>
              <a:t>Classes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In C++ we define types of variables as classes.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An object is an instance of a class.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An object can be created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either as a local variable (on the stack)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Or on the heap using </a:t>
            </a:r>
            <a:r>
              <a:rPr lang="en-US" altLang="he-IL" sz="22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If an object is created using </a:t>
            </a:r>
            <a:r>
              <a:rPr lang="en-US" altLang="he-IL" sz="22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en-US" altLang="he-IL" sz="2200" dirty="0"/>
              <a:t>, it must be deleted in the end.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Student* s = </a:t>
            </a:r>
            <a:r>
              <a:rPr lang="en-US" altLang="he-IL" sz="22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 </a:t>
            </a:r>
            <a:r>
              <a:rPr lang="en-US" altLang="he-IL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Student();</a:t>
            </a:r>
            <a:br>
              <a:rPr lang="en-US" altLang="he-IL" sz="2200" dirty="0"/>
            </a:br>
            <a:r>
              <a:rPr lang="en-US" altLang="he-IL" sz="2200" dirty="0"/>
              <a:t>		- allocates memory and calls a constructor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delete </a:t>
            </a:r>
            <a:r>
              <a:rPr lang="en-US" altLang="he-IL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s;</a:t>
            </a:r>
            <a:br>
              <a:rPr lang="en-US" altLang="he-IL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he-IL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-</a:t>
            </a:r>
            <a:r>
              <a:rPr lang="en-US" altLang="he-IL" sz="2200" dirty="0"/>
              <a:t> calls the destructor and then releases the memory.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6875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/>
              <a:t>Inheritance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10133876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Introduction to C++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Encapsulation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structs vs classes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new() vs malloc()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delete vs free()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Inheritance/polymorphisms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Working with generic types</a:t>
            </a:r>
          </a:p>
        </p:txBody>
      </p:sp>
    </p:spTree>
    <p:extLst>
      <p:ext uri="{BB962C8B-B14F-4D97-AF65-F5344CB8AC3E}">
        <p14:creationId xmlns:p14="http://schemas.microsoft.com/office/powerpoint/2010/main" val="680061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Inheritance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In object oriented programming (OOP) inheritance is a mechanism that allows to </a:t>
            </a:r>
            <a:r>
              <a:rPr lang="en-US" sz="2200" dirty="0"/>
              <a:t>derive a class from another class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Child class inherits the attributes and methods of the parent.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Example:</a:t>
            </a:r>
            <a:br>
              <a:rPr lang="en-US" sz="2200" dirty="0"/>
            </a:br>
            <a:endParaRPr lang="en-US" altLang="he-IL" sz="2200" dirty="0"/>
          </a:p>
        </p:txBody>
      </p:sp>
      <p:sp>
        <p:nvSpPr>
          <p:cNvPr id="2" name="Rectangle 1"/>
          <p:cNvSpPr/>
          <p:nvPr/>
        </p:nvSpPr>
        <p:spPr bwMode="auto">
          <a:xfrm>
            <a:off x="3516312" y="3551237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GeometricShape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err="1">
                <a:solidFill>
                  <a:schemeClr val="tx1"/>
                </a:solidFill>
              </a:rPr>
              <a:t>x,y</a:t>
            </a:r>
            <a:r>
              <a:rPr lang="en-US" dirty="0">
                <a:solidFill>
                  <a:schemeClr val="tx1"/>
                </a:solidFill>
              </a:rPr>
              <a:t> coordinates</a:t>
            </a:r>
          </a:p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area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perimeter	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54213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Circle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radius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8399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Rectangle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length width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Arrow Connector 15"/>
          <p:cNvCxnSpPr>
            <a:endCxn id="2" idx="2"/>
          </p:cNvCxnSpPr>
          <p:nvPr/>
        </p:nvCxnSpPr>
        <p:spPr bwMode="auto">
          <a:xfrm flipV="1">
            <a:off x="3059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>
            <a:stCxn id="5" idx="0"/>
            <a:endCxn id="2" idx="2"/>
          </p:cNvCxnSpPr>
          <p:nvPr/>
        </p:nvCxnSpPr>
        <p:spPr bwMode="auto">
          <a:xfrm flipH="1" flipV="1">
            <a:off x="4964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6883152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Is-a vs has-a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dirty="0" err="1"/>
              <a:t>GeometricShape</a:t>
            </a:r>
            <a:r>
              <a:rPr lang="en-US" sz="2200" dirty="0"/>
              <a:t> has a Point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Rectangle is </a:t>
            </a:r>
            <a:r>
              <a:rPr lang="en-US" sz="2200"/>
              <a:t>a Geometric </a:t>
            </a:r>
            <a:r>
              <a:rPr lang="en-US" sz="2200" dirty="0"/>
              <a:t>Shape</a:t>
            </a:r>
            <a:br>
              <a:rPr lang="en-US" sz="2200" dirty="0"/>
            </a:br>
            <a:endParaRPr lang="en-US" altLang="he-IL" sz="2200" dirty="0"/>
          </a:p>
        </p:txBody>
      </p:sp>
      <p:sp>
        <p:nvSpPr>
          <p:cNvPr id="2" name="Rectangle 1"/>
          <p:cNvSpPr/>
          <p:nvPr/>
        </p:nvSpPr>
        <p:spPr bwMode="auto">
          <a:xfrm>
            <a:off x="3516312" y="3551237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GeometricShape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Point p</a:t>
            </a:r>
          </a:p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area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perimeter	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54213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Circle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radius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8399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Rectangle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length width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Arrow Connector 15"/>
          <p:cNvCxnSpPr>
            <a:endCxn id="2" idx="2"/>
          </p:cNvCxnSpPr>
          <p:nvPr/>
        </p:nvCxnSpPr>
        <p:spPr bwMode="auto">
          <a:xfrm flipV="1">
            <a:off x="3059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>
            <a:stCxn id="5" idx="0"/>
            <a:endCxn id="2" idx="2"/>
          </p:cNvCxnSpPr>
          <p:nvPr/>
        </p:nvCxnSpPr>
        <p:spPr bwMode="auto">
          <a:xfrm flipH="1" flipV="1">
            <a:off x="4964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8"/>
          <p:cNvSpPr/>
          <p:nvPr/>
        </p:nvSpPr>
        <p:spPr bwMode="auto">
          <a:xfrm>
            <a:off x="6488112" y="2354263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Point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err="1">
                <a:solidFill>
                  <a:schemeClr val="tx1"/>
                </a:solidFill>
              </a:rPr>
              <a:t>int</a:t>
            </a:r>
            <a:r>
              <a:rPr lang="en-US" dirty="0">
                <a:solidFill>
                  <a:schemeClr val="tx1"/>
                </a:solidFill>
              </a:rPr>
              <a:t> x</a:t>
            </a:r>
          </a:p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</a:t>
            </a:r>
            <a:r>
              <a:rPr kumimoji="0" lang="en-U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int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y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70914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uiExpand="1" build="p"/>
      <p:bldP spid="2" grpId="0" animBg="1"/>
      <p:bldP spid="5" grpId="0" animBg="1"/>
      <p:bldP spid="6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/>
              <a:t>C++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5127918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Encapsulation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B</a:t>
            </a:r>
            <a:r>
              <a:rPr lang="en-US" sz="2200" dirty="0"/>
              <a:t>undle related data and operations together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We want a </a:t>
            </a:r>
            <a:r>
              <a:rPr lang="en-US" sz="2200" b="1" i="1" dirty="0"/>
              <a:t>feature in the language </a:t>
            </a:r>
            <a:r>
              <a:rPr lang="en-US" sz="2200" dirty="0"/>
              <a:t>that allows us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to bind data and operations together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to control access to data – hide some parts of data from the user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7991264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Encapsulation</a:t>
            </a:r>
            <a:endParaRPr lang="de-DE" altLang="en-US" dirty="0"/>
          </a:p>
        </p:txBody>
      </p:sp>
      <p:sp>
        <p:nvSpPr>
          <p:cNvPr id="6" name="Google Shape;51;p11"/>
          <p:cNvSpPr txBox="1">
            <a:spLocks/>
          </p:cNvSpPr>
          <p:nvPr/>
        </p:nvSpPr>
        <p:spPr bwMode="auto">
          <a:xfrm>
            <a:off x="739524" y="2408237"/>
            <a:ext cx="4834188" cy="32004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{</a:t>
            </a:r>
          </a:p>
          <a:p>
            <a:pPr marL="0" indent="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LL_t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queue_create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(void);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queue_destroy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q);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queue_isEmpty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q);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queue_enqueue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q,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data);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queue_dequeue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q);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735262" y="1842308"/>
            <a:ext cx="2362200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So far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49312" y="5684837"/>
            <a:ext cx="5867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The information is not hidden.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A user can access q-&gt;list and modify it.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Potential misuse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11912" y="5906436"/>
            <a:ext cx="3352800" cy="664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</a:rPr>
              <a:t>Similar to what some of you did in assignment 3</a:t>
            </a:r>
          </a:p>
        </p:txBody>
      </p:sp>
    </p:spTree>
    <p:extLst>
      <p:ext uri="{BB962C8B-B14F-4D97-AF65-F5344CB8AC3E}">
        <p14:creationId xmlns:p14="http://schemas.microsoft.com/office/powerpoint/2010/main" val="21548632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4" grpId="0"/>
      <p:bldP spid="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Upgrade to C++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Motivated by these interface issues, C++ evolved out of C.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Formulated by Bjarne </a:t>
            </a:r>
            <a:r>
              <a:rPr lang="en-US" sz="2200" dirty="0" err="1">
                <a:latin typeface="+mj-lt"/>
              </a:rPr>
              <a:t>Stroustrup</a:t>
            </a:r>
            <a:r>
              <a:rPr lang="en-US" sz="2200" dirty="0">
                <a:latin typeface="+mj-lt"/>
              </a:rPr>
              <a:t> in 1978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Provides the syntactic sugar for: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information hiding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encapsulation of data and methods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common code re-use situations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Today:  Migrate from </a:t>
            </a:r>
            <a:r>
              <a:rPr lang="en-US" sz="2200" dirty="0" err="1">
                <a:latin typeface="+mj-lt"/>
                <a:ea typeface="Courier New"/>
                <a:cs typeface="Courier New"/>
                <a:sym typeface="Courier New"/>
              </a:rPr>
              <a:t>struct</a:t>
            </a:r>
            <a:r>
              <a:rPr lang="en-US" sz="2200" dirty="0">
                <a:latin typeface="+mj-lt"/>
              </a:rPr>
              <a:t> → 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class</a:t>
            </a:r>
            <a:endParaRPr lang="en-US" sz="2200" dirty="0">
              <a:latin typeface="+mj-lt"/>
            </a:endParaRPr>
          </a:p>
          <a:p>
            <a:pPr marL="0" indent="0"/>
            <a:endParaRPr lang="en-US" altLang="he-IL" sz="2200" dirty="0">
              <a:latin typeface="+mj-lt"/>
            </a:endParaRPr>
          </a:p>
        </p:txBody>
      </p:sp>
      <p:pic>
        <p:nvPicPr>
          <p:cNvPr id="4" name="Google Shape;65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31112" y="2560637"/>
            <a:ext cx="1744375" cy="22416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67;p12"/>
          <p:cNvSpPr txBox="1"/>
          <p:nvPr/>
        </p:nvSpPr>
        <p:spPr>
          <a:xfrm>
            <a:off x="7357299" y="4846935"/>
            <a:ext cx="2292000" cy="611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tx1"/>
                </a:solidFill>
              </a:rPr>
              <a:t>Bjarne </a:t>
            </a:r>
            <a:r>
              <a:rPr lang="en-US">
                <a:solidFill>
                  <a:schemeClr val="tx1"/>
                </a:solidFill>
              </a:rPr>
              <a:t>Stroustrup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9758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/>
              <a:t>Structs</a:t>
            </a:r>
            <a:r>
              <a:rPr lang="en-US" altLang="he-IL" sz="4000" dirty="0"/>
              <a:t> </a:t>
            </a:r>
            <a:r>
              <a:rPr lang="en-US" altLang="he-IL" sz="4000" dirty="0">
                <a:sym typeface="Wingdings" panose="05000000000000000000" pitchFamily="2" charset="2"/>
              </a:rPr>
              <a:t></a:t>
            </a:r>
            <a:r>
              <a:rPr lang="en-US" altLang="he-IL" sz="4000" dirty="0"/>
              <a:t>Objects: .h file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dirty="0"/>
              <a:t>Instead of:		</a:t>
            </a:r>
            <a:r>
              <a:rPr lang="en-US" sz="2000" dirty="0" err="1"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-US" sz="20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000" dirty="0" err="1"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-US" sz="2000" dirty="0">
                <a:latin typeface="Courier New"/>
                <a:ea typeface="Courier New"/>
                <a:cs typeface="Courier New"/>
                <a:sym typeface="Courier New"/>
              </a:rPr>
              <a:t> { … } </a:t>
            </a:r>
            <a:r>
              <a:rPr lang="en-US" sz="20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2000" dirty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dirty="0"/>
              <a:t>Use:			</a:t>
            </a:r>
            <a:r>
              <a:rPr lang="en-US" sz="2000" dirty="0">
                <a:latin typeface="Courier New"/>
                <a:ea typeface="Courier New"/>
                <a:cs typeface="Courier New"/>
                <a:sym typeface="Courier New"/>
              </a:rPr>
              <a:t>class stack { … };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0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fr-FR" sz="2000" dirty="0" err="1"/>
              <a:t>Adjust</a:t>
            </a:r>
            <a:r>
              <a:rPr lang="fr-FR" sz="2000" dirty="0"/>
              <a:t> type </a:t>
            </a:r>
            <a:r>
              <a:rPr lang="fr-FR" sz="2000" dirty="0" err="1"/>
              <a:t>names</a:t>
            </a:r>
            <a:r>
              <a:rPr lang="fr-FR" sz="2000" dirty="0"/>
              <a:t> </a:t>
            </a:r>
            <a:r>
              <a:rPr lang="fr-FR" sz="2000" dirty="0" err="1"/>
              <a:t>from</a:t>
            </a:r>
            <a:r>
              <a:rPr lang="fr-FR" sz="2000" dirty="0"/>
              <a:t> </a:t>
            </a:r>
            <a:r>
              <a:rPr lang="fr-FR" sz="20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fr-FR" sz="20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-FR" sz="2000" dirty="0"/>
              <a:t>to</a:t>
            </a:r>
            <a:r>
              <a:rPr lang="fr-FR" sz="20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-FR" sz="2000" dirty="0" err="1">
                <a:latin typeface="Courier New"/>
                <a:ea typeface="Courier New"/>
                <a:cs typeface="Courier New"/>
                <a:sym typeface="Courier New"/>
              </a:rPr>
              <a:t>stack</a:t>
            </a:r>
            <a:endParaRPr lang="fr-FR" sz="20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000" dirty="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720725" y="3836915"/>
            <a:ext cx="4243387" cy="32004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{</a:t>
            </a:r>
          </a:p>
          <a:p>
            <a:pPr marL="0" indent="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LL_t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stack_create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stack_push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s,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stack_pop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stack_destroy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s);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" name="Right Arrow 1"/>
          <p:cNvSpPr/>
          <p:nvPr/>
        </p:nvSpPr>
        <p:spPr bwMode="auto">
          <a:xfrm>
            <a:off x="5232400" y="5208515"/>
            <a:ext cx="762000" cy="45720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Google Shape;51;p11"/>
          <p:cNvSpPr txBox="1">
            <a:spLocks/>
          </p:cNvSpPr>
          <p:nvPr/>
        </p:nvSpPr>
        <p:spPr bwMode="auto">
          <a:xfrm>
            <a:off x="6248971" y="3467028"/>
            <a:ext cx="3581400" cy="3482974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stack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public:</a:t>
            </a: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  stack(); // constructor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push(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pop();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isEmpty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 ~stack(); // destructor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private: /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/ hidden from user</a:t>
            </a:r>
            <a:b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LL* list;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661390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/>
              <a:t>Structs</a:t>
            </a:r>
            <a:r>
              <a:rPr lang="en-US" altLang="he-IL" sz="4000" dirty="0"/>
              <a:t> </a:t>
            </a:r>
            <a:r>
              <a:rPr lang="en-US" altLang="he-IL" sz="4000" dirty="0">
                <a:sym typeface="Wingdings" panose="05000000000000000000" pitchFamily="2" charset="2"/>
              </a:rPr>
              <a:t></a:t>
            </a:r>
            <a:r>
              <a:rPr lang="en-US" altLang="he-IL" sz="4000" dirty="0"/>
              <a:t>Objects: .h file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 functions in class definition </a:t>
            </a: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are called methods 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Remove parameter stack* from the signature.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An object will call its own methods.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Can use </a:t>
            </a:r>
            <a:r>
              <a:rPr lang="en-US" sz="2200" dirty="0">
                <a:latin typeface="Courier New" panose="02070309020205020404" pitchFamily="49" charset="0"/>
                <a:ea typeface="Courier New"/>
                <a:cs typeface="Courier New" panose="02070309020205020404" pitchFamily="49" charset="0"/>
                <a:sym typeface="Wingdings" panose="05000000000000000000" pitchFamily="2" charset="2"/>
              </a:rPr>
              <a:t>this</a:t>
            </a: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 to get pointer to itself.</a:t>
            </a:r>
          </a:p>
        </p:txBody>
      </p:sp>
      <p:sp>
        <p:nvSpPr>
          <p:cNvPr id="4" name="Google Shape;51;p11"/>
          <p:cNvSpPr txBox="1">
            <a:spLocks/>
          </p:cNvSpPr>
          <p:nvPr/>
        </p:nvSpPr>
        <p:spPr bwMode="auto">
          <a:xfrm>
            <a:off x="6262688" y="1493837"/>
            <a:ext cx="3581400" cy="3562278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stack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public:</a:t>
            </a: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  stack(); // constructor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push(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pop();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isEmpty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 ~stack(); // destructor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private: /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/ hidden from user</a:t>
            </a:r>
            <a:b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LL*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lang="en-US" sz="1400" dirty="0"/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738686" y="1855715"/>
            <a:ext cx="4243387" cy="32004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{</a:t>
            </a:r>
          </a:p>
          <a:p>
            <a:pPr marL="0" indent="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LL_t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stack_create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stack_push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s,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stack_pop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stack_destroy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s);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" name="Right Arrow 1"/>
          <p:cNvSpPr/>
          <p:nvPr/>
        </p:nvSpPr>
        <p:spPr bwMode="auto">
          <a:xfrm>
            <a:off x="5250361" y="3227315"/>
            <a:ext cx="762000" cy="45720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01384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/>
              <a:t>Structs</a:t>
            </a:r>
            <a:r>
              <a:rPr lang="en-US" altLang="he-IL" sz="4000" dirty="0"/>
              <a:t> </a:t>
            </a:r>
            <a:r>
              <a:rPr lang="en-US" altLang="he-IL" sz="4000" dirty="0">
                <a:sym typeface="Wingdings" panose="05000000000000000000" pitchFamily="2" charset="2"/>
              </a:rPr>
              <a:t></a:t>
            </a:r>
            <a:r>
              <a:rPr lang="en-US" altLang="he-IL" sz="4000" dirty="0"/>
              <a:t>Objects: .</a:t>
            </a:r>
            <a:r>
              <a:rPr lang="en-US" altLang="he-IL" sz="4000" dirty="0" err="1"/>
              <a:t>cpp</a:t>
            </a:r>
            <a:r>
              <a:rPr lang="en-US" altLang="he-IL" sz="4000" dirty="0"/>
              <a:t> file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 functions are in class definition </a:t>
            </a: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 methods 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Remove parameter stack* from the signature.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An object can call its methods.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Can use </a:t>
            </a:r>
            <a:r>
              <a:rPr lang="en-US" sz="2200" dirty="0">
                <a:latin typeface="Courier New" panose="02070309020205020404" pitchFamily="49" charset="0"/>
                <a:ea typeface="Courier New"/>
                <a:cs typeface="Courier New" panose="02070309020205020404" pitchFamily="49" charset="0"/>
                <a:sym typeface="Wingdings" panose="05000000000000000000" pitchFamily="2" charset="2"/>
              </a:rPr>
              <a:t>this</a:t>
            </a: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 to get pointer to itself.</a:t>
            </a:r>
          </a:p>
        </p:txBody>
      </p:sp>
      <p:sp>
        <p:nvSpPr>
          <p:cNvPr id="4" name="Google Shape;51;p11"/>
          <p:cNvSpPr txBox="1">
            <a:spLocks/>
          </p:cNvSpPr>
          <p:nvPr/>
        </p:nvSpPr>
        <p:spPr bwMode="auto">
          <a:xfrm>
            <a:off x="6273819" y="1855715"/>
            <a:ext cx="3581400" cy="2000322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stack::stack()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// initialize data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stack::push(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item)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// do something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738686" y="1855715"/>
            <a:ext cx="4377826" cy="2000322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stack_create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(){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 // initialize data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stack_push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s,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item)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cs typeface="Courier New"/>
                <a:sym typeface="Courier New"/>
              </a:rPr>
              <a:t> // do something…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cs typeface="Courier New"/>
                <a:sym typeface="Courier New"/>
              </a:rPr>
              <a:t>}</a:t>
            </a:r>
            <a:endParaRPr lang="en-US" sz="1400" dirty="0"/>
          </a:p>
        </p:txBody>
      </p:sp>
      <p:sp>
        <p:nvSpPr>
          <p:cNvPr id="2" name="Right Arrow 1"/>
          <p:cNvSpPr/>
          <p:nvPr/>
        </p:nvSpPr>
        <p:spPr bwMode="auto">
          <a:xfrm>
            <a:off x="5232400" y="2608539"/>
            <a:ext cx="762000" cy="45720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669333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7222</TotalTime>
  <Words>1366</Words>
  <Application>Microsoft Office PowerPoint</Application>
  <PresentationFormat>Custom</PresentationFormat>
  <Paragraphs>235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Courier New</vt:lpstr>
      <vt:lpstr>Times New Roman</vt:lpstr>
      <vt:lpstr>Wingdings</vt:lpstr>
      <vt:lpstr>Office Theme</vt:lpstr>
      <vt:lpstr>Office Theme</vt:lpstr>
      <vt:lpstr>PowerPoint Presentation</vt:lpstr>
      <vt:lpstr>Today</vt:lpstr>
      <vt:lpstr>PowerPoint Presentation</vt:lpstr>
      <vt:lpstr>Encapsulation</vt:lpstr>
      <vt:lpstr>Encapsulation</vt:lpstr>
      <vt:lpstr>Upgrade to C++</vt:lpstr>
      <vt:lpstr>Structs Objects: .h file</vt:lpstr>
      <vt:lpstr>Structs Objects: .h file</vt:lpstr>
      <vt:lpstr>Structs Objects: .cpp file</vt:lpstr>
      <vt:lpstr>private vs public members</vt:lpstr>
      <vt:lpstr>Invoking methods</vt:lpstr>
      <vt:lpstr>Constructors</vt:lpstr>
      <vt:lpstr>Add a destructor</vt:lpstr>
      <vt:lpstr>malloc (review)</vt:lpstr>
      <vt:lpstr>malloc() vs new()</vt:lpstr>
      <vt:lpstr>free() vs delete()</vt:lpstr>
      <vt:lpstr>PowerPoint Presentation</vt:lpstr>
      <vt:lpstr>Classes</vt:lpstr>
      <vt:lpstr>PowerPoint Presentation</vt:lpstr>
      <vt:lpstr>Inheritance</vt:lpstr>
      <vt:lpstr>Is-a vs has-a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1422</cp:revision>
  <cp:lastPrinted>1601-01-01T00:00:00Z</cp:lastPrinted>
  <dcterms:created xsi:type="dcterms:W3CDTF">2017-07-19T19:15:02Z</dcterms:created>
  <dcterms:modified xsi:type="dcterms:W3CDTF">2020-11-25T23:24:59Z</dcterms:modified>
</cp:coreProperties>
</file>