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3"/>
  </p:notesMasterIdLst>
  <p:sldIdLst>
    <p:sldId id="256" r:id="rId3"/>
    <p:sldId id="474" r:id="rId4"/>
    <p:sldId id="501" r:id="rId5"/>
    <p:sldId id="479" r:id="rId6"/>
    <p:sldId id="472" r:id="rId7"/>
    <p:sldId id="478" r:id="rId8"/>
    <p:sldId id="476" r:id="rId9"/>
    <p:sldId id="504" r:id="rId10"/>
    <p:sldId id="507" r:id="rId11"/>
    <p:sldId id="506" r:id="rId12"/>
    <p:sldId id="505" r:id="rId13"/>
    <p:sldId id="503" r:id="rId14"/>
    <p:sldId id="477" r:id="rId15"/>
    <p:sldId id="502" r:id="rId16"/>
    <p:sldId id="500" r:id="rId17"/>
    <p:sldId id="495" r:id="rId18"/>
    <p:sldId id="496" r:id="rId19"/>
    <p:sldId id="497" r:id="rId20"/>
    <p:sldId id="498" r:id="rId21"/>
    <p:sldId id="291" r:id="rId22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54" d="100"/>
          <a:sy n="54" d="100"/>
        </p:scale>
        <p:origin x="1372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7183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6289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878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569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014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82234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09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96106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626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5687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15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62017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411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22068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30, 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 by reference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983845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function either by value or by points.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6667084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</a:t>
            </a:r>
            <a:br>
              <a:rPr lang="en-US" altLang="he-IL" sz="6600" dirty="0"/>
            </a:br>
            <a:r>
              <a:rPr lang="en-US" altLang="he-IL" sz="6600" dirty="0"/>
              <a:t>by reference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en-US" sz="66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en-US" sz="6600" dirty="0"/>
              <a:t>Copy constructors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20421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function either by value or by points.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</a:t>
            </a:r>
            <a:r>
              <a:rPr lang="en-US" sz="2400">
                <a:latin typeface="+mj-lt"/>
                <a:ea typeface="Courier New"/>
                <a:cs typeface="Courier New"/>
                <a:sym typeface="Courier New"/>
              </a:rPr>
              <a:t>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9579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" sz="6600" dirty="0"/>
              <a:t>C++ Standard Template Library</a:t>
            </a:r>
            <a:br>
              <a:rPr lang="en" sz="6600" dirty="0"/>
            </a:br>
            <a:r>
              <a:rPr lang="en" sz="6600" dirty="0"/>
              <a:t>(</a:t>
            </a:r>
            <a:r>
              <a:rPr lang="en-US" altLang="he-IL" sz="6500" dirty="0"/>
              <a:t>STL)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4289030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STL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C++ has a (huge) library with (every possible) standard </a:t>
            </a:r>
            <a:r>
              <a:rPr lang="en" sz="2400" dirty="0"/>
              <a:t>containers, such as linked lists, stacks, queues, priority queues…</a:t>
            </a:r>
          </a:p>
          <a:p>
            <a:pPr>
              <a:buFont typeface="Arial" panose="020B0604020202020204" pitchFamily="34" charset="0"/>
              <a:buChar char="•"/>
            </a:pPr>
            <a:endParaRPr lang="en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http://www.cplusplus.com/reference/queue/queue/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http://www.cplusplus.com/reference/stack/stack/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http://www.cplusplus.com/reference/vector/vector/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http://www.cplusplus.com/reference/queue/priority_queue/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See examples under the links</a:t>
            </a:r>
            <a:endParaRPr lang="en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926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/>
              <a:t>Singleton </a:t>
            </a:r>
            <a:r>
              <a:rPr lang="en-US" altLang="he-IL" sz="65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705179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Goal: write a class that allows to have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one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object of this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en-US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same</a:t>
            </a: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 object as everyone else.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 database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an operating system</a:t>
            </a:r>
            <a:endParaRPr lang="en-US" altLang="he-IL" sz="2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Same object will be shared by all users of our application.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153362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Singleton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restricts the instantiation of a class to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one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object.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Useful when exactly one object is needed to coordinate actions across the system. 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293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class Singleton {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Ingredients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public: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	static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Singleton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getInstance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()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{…} // returns the unique instance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private: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	Singleton() {…} //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 constructor!</a:t>
            </a:r>
            <a:endParaRPr lang="en-US" dirty="0"/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 	static Singleton instance;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the unique instance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}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06712" y="5532437"/>
            <a:ext cx="5802313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i="1" dirty="0">
                <a:cs typeface="Times New Roman" pitchFamily="18" charset="0"/>
              </a:rPr>
              <a:t>static member</a:t>
            </a:r>
            <a:r>
              <a:rPr lang="en-US" altLang="he-IL" sz="2200" dirty="0">
                <a:cs typeface="Times New Roman" pitchFamily="18" charset="0"/>
              </a:rPr>
              <a:t> </a:t>
            </a:r>
            <a:br>
              <a:rPr lang="en-US" altLang="he-IL" sz="2200" dirty="0">
                <a:cs typeface="Times New Roman" pitchFamily="18" charset="0"/>
              </a:rPr>
            </a:br>
            <a:r>
              <a:rPr lang="en-US" altLang="he-IL" sz="2200" dirty="0">
                <a:cs typeface="Times New Roman" pitchFamily="18" charset="0"/>
              </a:rPr>
              <a:t>- belongs to the class -- Singleton::instance</a:t>
            </a:r>
            <a:br>
              <a:rPr lang="en-US" altLang="he-IL" sz="2200" dirty="0">
                <a:cs typeface="Times New Roman" pitchFamily="18" charset="0"/>
              </a:rPr>
            </a:br>
            <a:r>
              <a:rPr lang="en-US" altLang="he-IL" sz="2200" dirty="0">
                <a:cs typeface="Times New Roman" pitchFamily="18" charset="0"/>
              </a:rPr>
              <a:t>- and not to a particular object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5164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Passing values by reference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Copy constructors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Singleton design pattern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Pop quiz: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20762" y="1949449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C++ is like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Minecraft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Fortnite</a:t>
            </a:r>
          </a:p>
          <a:p>
            <a:pPr marL="962025" lvl="1" indent="-457200">
              <a:buFont typeface="+mj-lt"/>
              <a:buAutoNum type="arabicPeriod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Among us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Correct answer:  3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Because C++ is </a:t>
            </a:r>
            <a:r>
              <a:rPr lang="de-DE" altLang="en-US" sz="4000" dirty="0"/>
              <a:t>HUMONGOUS!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  <a:p>
            <a:pPr marL="504825" lvl="1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  <p:pic>
        <p:nvPicPr>
          <p:cNvPr id="1026" name="Picture 2" descr="Minecraft for Android | Minecraft">
            <a:extLst>
              <a:ext uri="{FF2B5EF4-FFF2-40B4-BE49-F238E27FC236}">
                <a16:creationId xmlns:a16="http://schemas.microsoft.com/office/drawing/2014/main" id="{9F0E81DC-EFEB-4C45-87AB-666F06C8B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906" y="1288788"/>
            <a:ext cx="2428875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ortnite Logo Vector (.AI) Free Download">
            <a:extLst>
              <a:ext uri="{FF2B5EF4-FFF2-40B4-BE49-F238E27FC236}">
                <a16:creationId xmlns:a16="http://schemas.microsoft.com/office/drawing/2014/main" id="{6B7D02A5-2ADB-414A-8F39-5AC9C87E9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881" y="1122113"/>
            <a:ext cx="2949582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ow to play 'Among Us' and make your friends hate you - SBNation.com">
            <a:extLst>
              <a:ext uri="{FF2B5EF4-FFF2-40B4-BE49-F238E27FC236}">
                <a16:creationId xmlns:a16="http://schemas.microsoft.com/office/drawing/2014/main" id="{E20642C5-EAA2-4CD9-8A11-2E62F4A58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716" y="3500187"/>
            <a:ext cx="3363912" cy="189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393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on inheritance/polymorphisms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You will see more 	inheritance and polymorphisms in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CMPT213 – OOP in Java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CMPT276 - project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My personal recommendation: Take a course with William Sumner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CMPT373 </a:t>
            </a:r>
            <a:r>
              <a:rPr lang="en-US" sz="2200"/>
              <a:t>- Software Development Methods</a:t>
            </a: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66798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operators 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2373466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can define operators acting on objects, such +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For example,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string s("ABC");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s = s + “DEFG";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</a:t>
            </a:r>
            <a:r>
              <a:rPr lang="en-US" sz="2200" dirty="0" err="1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cout</a:t>
            </a: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&lt;&lt;s 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Will print “ABCDEFG”.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Examples with </a:t>
            </a:r>
            <a:r>
              <a:rPr lang="en-US" sz="2200">
                <a:latin typeface="+mj-lt"/>
                <a:ea typeface="Courier New"/>
                <a:cs typeface="Courier New"/>
                <a:sym typeface="Courier New"/>
              </a:rPr>
              <a:t>addition of Points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9201612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7339</TotalTime>
  <Words>656</Words>
  <Application>Microsoft Office PowerPoint</Application>
  <PresentationFormat>Custom</PresentationFormat>
  <Paragraphs>121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Pop quiz:</vt:lpstr>
      <vt:lpstr>PowerPoint Presentation</vt:lpstr>
      <vt:lpstr>Inheritance</vt:lpstr>
      <vt:lpstr>Is-a vs has-a</vt:lpstr>
      <vt:lpstr>More on inheritance/polymorphisms</vt:lpstr>
      <vt:lpstr>PowerPoint Presentation</vt:lpstr>
      <vt:lpstr>Passing arguments by reference</vt:lpstr>
      <vt:lpstr>PowerPoint Presentation</vt:lpstr>
      <vt:lpstr>Passing arguments by reference</vt:lpstr>
      <vt:lpstr>PowerPoint Presentation</vt:lpstr>
      <vt:lpstr>Passing arguments by reference</vt:lpstr>
      <vt:lpstr>PowerPoint Presentation</vt:lpstr>
      <vt:lpstr>STL</vt:lpstr>
      <vt:lpstr>PowerPoint Presentation</vt:lpstr>
      <vt:lpstr>Singleton</vt:lpstr>
      <vt:lpstr>Singleton</vt:lpstr>
      <vt:lpstr>Singleton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1448</cp:revision>
  <cp:lastPrinted>1601-01-01T00:00:00Z</cp:lastPrinted>
  <dcterms:created xsi:type="dcterms:W3CDTF">2017-07-19T19:15:02Z</dcterms:created>
  <dcterms:modified xsi:type="dcterms:W3CDTF">2020-11-30T23:04:14Z</dcterms:modified>
</cp:coreProperties>
</file>