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5" r:id="rId4"/>
    <p:sldId id="336" r:id="rId5"/>
    <p:sldId id="337" r:id="rId6"/>
    <p:sldId id="338" r:id="rId7"/>
    <p:sldId id="266" r:id="rId8"/>
    <p:sldId id="276" r:id="rId9"/>
    <p:sldId id="280" r:id="rId10"/>
    <p:sldId id="347" r:id="rId11"/>
    <p:sldId id="346" r:id="rId12"/>
    <p:sldId id="295" r:id="rId13"/>
    <p:sldId id="350" r:id="rId14"/>
    <p:sldId id="351" r:id="rId15"/>
    <p:sldId id="352" r:id="rId16"/>
    <p:sldId id="348" r:id="rId17"/>
    <p:sldId id="354" r:id="rId18"/>
    <p:sldId id="355" r:id="rId19"/>
    <p:sldId id="356" r:id="rId20"/>
    <p:sldId id="353" r:id="rId21"/>
    <p:sldId id="357" r:id="rId22"/>
    <p:sldId id="358" r:id="rId23"/>
    <p:sldId id="359" r:id="rId24"/>
    <p:sldId id="360" r:id="rId25"/>
    <p:sldId id="334" r:id="rId26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787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08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15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450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6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388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85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826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82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01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17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4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0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32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0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sfu.ca/~ishinkar/teaching/fall20/cmpt125/info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cs.sfu.ca/~ishinkar/teachin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9,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for Minimum</a:t>
            </a: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Vertex Cover</a:t>
            </a:r>
          </a:p>
        </p:txBody>
      </p:sp>
    </p:spTree>
    <p:extLst>
      <p:ext uri="{BB962C8B-B14F-4D97-AF65-F5344CB8AC3E}">
        <p14:creationId xmlns:p14="http://schemas.microsoft.com/office/powerpoint/2010/main" val="13429328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400" u="sng" dirty="0"/>
              <a:t>Input</a:t>
            </a:r>
            <a:r>
              <a:rPr lang="en-US" sz="2400" dirty="0"/>
              <a:t>: A graph G = (V,E).</a:t>
            </a:r>
            <a:endParaRPr lang="en-US" sz="2400" baseline="-25000" dirty="0"/>
          </a:p>
          <a:p>
            <a:r>
              <a:rPr lang="en-US" sz="2400" u="sng" dirty="0"/>
              <a:t>Output</a:t>
            </a:r>
            <a:r>
              <a:rPr lang="en-US" sz="2400" dirty="0"/>
              <a:t>: A minimal collection of vertices touching all edges of G.</a:t>
            </a: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F13EC2-BECE-4455-ACD5-7124AADE62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98" y="3697662"/>
            <a:ext cx="7686675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 = (V,E).</a:t>
            </a:r>
            <a:br>
              <a:rPr lang="en-US" sz="2000" dirty="0"/>
            </a:br>
            <a:r>
              <a:rPr lang="en-US" sz="2000" u="sng" dirty="0"/>
              <a:t>Output</a:t>
            </a:r>
            <a:r>
              <a:rPr lang="en-US" sz="2000" dirty="0"/>
              <a:t>: A minimal VC – minimal subset of V touching all edges.</a:t>
            </a:r>
          </a:p>
          <a:p>
            <a:endParaRPr lang="en-US" sz="2000" dirty="0"/>
          </a:p>
          <a:p>
            <a:r>
              <a:rPr lang="en-US" sz="2000" u="sng" dirty="0"/>
              <a:t>Fact</a:t>
            </a:r>
            <a:r>
              <a:rPr lang="en-US" sz="2000" dirty="0"/>
              <a:t>: The problem of finding a smallest collection is NP-complete</a:t>
            </a:r>
          </a:p>
          <a:p>
            <a:r>
              <a:rPr lang="en-US" sz="2000" dirty="0"/>
              <a:t>In particular, we don’t know a polynomial time algorithm for this problem.</a:t>
            </a:r>
          </a:p>
          <a:p>
            <a:r>
              <a:rPr lang="en-US" sz="2000" dirty="0"/>
              <a:t>…and we don’t believe there exists a polynomial time algorithm for this problem.</a:t>
            </a:r>
            <a:br>
              <a:rPr lang="en-US" sz="2000" dirty="0"/>
            </a:br>
            <a:endParaRPr lang="en-US" sz="2000" dirty="0"/>
          </a:p>
          <a:p>
            <a:r>
              <a:rPr lang="en-US" sz="2000" u="sng" dirty="0"/>
              <a:t>Theorem</a:t>
            </a:r>
            <a:r>
              <a:rPr lang="en-US" sz="2000" dirty="0"/>
              <a:t>: The Minimum Vertex Cover Problem has a polynomial time 2-approximation algorithm.</a:t>
            </a:r>
          </a:p>
          <a:p>
            <a:r>
              <a:rPr lang="en-US" sz="2000" dirty="0"/>
              <a:t>That is, if the algorithm gets a graph with a vertex cover of size k, then the output of the algorithm is a vertex cover of size at most 2k.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681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 Minimum Vertex Cover Problem has a polynomial time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2-approximation algorithm.</a:t>
            </a:r>
          </a:p>
          <a:p>
            <a:r>
              <a:rPr lang="en-US" sz="2000" dirty="0">
                <a:latin typeface="Albany"/>
              </a:rPr>
              <a:t>That is, if the algorithm gets a graph with a vertex cover of size k, then the output of the algorithm is a vertex cover of size at most 2k.</a:t>
            </a:r>
          </a:p>
          <a:p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Set C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While G contains edges do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Pick any edge (</a:t>
            </a:r>
            <a:r>
              <a:rPr lang="en-US" sz="2000" dirty="0" err="1">
                <a:latin typeface="Albany"/>
              </a:rPr>
              <a:t>u,v</a:t>
            </a:r>
            <a:r>
              <a:rPr lang="en-US" sz="2000" dirty="0">
                <a:latin typeface="Albany"/>
              </a:rPr>
              <a:t>) in G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Add u and v to C</a:t>
            </a:r>
          </a:p>
          <a:p>
            <a:pPr marL="342900" lvl="1" indent="0">
              <a:buNone/>
            </a:pPr>
            <a:r>
              <a:rPr lang="en-US" sz="2000" dirty="0">
                <a:latin typeface="Albany"/>
              </a:rPr>
              <a:t>	Remove the u and v from G, and remove all edges touching them</a:t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Albany"/>
              </a:rPr>
              <a:t>Return C</a:t>
            </a: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  <a:p>
            <a:endParaRPr lang="en-US" sz="2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FE121975-7752-496E-9744-2548A10E101A}"/>
              </a:ext>
            </a:extLst>
          </p:cNvPr>
          <p:cNvSpPr/>
          <p:nvPr/>
        </p:nvSpPr>
        <p:spPr>
          <a:xfrm>
            <a:off x="4394041" y="3779837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46830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Min Vertex Cover Problem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Theorem</a:t>
            </a:r>
            <a:r>
              <a:rPr lang="en-US" sz="2000" dirty="0"/>
              <a:t>: If G has a vertex cover of size k, then the algorithm returns a vertex cover of size at most 2k.</a:t>
            </a:r>
          </a:p>
          <a:p>
            <a:r>
              <a:rPr lang="en-US" sz="2000" dirty="0"/>
              <a:t>That is, the algorithm gives a 2-approximation for min vertex cover problem.</a:t>
            </a:r>
          </a:p>
          <a:p>
            <a:endParaRPr lang="en-US" sz="2000" dirty="0"/>
          </a:p>
          <a:p>
            <a:r>
              <a:rPr lang="en-US" sz="2000" u="sng" dirty="0"/>
              <a:t>Proof</a:t>
            </a:r>
            <a:r>
              <a:rPr lang="en-US" sz="2000" dirty="0"/>
              <a:t>: It is clear that C is a vertex cover.</a:t>
            </a:r>
          </a:p>
          <a:p>
            <a:r>
              <a:rPr lang="en-US" sz="2000" dirty="0"/>
              <a:t>Fix any vertex cover C* in G of size k. We show that |C| &lt;= 2k.</a:t>
            </a:r>
          </a:p>
          <a:p>
            <a:r>
              <a:rPr lang="en-US" sz="2000" dirty="0"/>
              <a:t>Observe that for any edge the algorithm chooses, at least one of its end points must be in C*. (why?)</a:t>
            </a:r>
          </a:p>
          <a:p>
            <a:r>
              <a:rPr lang="en-US" sz="2000" dirty="0"/>
              <a:t>Therefore, since all edges chosen by the algorithm are disjoint, it follows that the number of edge we choose is at most |C*| = k.</a:t>
            </a:r>
          </a:p>
          <a:p>
            <a:r>
              <a:rPr lang="en-US" sz="2000" dirty="0"/>
              <a:t>For each such edge, we add 2 vertices to our solution.</a:t>
            </a:r>
          </a:p>
          <a:p>
            <a:r>
              <a:rPr lang="en-US" sz="2000" dirty="0"/>
              <a:t>Therefore, the output contains at most 2k vertices.</a:t>
            </a:r>
          </a:p>
        </p:txBody>
      </p:sp>
    </p:spTree>
    <p:extLst>
      <p:ext uri="{BB962C8B-B14F-4D97-AF65-F5344CB8AC3E}">
        <p14:creationId xmlns:p14="http://schemas.microsoft.com/office/powerpoint/2010/main" val="139114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449713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Definition</a:t>
            </a:r>
            <a:r>
              <a:rPr lang="en-US" sz="2000" dirty="0"/>
              <a:t>: Let L be a minimization problem.</a:t>
            </a:r>
          </a:p>
          <a:p>
            <a:r>
              <a:rPr lang="en-US" sz="2000" dirty="0"/>
              <a:t>(E.g., min vertex cover, min set cover, traveling salesman problem)</a:t>
            </a:r>
          </a:p>
          <a:p>
            <a:r>
              <a:rPr lang="en-US" sz="2000" dirty="0"/>
              <a:t>An algorithm ALG is said to be an </a:t>
            </a:r>
            <a:r>
              <a:rPr lang="el-GR" sz="2000" u="sng" dirty="0"/>
              <a:t>α</a:t>
            </a:r>
            <a:r>
              <a:rPr lang="en-US" sz="2000" u="sng" dirty="0"/>
              <a:t>-approximation for L</a:t>
            </a:r>
            <a:r>
              <a:rPr lang="en-US" sz="2000" dirty="0"/>
              <a:t> (for </a:t>
            </a:r>
            <a:r>
              <a:rPr lang="el-GR" sz="2000" dirty="0"/>
              <a:t>α </a:t>
            </a:r>
            <a:r>
              <a:rPr lang="en-US" sz="2000" dirty="0"/>
              <a:t>&gt;1)</a:t>
            </a:r>
          </a:p>
          <a:p>
            <a:r>
              <a:rPr lang="en-US" sz="2000" dirty="0"/>
              <a:t>if for any input it returns a solution that it at most </a:t>
            </a:r>
            <a:r>
              <a:rPr lang="el-GR" sz="2000" dirty="0"/>
              <a:t>α</a:t>
            </a:r>
            <a:r>
              <a:rPr lang="en-US" sz="2000" dirty="0"/>
              <a:t>*OPT</a:t>
            </a:r>
          </a:p>
          <a:p>
            <a:endParaRPr lang="en-US" sz="2000" dirty="0"/>
          </a:p>
          <a:p>
            <a:r>
              <a:rPr lang="en-US" sz="2000" dirty="0"/>
              <a:t>Same for maximization:</a:t>
            </a:r>
            <a:br>
              <a:rPr lang="en-US" sz="2000" dirty="0"/>
            </a:br>
            <a:endParaRPr lang="en-US" sz="2000" dirty="0"/>
          </a:p>
          <a:p>
            <a:r>
              <a:rPr lang="en-US" sz="2000" u="sng" dirty="0"/>
              <a:t>Definition</a:t>
            </a:r>
            <a:r>
              <a:rPr lang="en-US" sz="2000" dirty="0"/>
              <a:t>: Let L be a maximization problem (max-sat, max clique, max-cut)</a:t>
            </a:r>
          </a:p>
          <a:p>
            <a:r>
              <a:rPr lang="en-US" sz="2000" dirty="0"/>
              <a:t>An algorithm ALG is said to be an </a:t>
            </a:r>
            <a:r>
              <a:rPr lang="el-GR" sz="2000" dirty="0"/>
              <a:t>α</a:t>
            </a:r>
            <a:r>
              <a:rPr lang="en-US" sz="2000" dirty="0"/>
              <a:t>-approximation for L (for 0&lt;</a:t>
            </a:r>
            <a:r>
              <a:rPr lang="el-GR" sz="2000" dirty="0"/>
              <a:t>α</a:t>
            </a:r>
            <a:r>
              <a:rPr lang="en-US" sz="2000" dirty="0"/>
              <a:t>&lt;1)</a:t>
            </a:r>
          </a:p>
          <a:p>
            <a:r>
              <a:rPr lang="en-US" sz="2000" dirty="0"/>
              <a:t>if for any input it returns a solution that it at least </a:t>
            </a:r>
            <a:r>
              <a:rPr lang="el-GR" sz="2000" dirty="0"/>
              <a:t>α</a:t>
            </a:r>
            <a:r>
              <a:rPr lang="en-US" sz="2000" dirty="0"/>
              <a:t>*OPT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142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More on approximation algorithms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dirty="0"/>
              <a:t>We focus on poly-time approximation algorithms for NP complete problems.</a:t>
            </a:r>
          </a:p>
          <a:p>
            <a:r>
              <a:rPr lang="en-US" sz="2000" u="sng" dirty="0"/>
              <a:t>Examples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Min Vertex Cover has a poly-time 2-approximation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Traveling salesman problem (TSP) in general graphs cannot be approximated within any factor in poly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TSP on metric graphs has 1.5-approximation algorithm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Max-cut has a 0.878-approximation algorithm. </a:t>
            </a:r>
            <a:br>
              <a:rPr lang="en-US" sz="2000" dirty="0"/>
            </a:br>
            <a:r>
              <a:rPr lang="en-US" sz="2000" dirty="0"/>
              <a:t>A better 0.95-approximation is NP complete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Max-clique on n vertices has a log</a:t>
            </a:r>
            <a:r>
              <a:rPr lang="en-US" sz="2000" baseline="30000" dirty="0"/>
              <a:t>2</a:t>
            </a:r>
            <a:r>
              <a:rPr lang="en-US" sz="2000" dirty="0"/>
              <a:t>(n)/n approximation algorithm</a:t>
            </a:r>
            <a:br>
              <a:rPr lang="en-US" sz="2000" dirty="0"/>
            </a:br>
            <a:r>
              <a:rPr lang="en-US" sz="2000" dirty="0"/>
              <a:t>A better 1/n</a:t>
            </a:r>
            <a:r>
              <a:rPr lang="en-US" sz="2000" baseline="30000" dirty="0"/>
              <a:t>0.99</a:t>
            </a:r>
            <a:r>
              <a:rPr lang="en-US" sz="2000" dirty="0"/>
              <a:t>-approximation is NP complete</a:t>
            </a:r>
          </a:p>
          <a:p>
            <a:r>
              <a:rPr lang="en-US" sz="2000" dirty="0"/>
              <a:t>More on this in the future lectures…</a:t>
            </a:r>
          </a:p>
        </p:txBody>
      </p:sp>
    </p:spTree>
    <p:extLst>
      <p:ext uri="{BB962C8B-B14F-4D97-AF65-F5344CB8AC3E}">
        <p14:creationId xmlns:p14="http://schemas.microsoft.com/office/powerpoint/2010/main" val="426071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l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Questions so far?</a:t>
            </a:r>
          </a:p>
        </p:txBody>
      </p:sp>
    </p:spTree>
    <p:extLst>
      <p:ext uri="{BB962C8B-B14F-4D97-AF65-F5344CB8AC3E}">
        <p14:creationId xmlns:p14="http://schemas.microsoft.com/office/powerpoint/2010/main" val="2512288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60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71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Instructor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 Igor Shinkar</a:t>
            </a: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My email: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ishinkar@sfu.ca</a:t>
            </a:r>
          </a:p>
          <a:p>
            <a:pPr lvl="0"/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Course webpage: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i="1" dirty="0">
                <a:latin typeface="Arial" panose="020B0604020202020204" pitchFamily="34" charset="0"/>
                <a:cs typeface="Arial" panose="020B0604020202020204" pitchFamily="34" charset="0"/>
              </a:rPr>
              <a:t>cs.sfu.ca/~ishinkar/teaching.html</a:t>
            </a: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→ Teaching/Seminars → CMPT 409/815 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Office hours: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Email me to schedule a meeting</a:t>
            </a:r>
          </a:p>
          <a:p>
            <a:pPr lvl="0"/>
            <a:b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Discussion forum: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piazza.com – you should have received an invitation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Goal</a:t>
            </a:r>
            <a:r>
              <a:rPr lang="en-US" sz="2000" dirty="0"/>
              <a:t>: Write an algorithm that prints </a:t>
            </a:r>
            <a:r>
              <a:rPr lang="el-GR" sz="2000" dirty="0"/>
              <a:t>π</a:t>
            </a:r>
            <a:r>
              <a:rPr lang="en-US" sz="2000" dirty="0"/>
              <a:t> up to 10 decimal digits</a:t>
            </a:r>
          </a:p>
          <a:p>
            <a:r>
              <a:rPr lang="en-US" sz="2000" u="sng" dirty="0"/>
              <a:t>Equivalently</a:t>
            </a:r>
            <a:r>
              <a:rPr lang="en-US" sz="2000" dirty="0"/>
              <a:t>: Compute the area of a unit disk up to 10 decimal digits.</a:t>
            </a:r>
          </a:p>
          <a:p>
            <a:r>
              <a:rPr lang="en-US" sz="2000" u="sng" dirty="0"/>
              <a:t>Fact</a:t>
            </a:r>
            <a:r>
              <a:rPr lang="en-US" sz="2000" dirty="0"/>
              <a:t>: the area of a unit disc = </a:t>
            </a:r>
            <a:r>
              <a:rPr lang="el-GR" sz="2000" dirty="0"/>
              <a:t>π</a:t>
            </a:r>
            <a:endParaRPr lang="en-US" sz="2000" dirty="0"/>
          </a:p>
          <a:p>
            <a:endParaRPr lang="en-US" sz="2000" dirty="0"/>
          </a:p>
          <a:p>
            <a:r>
              <a:rPr lang="en-US" sz="2000" u="sng" dirty="0"/>
              <a:t>Idea</a:t>
            </a:r>
            <a:r>
              <a:rPr lang="en-US" sz="2000" dirty="0"/>
              <a:t>: Estimate p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 err="1"/>
              <a:t>Pr</a:t>
            </a:r>
            <a:r>
              <a:rPr lang="en-US" sz="2000" baseline="-25000" dirty="0" err="1"/>
              <a:t>x,y</a:t>
            </a:r>
            <a:r>
              <a:rPr lang="en-US" sz="2000" baseline="-25000" dirty="0"/>
              <a:t> in [-1,1]</a:t>
            </a:r>
            <a:r>
              <a:rPr lang="en-US" sz="2000" dirty="0"/>
              <a:t>[(</a:t>
            </a:r>
            <a:r>
              <a:rPr lang="en-US" sz="2000" dirty="0" err="1"/>
              <a:t>x,y</a:t>
            </a:r>
            <a:r>
              <a:rPr lang="en-US" sz="2000" dirty="0"/>
              <a:t>) is in the disc]</a:t>
            </a:r>
          </a:p>
          <a:p>
            <a:r>
              <a:rPr lang="en-US" sz="2000" dirty="0"/>
              <a:t>Since the area of the square is 4</a:t>
            </a:r>
            <a:br>
              <a:rPr lang="en-US" sz="2000" dirty="0"/>
            </a:br>
            <a:r>
              <a:rPr lang="en-US" sz="2000" dirty="0"/>
              <a:t>it follows that area of the disc is 4*p</a:t>
            </a:r>
            <a:r>
              <a:rPr lang="en-US" sz="2000" baseline="-25000" dirty="0"/>
              <a:t>0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Q: How can we compute p</a:t>
            </a:r>
            <a:r>
              <a:rPr lang="en-US" sz="2000" baseline="-25000" dirty="0"/>
              <a:t>0</a:t>
            </a:r>
            <a:r>
              <a:rPr lang="en-US" sz="2000" dirty="0"/>
              <a:t>?</a:t>
            </a:r>
          </a:p>
          <a:p>
            <a:r>
              <a:rPr lang="en-US" sz="2000" dirty="0"/>
              <a:t>A: Sample many random points in [-1,1], and check how many are in the disc.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093FB5-68E6-4A1A-AFE5-7BF455DE0943}"/>
              </a:ext>
            </a:extLst>
          </p:cNvPr>
          <p:cNvGrpSpPr/>
          <p:nvPr/>
        </p:nvGrpSpPr>
        <p:grpSpPr>
          <a:xfrm>
            <a:off x="6470253" y="2942294"/>
            <a:ext cx="2709746" cy="2709746"/>
            <a:chOff x="3685439" y="3567538"/>
            <a:chExt cx="2709746" cy="27097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07E424-00EA-4035-9535-44B921DB6F8D}"/>
                </a:ext>
              </a:extLst>
            </p:cNvPr>
            <p:cNvGrpSpPr/>
            <p:nvPr/>
          </p:nvGrpSpPr>
          <p:grpSpPr>
            <a:xfrm>
              <a:off x="3685439" y="3567538"/>
              <a:ext cx="2709746" cy="2709746"/>
              <a:chOff x="3267308" y="3567538"/>
              <a:chExt cx="2709746" cy="270974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936E92D-0FDD-4E56-9BC5-50F5C6E8E7C7}"/>
                  </a:ext>
                </a:extLst>
              </p:cNvPr>
              <p:cNvSpPr/>
              <p:nvPr/>
            </p:nvSpPr>
            <p:spPr>
              <a:xfrm>
                <a:off x="3267308" y="3567538"/>
                <a:ext cx="2709746" cy="27097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F3ED19E-89B4-4972-9B3C-2E5E6EB47B56}"/>
                  </a:ext>
                </a:extLst>
              </p:cNvPr>
              <p:cNvSpPr/>
              <p:nvPr/>
            </p:nvSpPr>
            <p:spPr>
              <a:xfrm>
                <a:off x="3267308" y="3567539"/>
                <a:ext cx="2709745" cy="270974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ADB0D4F-5B51-425B-8758-D86A991490E2}"/>
                </a:ext>
              </a:extLst>
            </p:cNvPr>
            <p:cNvCxnSpPr>
              <a:cxnSpLocks/>
              <a:stCxn id="5" idx="2"/>
              <a:endCxn id="5" idx="6"/>
            </p:cNvCxnSpPr>
            <p:nvPr/>
          </p:nvCxnSpPr>
          <p:spPr>
            <a:xfrm>
              <a:off x="3685439" y="4922412"/>
              <a:ext cx="270974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EC926D-07AB-4686-B66D-5CF6414513E3}"/>
                </a:ext>
              </a:extLst>
            </p:cNvPr>
            <p:cNvCxnSpPr>
              <a:cxnSpLocks/>
              <a:stCxn id="5" idx="4"/>
            </p:cNvCxnSpPr>
            <p:nvPr/>
          </p:nvCxnSpPr>
          <p:spPr>
            <a:xfrm flipV="1">
              <a:off x="5040312" y="3567538"/>
              <a:ext cx="0" cy="270974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93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Goal</a:t>
            </a:r>
            <a:r>
              <a:rPr lang="en-US" sz="2000" dirty="0"/>
              <a:t>: Write an algorithm that prints </a:t>
            </a:r>
            <a:r>
              <a:rPr lang="el-GR" sz="2000" dirty="0"/>
              <a:t>π</a:t>
            </a:r>
            <a:r>
              <a:rPr lang="en-US" sz="2000" dirty="0"/>
              <a:t> up to 10 decimal digits</a:t>
            </a:r>
          </a:p>
          <a:p>
            <a:r>
              <a:rPr lang="en-US" sz="2000" u="sng" dirty="0"/>
              <a:t>Equivalently</a:t>
            </a:r>
            <a:r>
              <a:rPr lang="en-US" sz="2000" dirty="0"/>
              <a:t>: Compute the area of a unit disk up to 10 decimal digits.</a:t>
            </a:r>
          </a:p>
          <a:p>
            <a:r>
              <a:rPr lang="en-US" sz="2000" u="sng" dirty="0"/>
              <a:t>Fact</a:t>
            </a:r>
            <a:r>
              <a:rPr lang="en-US" sz="2000" dirty="0"/>
              <a:t>: the are of a unit disc = </a:t>
            </a:r>
            <a:r>
              <a:rPr lang="el-GR" sz="2000" dirty="0"/>
              <a:t>π</a:t>
            </a:r>
            <a:endParaRPr lang="en-US" sz="2000" dirty="0"/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Sample n random points (</a:t>
            </a:r>
            <a:r>
              <a:rPr lang="en-US" sz="2000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,y</a:t>
            </a:r>
            <a:r>
              <a:rPr lang="en-US" sz="2000" baseline="-25000" dirty="0" err="1"/>
              <a:t>i</a:t>
            </a:r>
            <a:r>
              <a:rPr lang="en-US" sz="2000" dirty="0"/>
              <a:t>) ∈[-1,1] x [-1,1]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Let t be the number of point such that </a:t>
            </a:r>
            <a:br>
              <a:rPr lang="en-US" sz="2000" dirty="0"/>
            </a:br>
            <a:r>
              <a:rPr lang="en-US" sz="2000" dirty="0"/>
              <a:t>		x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+ y</a:t>
            </a:r>
            <a:r>
              <a:rPr lang="en-US" sz="2000" baseline="-25000" dirty="0"/>
              <a:t>i</a:t>
            </a:r>
            <a:r>
              <a:rPr lang="en-US" sz="2000" baseline="30000" dirty="0"/>
              <a:t>2 </a:t>
            </a:r>
            <a:r>
              <a:rPr lang="en-US" sz="2000" dirty="0"/>
              <a:t>≤1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Let p</a:t>
            </a:r>
            <a:r>
              <a:rPr lang="en-US" sz="2000" baseline="-25000" dirty="0"/>
              <a:t>est</a:t>
            </a:r>
            <a:r>
              <a:rPr lang="en-US" sz="2000" dirty="0"/>
              <a:t> = t/n, and output 4*p</a:t>
            </a:r>
            <a:r>
              <a:rPr lang="en-US" sz="2000" baseline="-25000" dirty="0"/>
              <a:t>est</a:t>
            </a:r>
            <a:r>
              <a:rPr lang="en-US" sz="2000" dirty="0"/>
              <a:t>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093FB5-68E6-4A1A-AFE5-7BF455DE0943}"/>
              </a:ext>
            </a:extLst>
          </p:cNvPr>
          <p:cNvGrpSpPr/>
          <p:nvPr/>
        </p:nvGrpSpPr>
        <p:grpSpPr>
          <a:xfrm>
            <a:off x="6470253" y="2942294"/>
            <a:ext cx="2709746" cy="2709746"/>
            <a:chOff x="3685439" y="3567538"/>
            <a:chExt cx="2709746" cy="27097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07E424-00EA-4035-9535-44B921DB6F8D}"/>
                </a:ext>
              </a:extLst>
            </p:cNvPr>
            <p:cNvGrpSpPr/>
            <p:nvPr/>
          </p:nvGrpSpPr>
          <p:grpSpPr>
            <a:xfrm>
              <a:off x="3685439" y="3567538"/>
              <a:ext cx="2709746" cy="2709746"/>
              <a:chOff x="3267308" y="3567538"/>
              <a:chExt cx="2709746" cy="270974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936E92D-0FDD-4E56-9BC5-50F5C6E8E7C7}"/>
                  </a:ext>
                </a:extLst>
              </p:cNvPr>
              <p:cNvSpPr/>
              <p:nvPr/>
            </p:nvSpPr>
            <p:spPr>
              <a:xfrm>
                <a:off x="3267308" y="3567538"/>
                <a:ext cx="2709746" cy="27097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F3ED19E-89B4-4972-9B3C-2E5E6EB47B56}"/>
                  </a:ext>
                </a:extLst>
              </p:cNvPr>
              <p:cNvSpPr/>
              <p:nvPr/>
            </p:nvSpPr>
            <p:spPr>
              <a:xfrm>
                <a:off x="3267308" y="3567539"/>
                <a:ext cx="2709745" cy="270974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ADB0D4F-5B51-425B-8758-D86A991490E2}"/>
                </a:ext>
              </a:extLst>
            </p:cNvPr>
            <p:cNvCxnSpPr>
              <a:cxnSpLocks/>
              <a:stCxn id="5" idx="2"/>
              <a:endCxn id="5" idx="6"/>
            </p:cNvCxnSpPr>
            <p:nvPr/>
          </p:nvCxnSpPr>
          <p:spPr>
            <a:xfrm>
              <a:off x="3685439" y="4922412"/>
              <a:ext cx="270974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EC926D-07AB-4686-B66D-5CF6414513E3}"/>
                </a:ext>
              </a:extLst>
            </p:cNvPr>
            <p:cNvCxnSpPr>
              <a:cxnSpLocks/>
              <a:stCxn id="5" idx="4"/>
            </p:cNvCxnSpPr>
            <p:nvPr/>
          </p:nvCxnSpPr>
          <p:spPr>
            <a:xfrm flipV="1">
              <a:off x="5040312" y="3567538"/>
              <a:ext cx="0" cy="270974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503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Algorithm</a:t>
                </a:r>
                <a:r>
                  <a:rPr lang="en-US" sz="2000" dirty="0"/>
                  <a:t>: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n random points (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,y</a:t>
                </a:r>
                <a:r>
                  <a:rPr lang="en-US" sz="2000" baseline="-25000" dirty="0" err="1"/>
                  <a:t>i</a:t>
                </a:r>
                <a:r>
                  <a:rPr lang="en-US" sz="2000" dirty="0"/>
                  <a:t>) ∈[-1,1] x [-1,1]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Let t be the number of point </a:t>
                </a:r>
                <a:r>
                  <a:rPr lang="en-US" sz="2000" dirty="0" err="1"/>
                  <a:t>s.t.</a:t>
                </a:r>
                <a:r>
                  <a:rPr lang="en-US" sz="2000" dirty="0"/>
                  <a:t> x</a:t>
                </a:r>
                <a:r>
                  <a:rPr lang="en-US" sz="2000" baseline="-25000" dirty="0"/>
                  <a:t>i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+ y</a:t>
                </a:r>
                <a:r>
                  <a:rPr lang="en-US" sz="2000" baseline="-25000" dirty="0"/>
                  <a:t>i</a:t>
                </a:r>
                <a:r>
                  <a:rPr lang="en-US" sz="2000" baseline="30000" dirty="0"/>
                  <a:t>2 </a:t>
                </a:r>
                <a:r>
                  <a:rPr lang="en-US" sz="2000" dirty="0"/>
                  <a:t>≤1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Let p</a:t>
                </a:r>
                <a:r>
                  <a:rPr lang="en-US" sz="2000" baseline="-25000" dirty="0"/>
                  <a:t>est</a:t>
                </a:r>
                <a:r>
                  <a:rPr lang="en-US" sz="2000" dirty="0"/>
                  <a:t> = t/n, and output 4*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.</a:t>
                </a:r>
              </a:p>
              <a:p>
                <a:br>
                  <a:rPr lang="en-US" sz="2000" u="sng" dirty="0"/>
                </a:br>
                <a:r>
                  <a:rPr lang="en-US" sz="2000" u="sng" dirty="0"/>
                  <a:t>Analysis</a:t>
                </a:r>
                <a:r>
                  <a:rPr lang="en-US" sz="2000" dirty="0"/>
                  <a:t>: Use the following concentration bound</a:t>
                </a:r>
              </a:p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/>
                  <a:t> .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For us p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is relative size of the disk in the square, and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= t/n is our estimate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344" b="-44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E5B9D9D9-8EA3-4752-AC9D-F9810018AB42}"/>
              </a:ext>
            </a:extLst>
          </p:cNvPr>
          <p:cNvSpPr/>
          <p:nvPr/>
        </p:nvSpPr>
        <p:spPr>
          <a:xfrm>
            <a:off x="5895739" y="2772130"/>
            <a:ext cx="4039998" cy="1403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Intuitively, p</a:t>
            </a:r>
            <a:r>
              <a:rPr lang="en-US" baseline="-25000" dirty="0"/>
              <a:t>est</a:t>
            </a:r>
            <a:r>
              <a:rPr lang="en-US" dirty="0"/>
              <a:t> should </a:t>
            </a:r>
            <a:r>
              <a:rPr lang="en-US" i="1" dirty="0"/>
              <a:t>roughly</a:t>
            </a:r>
            <a:r>
              <a:rPr lang="en-US" dirty="0"/>
              <a:t> be equal to the relative size of the disc in the square.</a:t>
            </a:r>
          </a:p>
        </p:txBody>
      </p:sp>
    </p:spTree>
    <p:extLst>
      <p:ext uri="{BB962C8B-B14F-4D97-AF65-F5344CB8AC3E}">
        <p14:creationId xmlns:p14="http://schemas.microsoft.com/office/powerpoint/2010/main" val="425529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br>
                  <a:rPr lang="en-US" sz="2000" u="sng" dirty="0"/>
                </a:br>
                <a:r>
                  <a:rPr lang="en-US" sz="2000" u="sng" dirty="0"/>
                  <a:t>Analysis</a:t>
                </a:r>
                <a:r>
                  <a:rPr lang="en-US" sz="2000" dirty="0"/>
                  <a:t>: </a:t>
                </a:r>
              </a:p>
              <a:p>
                <a:r>
                  <a:rPr lang="en-US" sz="2000" dirty="0"/>
                  <a:t>For us p is relative size of the disk in the square, and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= t/n is our estimate.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Therefore, if we want estimat</a:t>
                </a:r>
                <a:r>
                  <a:rPr lang="en-US" sz="2000" dirty="0">
                    <a:latin typeface="Albany"/>
                  </a:rPr>
                  <a:t>ion up to </a:t>
                </a:r>
                <a:r>
                  <a:rPr lang="el-GR" sz="2000" dirty="0">
                    <a:latin typeface="Albany"/>
                  </a:rPr>
                  <a:t>ε </a:t>
                </a:r>
                <a:r>
                  <a:rPr lang="en-US" sz="2000" dirty="0">
                    <a:latin typeface="Albany"/>
                  </a:rPr>
                  <a:t>=0.0001 </a:t>
                </a:r>
                <a:r>
                  <a:rPr lang="en-US" sz="2000" dirty="0"/>
                  <a:t>error, we can choose</a:t>
                </a:r>
                <a:br>
                  <a:rPr lang="en-US" sz="20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(1/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samples, and then with high probability the answer will be </a:t>
                </a:r>
                <a:r>
                  <a:rPr lang="el-GR" sz="2000" dirty="0"/>
                  <a:t>ε</a:t>
                </a:r>
                <a:r>
                  <a:rPr lang="en-US" sz="2000" dirty="0"/>
                  <a:t>-close to the correct answer.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6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0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TA: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Vahid Asadi &lt;vasadi@sfu.ca&gt;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Email:  cmpt-409-help@sfu.ca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Office hours/format: Schedule by email</a:t>
            </a:r>
          </a:p>
        </p:txBody>
      </p:sp>
    </p:spTree>
    <p:extLst>
      <p:ext uri="{BB962C8B-B14F-4D97-AF65-F5344CB8AC3E}">
        <p14:creationId xmlns:p14="http://schemas.microsoft.com/office/powerpoint/2010/main" val="94733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Homeworks: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5 assignments, every ~2 weeks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All assignment are theoretical (writing algorithms)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Midterm: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End of October, TBA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Final: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TBA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exams will be take home exams, to be submitted within 3 hours.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General information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https://www.cs.sfu.ca/~ishinkar/teaching/fall20/cmpt815/info.html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General info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Lecture notes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Homework assignments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Quizzes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Lecture notes/exams from last year can be found at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https://www.cs.sfu.ca/~ishinkar/teaching/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need to go to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oneclass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coursehero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/ …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Grading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Final – 35%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Midterm - 25%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Homeworks – 35%</a:t>
            </a:r>
          </a:p>
          <a:p>
            <a:pPr marL="342900" lvl="0" indent="-342900">
              <a:buSzPct val="100000"/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Participation - 5%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Prerequisites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You are expected to be familiar with</a:t>
            </a:r>
          </a:p>
          <a:p>
            <a:pPr marL="1143000" lvl="1" indent="-457200">
              <a:buFont typeface="Wingdings" panose="05000000000000000000" pitchFamily="2" charset="2"/>
              <a:buChar char="ü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Algorithms</a:t>
            </a:r>
          </a:p>
          <a:p>
            <a:pPr marL="1143000" lvl="1" indent="-457200">
              <a:buFont typeface="Wingdings" panose="05000000000000000000" pitchFamily="2" charset="2"/>
              <a:buChar char="ü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Probability Theory</a:t>
            </a:r>
          </a:p>
          <a:p>
            <a:pPr marL="1143000" lvl="1" indent="-457200">
              <a:buFont typeface="Wingdings" panose="05000000000000000000" pitchFamily="2" charset="2"/>
              <a:buChar char="ü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Linear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lvl="0" algn="l"/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6000" dirty="0">
                <a:latin typeface="Arial" panose="020B0604020202020204" pitchFamily="34" charset="0"/>
                <a:cs typeface="Arial" panose="020B0604020202020204" pitchFamily="34" charset="0"/>
              </a:rPr>
              <a:t>Questions so far?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An example of an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approximation algorithm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An example of 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randomized </a:t>
            </a:r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3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2352</TotalTime>
  <Words>1373</Words>
  <Application>Microsoft Office PowerPoint</Application>
  <PresentationFormat>Custom</PresentationFormat>
  <Paragraphs>149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Albany</vt:lpstr>
      <vt:lpstr>Arial</vt:lpstr>
      <vt:lpstr>Calibri</vt:lpstr>
      <vt:lpstr>Cambria Math</vt:lpstr>
      <vt:lpstr>Times New Roman</vt:lpstr>
      <vt:lpstr>Wingdings</vt:lpstr>
      <vt:lpstr>water</vt:lpstr>
      <vt:lpstr>lyt blackandwhite</vt:lpstr>
      <vt:lpstr>PowerPoint Presentation</vt:lpstr>
      <vt:lpstr>General information</vt:lpstr>
      <vt:lpstr>General information</vt:lpstr>
      <vt:lpstr>General information</vt:lpstr>
      <vt:lpstr>General information</vt:lpstr>
      <vt:lpstr>Grading</vt:lpstr>
      <vt:lpstr>Prerequisites</vt:lpstr>
      <vt:lpstr>PowerPoint Presentation</vt:lpstr>
      <vt:lpstr>Plan for today</vt:lpstr>
      <vt:lpstr>PowerPoint Presentation</vt:lpstr>
      <vt:lpstr>The Min Vertex Cover Problem</vt:lpstr>
      <vt:lpstr>The Min Vertex Cover Problem</vt:lpstr>
      <vt:lpstr>The Min Vertex Cover Problem</vt:lpstr>
      <vt:lpstr>The Min Vertex Cover Problem</vt:lpstr>
      <vt:lpstr>PowerPoint Presentation</vt:lpstr>
      <vt:lpstr>More on approximation algorithms</vt:lpstr>
      <vt:lpstr>More on approximation algorithms</vt:lpstr>
      <vt:lpstr>PowerPoint Presentation</vt:lpstr>
      <vt:lpstr>PowerPoint Presentation</vt:lpstr>
      <vt:lpstr>A randomized algorithm for computing π</vt:lpstr>
      <vt:lpstr>A randomized algorithm for computing π</vt:lpstr>
      <vt:lpstr>A randomized algorithm for computing π</vt:lpstr>
      <vt:lpstr>A randomized algorithm for computing π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378</cp:revision>
  <dcterms:created xsi:type="dcterms:W3CDTF">2017-07-19T12:15:02Z</dcterms:created>
  <dcterms:modified xsi:type="dcterms:W3CDTF">2020-09-09T18:32:59Z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