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handoutMasterIdLst>
    <p:handoutMasterId r:id="rId31"/>
  </p:handoutMasterIdLst>
  <p:sldIdLst>
    <p:sldId id="256" r:id="rId3"/>
    <p:sldId id="337" r:id="rId4"/>
    <p:sldId id="362" r:id="rId5"/>
    <p:sldId id="361" r:id="rId6"/>
    <p:sldId id="357" r:id="rId7"/>
    <p:sldId id="358" r:id="rId8"/>
    <p:sldId id="359" r:id="rId9"/>
    <p:sldId id="360" r:id="rId10"/>
    <p:sldId id="334" r:id="rId11"/>
    <p:sldId id="363" r:id="rId12"/>
    <p:sldId id="364" r:id="rId13"/>
    <p:sldId id="368" r:id="rId14"/>
    <p:sldId id="367" r:id="rId15"/>
    <p:sldId id="369" r:id="rId16"/>
    <p:sldId id="371" r:id="rId17"/>
    <p:sldId id="372" r:id="rId18"/>
    <p:sldId id="373" r:id="rId19"/>
    <p:sldId id="366" r:id="rId20"/>
    <p:sldId id="374" r:id="rId21"/>
    <p:sldId id="375" r:id="rId22"/>
    <p:sldId id="376" r:id="rId23"/>
    <p:sldId id="377" r:id="rId24"/>
    <p:sldId id="379" r:id="rId25"/>
    <p:sldId id="380" r:id="rId26"/>
    <p:sldId id="381" r:id="rId27"/>
    <p:sldId id="382" r:id="rId28"/>
    <p:sldId id="378" r:id="rId29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3" y="0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3" y="10157658"/>
            <a:ext cx="3280501" cy="534101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052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36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n-US" sz="2000" b="0" i="0" u="none" strike="noStrike" kern="1200" cap="none" spc="0" baseline="0">
        <a:solidFill>
          <a:srgbClr val="000000"/>
        </a:solidFill>
        <a:uFillTx/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5998" y="5078522"/>
            <a:ext cx="6047640" cy="4811399"/>
          </a:xfrm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6785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939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528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4979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79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969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856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2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201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308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94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2792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89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73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62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37690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632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7176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9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1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12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201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174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5048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9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110410" y="720720"/>
            <a:ext cx="2070101" cy="575944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900117" y="720720"/>
            <a:ext cx="6057899" cy="575944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4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156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84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en-US"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238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72072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224460" y="1949445"/>
            <a:ext cx="4351336" cy="38100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6241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1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78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54068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61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827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en-US"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374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5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7362821" y="684208"/>
            <a:ext cx="2212976" cy="5075240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720720" y="684208"/>
            <a:ext cx="6489697" cy="5075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408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6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900117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5116516" y="1979611"/>
            <a:ext cx="4063995" cy="450055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6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1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0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4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037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1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99998" y="719998"/>
            <a:ext cx="8280001" cy="10799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99998" y="1979996"/>
            <a:ext cx="8280001" cy="45000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719998" y="683998"/>
            <a:ext cx="8460001" cy="102347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de-DE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719998" y="1949043"/>
            <a:ext cx="8855643" cy="38109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539998" y="6318723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267361" y="6347161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831363" y="6347161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en-US" sz="3200" b="0" i="0" u="none" strike="noStrike" kern="0" cap="none" spc="0" baseline="0">
          <a:solidFill>
            <a:srgbClr val="000000"/>
          </a:solidFill>
          <a:uFillTx/>
          <a:latin typeface="Albany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 txBox="1">
            <a:spLocks noGrp="1"/>
          </p:cNvSpPr>
          <p:nvPr>
            <p:ph type="body" idx="4294967295"/>
          </p:nvPr>
        </p:nvSpPr>
        <p:spPr>
          <a:xfrm>
            <a:off x="719998" y="1445035"/>
            <a:ext cx="8855643" cy="5509200"/>
          </a:xfrm>
        </p:spPr>
        <p:txBody>
          <a:bodyPr>
            <a:spAutoFit/>
          </a:bodyPr>
          <a:lstStyle/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CMPT 409/815</a:t>
            </a:r>
          </a:p>
          <a:p>
            <a:pPr lvl="0" algn="ctr"/>
            <a:b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Advanced Algorithms</a:t>
            </a:r>
          </a:p>
          <a:p>
            <a:pPr lvl="0" algn="ctr"/>
            <a:endParaRPr lang="de-DE" sz="3600" b="1" dirty="0">
              <a:solidFill>
                <a:srgbClr val="000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de-DE" sz="3600" b="1" dirty="0">
                <a:solidFill>
                  <a:srgbClr val="000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14, 2020</a:t>
            </a:r>
          </a:p>
          <a:p>
            <a:pPr lvl="0" algn="ctr"/>
            <a:endParaRPr lang="de-DE" sz="3600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de-DE" sz="3600" dirty="0">
              <a:solidFill>
                <a:srgbClr val="9933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Freivalds' algorithm for 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8358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</a:t>
            </a:r>
          </a:p>
          <a:p>
            <a:r>
              <a:rPr lang="en-US" sz="2000" u="sng" dirty="0"/>
              <a:t>Goal</a:t>
            </a:r>
            <a:r>
              <a:rPr lang="en-US" sz="2000" dirty="0"/>
              <a:t>: check if A*B = C</a:t>
            </a:r>
          </a:p>
          <a:p>
            <a:endParaRPr lang="en-US" sz="2000" dirty="0"/>
          </a:p>
          <a:p>
            <a:r>
              <a:rPr lang="en-US" sz="2000" u="sng" dirty="0"/>
              <a:t>Trivial solution</a:t>
            </a:r>
            <a:r>
              <a:rPr lang="en-US" sz="2000" dirty="0"/>
              <a:t>: Compute A*B and compare the solution to C.</a:t>
            </a:r>
          </a:p>
          <a:p>
            <a:r>
              <a:rPr lang="en-US" sz="2000" u="sng" dirty="0"/>
              <a:t>Runtime</a:t>
            </a:r>
            <a:r>
              <a:rPr lang="en-US" sz="2000" dirty="0"/>
              <a:t>:</a:t>
            </a:r>
          </a:p>
          <a:p>
            <a:r>
              <a:rPr lang="en-US" sz="2000" dirty="0"/>
              <a:t>Naively, the runtime is O(N</a:t>
            </a:r>
            <a:r>
              <a:rPr lang="en-US" sz="2000" baseline="30000" dirty="0"/>
              <a:t>3</a:t>
            </a:r>
            <a:r>
              <a:rPr lang="en-US" sz="2000" dirty="0"/>
              <a:t>) for multiplying two matrices</a:t>
            </a:r>
            <a:br>
              <a:rPr lang="en-US" sz="2000" dirty="0"/>
            </a:br>
            <a:r>
              <a:rPr lang="en-US" sz="2000" dirty="0"/>
              <a:t>	+ O(N</a:t>
            </a:r>
            <a:r>
              <a:rPr lang="en-US" sz="2000" baseline="30000" dirty="0"/>
              <a:t>2</a:t>
            </a:r>
            <a:r>
              <a:rPr lang="en-US" sz="2000" dirty="0"/>
              <a:t>) for checking equality of two matrices.</a:t>
            </a:r>
          </a:p>
          <a:p>
            <a:r>
              <a:rPr lang="en-US" sz="2000" u="sng" dirty="0"/>
              <a:t>Fact</a:t>
            </a:r>
            <a:r>
              <a:rPr lang="en-US" sz="2000" dirty="0"/>
              <a:t>: Matrix multiplication can be solved in time O(N</a:t>
            </a:r>
            <a:r>
              <a:rPr lang="en-US" sz="2000" baseline="30000" dirty="0"/>
              <a:t>2.3728639</a:t>
            </a:r>
            <a:r>
              <a:rPr lang="en-US" sz="2000" dirty="0"/>
              <a:t>).</a:t>
            </a:r>
            <a:br>
              <a:rPr lang="en-US" sz="2000" dirty="0"/>
            </a:br>
            <a:r>
              <a:rPr lang="en-US" sz="2000" dirty="0"/>
              <a:t>Therefore the total runtime is O(N</a:t>
            </a:r>
            <a:r>
              <a:rPr lang="en-US" sz="2000" baseline="30000" dirty="0"/>
              <a:t>2.3728639</a:t>
            </a:r>
            <a:r>
              <a:rPr lang="en-US" sz="2000" dirty="0"/>
              <a:t>).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29329675-05CD-4CDE-9FCE-74B464F48D8D}"/>
              </a:ext>
            </a:extLst>
          </p:cNvPr>
          <p:cNvSpPr/>
          <p:nvPr/>
        </p:nvSpPr>
        <p:spPr>
          <a:xfrm>
            <a:off x="5795378" y="5653669"/>
            <a:ext cx="3170202" cy="8920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Can we do faster?</a:t>
            </a:r>
          </a:p>
        </p:txBody>
      </p:sp>
    </p:spTree>
    <p:extLst>
      <p:ext uri="{BB962C8B-B14F-4D97-AF65-F5344CB8AC3E}">
        <p14:creationId xmlns:p14="http://schemas.microsoft.com/office/powerpoint/2010/main" val="2283923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Three </a:t>
            </a:r>
            <a:r>
              <a:rPr lang="en-US" sz="2000" dirty="0" err="1"/>
              <a:t>NxN</a:t>
            </a:r>
            <a:r>
              <a:rPr lang="en-US" sz="2000" dirty="0"/>
              <a:t> (real/integer) matrices A,B,C</a:t>
            </a:r>
          </a:p>
          <a:p>
            <a:r>
              <a:rPr lang="en-US" sz="2000" u="sng" dirty="0"/>
              <a:t>Goal</a:t>
            </a:r>
            <a:r>
              <a:rPr lang="en-US" sz="2000" dirty="0"/>
              <a:t>: check if A*B = C</a:t>
            </a:r>
          </a:p>
          <a:p>
            <a:r>
              <a:rPr lang="en-US" sz="2000" u="sng" dirty="0"/>
              <a:t>Theorem</a:t>
            </a:r>
            <a:r>
              <a:rPr lang="en-US" sz="2000" dirty="0"/>
              <a:t>: There exists an algorithm that runs in O(N</a:t>
            </a:r>
            <a:r>
              <a:rPr lang="en-US" sz="2000" baseline="30000" dirty="0"/>
              <a:t>2</a:t>
            </a:r>
            <a:r>
              <a:rPr lang="en-US" sz="2000" dirty="0"/>
              <a:t>) time and returns the correct answer with probability &gt; 0.999.</a:t>
            </a:r>
          </a:p>
          <a:p>
            <a:r>
              <a:rPr lang="en-US" sz="2000" u="sng" dirty="0" err="1"/>
              <a:t>Freivalds</a:t>
            </a:r>
            <a:r>
              <a:rPr lang="en-US" sz="2000" u="sng" dirty="0"/>
              <a:t>' algorithm</a:t>
            </a:r>
            <a:r>
              <a:rPr lang="en-US" sz="2000" dirty="0"/>
              <a:t>: On input A,B,C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Repeat 10 times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v∈{0,1}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v</a:t>
            </a:r>
            <a:r>
              <a:rPr lang="en-US" sz="2000" baseline="-25000" dirty="0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1143000" lvl="1" indent="-457200">
              <a:buFont typeface="+mj-lt"/>
              <a:buAutoNum type="arabicPeriod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reached here, return “EQUAL”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5CFCEBB8-5277-49CF-AD0D-3B7EC5C772DE}"/>
              </a:ext>
            </a:extLst>
          </p:cNvPr>
          <p:cNvSpPr/>
          <p:nvPr/>
        </p:nvSpPr>
        <p:spPr>
          <a:xfrm>
            <a:off x="5828831" y="5296830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How can we compute A*B*z in O(N</a:t>
            </a:r>
            <a:r>
              <a:rPr lang="en-US" baseline="30000" dirty="0"/>
              <a:t>2</a:t>
            </a:r>
            <a:r>
              <a:rPr lang="en-US" dirty="0"/>
              <a:t>) time?</a:t>
            </a:r>
          </a:p>
        </p:txBody>
      </p:sp>
    </p:spTree>
    <p:extLst>
      <p:ext uri="{BB962C8B-B14F-4D97-AF65-F5344CB8AC3E}">
        <p14:creationId xmlns:p14="http://schemas.microsoft.com/office/powerpoint/2010/main" val="22148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v∈{0,1}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v</a:t>
            </a:r>
            <a:r>
              <a:rPr lang="en-US" sz="2000" baseline="-25000" dirty="0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1143000" lvl="1" indent="-457200">
              <a:buFont typeface="+mj-lt"/>
              <a:buAutoNum type="arabicPeriod"/>
            </a:pPr>
            <a:endParaRPr lang="en-US" sz="2000" dirty="0"/>
          </a:p>
          <a:p>
            <a:r>
              <a:rPr lang="en-US" sz="2000" u="sng" dirty="0"/>
              <a:t>Analysis:</a:t>
            </a:r>
            <a:r>
              <a:rPr lang="en-US" sz="2000" dirty="0"/>
              <a:t> Let’s analyze only one iteration of the algorithm.</a:t>
            </a:r>
          </a:p>
          <a:p>
            <a:r>
              <a:rPr lang="en-US" sz="2000" u="sng" dirty="0"/>
              <a:t>If A*B = C</a:t>
            </a:r>
            <a:r>
              <a:rPr lang="en-US" sz="2000" dirty="0"/>
              <a:t>, then clearly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[z=z’]=1.</a:t>
            </a:r>
          </a:p>
          <a:p>
            <a:r>
              <a:rPr lang="en-US" sz="2000" dirty="0"/>
              <a:t>Therefore, if A*B = C, then the algorithm outputs “EQUAL” with probability 1.</a:t>
            </a:r>
          </a:p>
        </p:txBody>
      </p:sp>
    </p:spTree>
    <p:extLst>
      <p:ext uri="{BB962C8B-B14F-4D97-AF65-F5344CB8AC3E}">
        <p14:creationId xmlns:p14="http://schemas.microsoft.com/office/powerpoint/2010/main" val="1642958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Claim:</a:t>
            </a:r>
            <a:r>
              <a:rPr lang="en-US" sz="2000" dirty="0"/>
              <a:t> If A*B ≠ C, then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 &lt;= 1/2. </a:t>
            </a:r>
          </a:p>
          <a:p>
            <a:r>
              <a:rPr lang="en-US" sz="2000" dirty="0"/>
              <a:t>This implies that </a:t>
            </a:r>
            <a:r>
              <a:rPr lang="en-US" sz="2000" dirty="0" err="1"/>
              <a:t>Pr</a:t>
            </a:r>
            <a:r>
              <a:rPr lang="en-US" sz="2000" dirty="0"/>
              <a:t>[all 10 iterations have z=z’] &lt;= 1/2</a:t>
            </a:r>
            <a:r>
              <a:rPr lang="en-US" sz="2000" baseline="30000" dirty="0"/>
              <a:t>10</a:t>
            </a:r>
            <a:r>
              <a:rPr lang="en-US" sz="2000" dirty="0"/>
              <a:t>&lt; 1/1000.</a:t>
            </a:r>
          </a:p>
          <a:p>
            <a:r>
              <a:rPr lang="en-US" sz="2000" u="sng" dirty="0"/>
              <a:t>Proof of claim:</a:t>
            </a:r>
          </a:p>
          <a:p>
            <a:r>
              <a:rPr lang="en-US" sz="2000" dirty="0"/>
              <a:t>Let D=A*B-C. Then D is a non-zero matrix and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 =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[z-z’=0] = </a:t>
            </a:r>
            <a:r>
              <a:rPr lang="en-US" sz="2000" dirty="0" err="1"/>
              <a:t>Pr</a:t>
            </a:r>
            <a:r>
              <a:rPr lang="en-US" sz="2000" dirty="0"/>
              <a:t>[(A*B-C)v ≡ 0] = </a:t>
            </a:r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000" dirty="0" err="1"/>
              <a:t>Dv</a:t>
            </a:r>
            <a:r>
              <a:rPr lang="en-US" sz="2000" dirty="0"/>
              <a:t> ≡ 0].</a:t>
            </a:r>
          </a:p>
          <a:p>
            <a:r>
              <a:rPr lang="en-US" sz="2000" dirty="0"/>
              <a:t>Since D is a non-zero matrix, there is some </a:t>
            </a:r>
            <a:r>
              <a:rPr lang="en-US" sz="2000" dirty="0" err="1"/>
              <a:t>i,j</a:t>
            </a:r>
            <a:r>
              <a:rPr lang="en-US" sz="2000" dirty="0"/>
              <a:t>∈[N] such that </a:t>
            </a:r>
            <a:r>
              <a:rPr lang="en-US" sz="2000" dirty="0" err="1"/>
              <a:t>D</a:t>
            </a:r>
            <a:r>
              <a:rPr lang="en-US" sz="2000" baseline="-25000" dirty="0" err="1"/>
              <a:t>i,j</a:t>
            </a:r>
            <a:r>
              <a:rPr lang="en-US" sz="2000" dirty="0"/>
              <a:t> ≠0.</a:t>
            </a:r>
          </a:p>
          <a:p>
            <a:r>
              <a:rPr lang="en-US" sz="2000" dirty="0"/>
              <a:t>Focus only on the </a:t>
            </a:r>
            <a:r>
              <a:rPr lang="en-US" sz="2000" dirty="0" err="1"/>
              <a:t>i’th</a:t>
            </a:r>
            <a:r>
              <a:rPr lang="en-US" sz="2000" dirty="0"/>
              <a:t> row of D. We prove that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[&lt;</a:t>
            </a:r>
            <a:r>
              <a:rPr lang="en-US" sz="2000" dirty="0" err="1"/>
              <a:t>D</a:t>
            </a:r>
            <a:r>
              <a:rPr lang="en-US" sz="2000" baseline="-25000" dirty="0" err="1"/>
              <a:t>i</a:t>
            </a:r>
            <a:r>
              <a:rPr lang="en-US" sz="2000" dirty="0" err="1"/>
              <a:t>,v</a:t>
            </a:r>
            <a:r>
              <a:rPr lang="en-US" sz="2000" dirty="0"/>
              <a:t>&gt; = 0] &lt;= ½.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76134B-A6F2-4141-AC39-776BB4BD3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484037"/>
              </p:ext>
            </p:extLst>
          </p:nvPr>
        </p:nvGraphicFramePr>
        <p:xfrm>
          <a:off x="1937354" y="5386869"/>
          <a:ext cx="2300105" cy="18542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460021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3309896337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70010590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50643931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2805533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70949E9-5464-43D2-B705-86DB94704B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87193"/>
              </p:ext>
            </p:extLst>
          </p:nvPr>
        </p:nvGraphicFramePr>
        <p:xfrm>
          <a:off x="4799049" y="5386869"/>
          <a:ext cx="631596" cy="18288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31596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</a:tblGrid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1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2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3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4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5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ECEF4D2-E528-44EA-A9BE-334CC3CCFC95}"/>
              </a:ext>
            </a:extLst>
          </p:cNvPr>
          <p:cNvSpPr txBox="1"/>
          <p:nvPr/>
        </p:nvSpPr>
        <p:spPr>
          <a:xfrm>
            <a:off x="4355669" y="6085825"/>
            <a:ext cx="1433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x               =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232735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Claim: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Let r = (r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) be a non-zero row of N integers/reals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Sample v∈{0,1}</a:t>
            </a:r>
            <a:r>
              <a:rPr lang="en-US" sz="2200" baseline="30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by picking each 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to be 0/1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w.p.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½ independently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[∑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0] &lt;= ½. </a:t>
            </a:r>
          </a:p>
          <a:p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u="sng" dirty="0"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Suppose for concreteness that r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≠0.</a:t>
            </a:r>
            <a:b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Sample first 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,…v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. Then there is at most one possible value for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so that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Example1: if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j&lt;=N-1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0, then only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=0 will make the entire sum </a:t>
            </a:r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0.</a:t>
            </a:r>
          </a:p>
          <a:p>
            <a:r>
              <a:rPr lang="en-US" sz="2200">
                <a:latin typeface="Arial" panose="020B0604020202020204" pitchFamily="34" charset="0"/>
                <a:cs typeface="Arial" panose="020B0604020202020204" pitchFamily="34" charset="0"/>
              </a:rPr>
              <a:t>Example2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: if 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j&lt;=N-1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-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 then only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=1 will make the entire sum 0.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Therefore, for any fixing of 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,…v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N-1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we have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[∑</a:t>
            </a:r>
            <a:r>
              <a:rPr lang="en-US" sz="2200" baseline="-250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2200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= 0] &lt;= ½. </a:t>
            </a:r>
          </a:p>
        </p:txBody>
      </p:sp>
    </p:spTree>
    <p:extLst>
      <p:ext uri="{BB962C8B-B14F-4D97-AF65-F5344CB8AC3E}">
        <p14:creationId xmlns:p14="http://schemas.microsoft.com/office/powerpoint/2010/main" val="2590251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Back to our claim</a:t>
            </a:r>
          </a:p>
          <a:p>
            <a:r>
              <a:rPr lang="en-US" sz="2000" u="sng" dirty="0"/>
              <a:t>Claim:</a:t>
            </a:r>
            <a:r>
              <a:rPr lang="en-US" sz="2000" dirty="0"/>
              <a:t> If A*B ≠ C, then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 &lt;= 1/2. </a:t>
            </a:r>
          </a:p>
          <a:p>
            <a:r>
              <a:rPr lang="en-US" sz="2000" u="sng" dirty="0"/>
              <a:t>Proof of claim:</a:t>
            </a:r>
          </a:p>
          <a:p>
            <a:r>
              <a:rPr lang="en-US" sz="2000" dirty="0"/>
              <a:t>Let D=A*B-C. Then D is a non-zero matrix and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[z=z’] =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[z-z’=0] = </a:t>
            </a:r>
            <a:r>
              <a:rPr lang="en-US" sz="2000" dirty="0" err="1"/>
              <a:t>Pr</a:t>
            </a:r>
            <a:r>
              <a:rPr lang="en-US" sz="2000" dirty="0"/>
              <a:t>[(A*B-C)v ≡ 0] = </a:t>
            </a:r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000" dirty="0" err="1"/>
              <a:t>Dv</a:t>
            </a:r>
            <a:r>
              <a:rPr lang="en-US" sz="2000" dirty="0"/>
              <a:t> ≡ 0].</a:t>
            </a:r>
          </a:p>
          <a:p>
            <a:r>
              <a:rPr lang="en-US" sz="2000" dirty="0"/>
              <a:t>Focus only on the </a:t>
            </a:r>
            <a:r>
              <a:rPr lang="en-US" sz="2000" dirty="0" err="1"/>
              <a:t>i’th</a:t>
            </a:r>
            <a:r>
              <a:rPr lang="en-US" sz="2000" dirty="0"/>
              <a:t> row of D.</a:t>
            </a:r>
          </a:p>
          <a:p>
            <a:r>
              <a:rPr lang="en-US" sz="2000" dirty="0"/>
              <a:t>We have </a:t>
            </a:r>
            <a:r>
              <a:rPr lang="en-US" sz="2000" dirty="0" err="1"/>
              <a:t>Pr</a:t>
            </a:r>
            <a:r>
              <a:rPr lang="en-US" sz="2000" dirty="0"/>
              <a:t>[</a:t>
            </a:r>
            <a:r>
              <a:rPr lang="en-US" sz="2000" dirty="0" err="1"/>
              <a:t>Dv</a:t>
            </a:r>
            <a:r>
              <a:rPr lang="en-US" sz="2000" dirty="0"/>
              <a:t> ≡ 0] &lt;= </a:t>
            </a:r>
            <a:r>
              <a:rPr lang="en-US" sz="2000" dirty="0" err="1"/>
              <a:t>Pr</a:t>
            </a:r>
            <a:r>
              <a:rPr lang="en-US" sz="2000" baseline="-25000" dirty="0" err="1"/>
              <a:t>v</a:t>
            </a:r>
            <a:r>
              <a:rPr lang="en-US" sz="2000" dirty="0"/>
              <a:t>[&lt;</a:t>
            </a:r>
            <a:r>
              <a:rPr lang="en-US" sz="2000" dirty="0" err="1"/>
              <a:t>D</a:t>
            </a:r>
            <a:r>
              <a:rPr lang="en-US" sz="2000" baseline="-25000" dirty="0" err="1"/>
              <a:t>i</a:t>
            </a:r>
            <a:r>
              <a:rPr lang="en-US" sz="2000" dirty="0" err="1"/>
              <a:t>,v</a:t>
            </a:r>
            <a:r>
              <a:rPr lang="en-US" sz="2000" dirty="0"/>
              <a:t>&gt; = 0] &lt;= ½, as required.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76134B-A6F2-4141-AC39-776BB4BD37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8158771"/>
              </p:ext>
            </p:extLst>
          </p:nvPr>
        </p:nvGraphicFramePr>
        <p:xfrm>
          <a:off x="1937354" y="5386869"/>
          <a:ext cx="2300105" cy="1854200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460021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3309896337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70010590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550643931"/>
                    </a:ext>
                  </a:extLst>
                </a:gridCol>
                <a:gridCol w="460021">
                  <a:extLst>
                    <a:ext uri="{9D8B030D-6E8A-4147-A177-3AD203B41FA5}">
                      <a16:colId xmlns:a16="http://schemas.microsoft.com/office/drawing/2014/main" val="28055335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0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CA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CA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570949E9-5464-43D2-B705-86DB94704B06}"/>
              </a:ext>
            </a:extLst>
          </p:cNvPr>
          <p:cNvGraphicFramePr>
            <a:graphicFrameLocks noGrp="1"/>
          </p:cNvGraphicFramePr>
          <p:nvPr/>
        </p:nvGraphicFramePr>
        <p:xfrm>
          <a:off x="4799049" y="5386869"/>
          <a:ext cx="631596" cy="18288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631596">
                  <a:extLst>
                    <a:ext uri="{9D8B030D-6E8A-4147-A177-3AD203B41FA5}">
                      <a16:colId xmlns:a16="http://schemas.microsoft.com/office/drawing/2014/main" val="1022226062"/>
                    </a:ext>
                  </a:extLst>
                </a:gridCol>
              </a:tblGrid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1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070466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2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716154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3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8431079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4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903865"/>
                  </a:ext>
                </a:extLst>
              </a:tr>
              <a:tr h="3620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</a:t>
                      </a:r>
                      <a:r>
                        <a:rPr lang="en-US" baseline="-25000" dirty="0"/>
                        <a:t>5</a:t>
                      </a:r>
                      <a:endParaRPr lang="en-CA" b="1" i="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5259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ECEF4D2-E528-44EA-A9BE-334CC3CCFC95}"/>
              </a:ext>
            </a:extLst>
          </p:cNvPr>
          <p:cNvSpPr txBox="1"/>
          <p:nvPr/>
        </p:nvSpPr>
        <p:spPr>
          <a:xfrm>
            <a:off x="4355669" y="6085825"/>
            <a:ext cx="14334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x               =</a:t>
            </a: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36874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 err="1"/>
              <a:t>Freivalds</a:t>
            </a:r>
            <a:r>
              <a:rPr lang="en-US" sz="2000" u="sng" dirty="0"/>
              <a:t>' algorithm</a:t>
            </a:r>
            <a:r>
              <a:rPr lang="en-US" sz="2000" dirty="0"/>
              <a:t>: On input A,B,C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Repeat 10 times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Sample v∈{0,1}</a:t>
            </a:r>
            <a:r>
              <a:rPr lang="en-US" sz="2000" baseline="30000" dirty="0"/>
              <a:t>N</a:t>
            </a:r>
            <a:r>
              <a:rPr lang="en-US" sz="2000" dirty="0"/>
              <a:t> by picking each v</a:t>
            </a:r>
            <a:r>
              <a:rPr lang="en-US" sz="2000" baseline="-25000" dirty="0"/>
              <a:t>i</a:t>
            </a:r>
            <a:r>
              <a:rPr lang="en-US" sz="2000" dirty="0"/>
              <a:t> to be 0/1 </a:t>
            </a:r>
            <a:r>
              <a:rPr lang="en-US" sz="2000" dirty="0" err="1"/>
              <a:t>w.p.</a:t>
            </a:r>
            <a:r>
              <a:rPr lang="en-US" sz="2000" dirty="0"/>
              <a:t> ½ independently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 = A*B*v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Compute z’ = C*v  (in O(N</a:t>
            </a:r>
            <a:r>
              <a:rPr lang="en-US" sz="2000" baseline="30000" dirty="0"/>
              <a:t>2</a:t>
            </a:r>
            <a:r>
              <a:rPr lang="en-US" sz="2000" dirty="0"/>
              <a:t>) time)</a:t>
            </a:r>
          </a:p>
          <a:p>
            <a:pPr marL="1143000" lvl="1" indent="-457200">
              <a:buFont typeface="+mj-lt"/>
              <a:buAutoNum type="arabicPeriod"/>
            </a:pPr>
            <a:r>
              <a:rPr lang="en-US" sz="2000" dirty="0"/>
              <a:t>If </a:t>
            </a:r>
            <a:r>
              <a:rPr lang="en-US" sz="2000" dirty="0" err="1"/>
              <a:t>z≠z</a:t>
            </a:r>
            <a:r>
              <a:rPr lang="en-US" sz="2000" dirty="0"/>
              <a:t>’ return “NOT EQUAL”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reached here, return “EQUAL”</a:t>
            </a:r>
          </a:p>
          <a:p>
            <a:endParaRPr lang="en-US" sz="2000" u="sng" dirty="0"/>
          </a:p>
          <a:p>
            <a:r>
              <a:rPr lang="en-US" sz="2000" u="sng" dirty="0"/>
              <a:t>Theorem</a:t>
            </a:r>
            <a:r>
              <a:rPr lang="en-US" sz="2000" dirty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AB = C, then </a:t>
            </a:r>
            <a:r>
              <a:rPr lang="en-US" sz="2000" dirty="0" err="1"/>
              <a:t>Pr</a:t>
            </a:r>
            <a:r>
              <a:rPr lang="en-US" sz="2000" dirty="0"/>
              <a:t>[Algorithm returns “EQUAL] = 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If AB ≠ C, then </a:t>
            </a:r>
            <a:r>
              <a:rPr lang="en-US" sz="2000" dirty="0" err="1"/>
              <a:t>Pr</a:t>
            </a:r>
            <a:r>
              <a:rPr lang="en-US" sz="2000" dirty="0"/>
              <a:t>[Algorithm returns “”NOT EQUAL”] &gt;0.999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944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2813452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Karger‘s </a:t>
            </a:r>
            <a:r>
              <a:rPr lang="en-US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Min-Cut </a:t>
            </a: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algorithm</a:t>
            </a:r>
          </a:p>
        </p:txBody>
      </p:sp>
    </p:spTree>
    <p:extLst>
      <p:ext uri="{BB962C8B-B14F-4D97-AF65-F5344CB8AC3E}">
        <p14:creationId xmlns:p14="http://schemas.microsoft.com/office/powerpoint/2010/main" val="11717026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>
                <a:latin typeface="Arial" panose="020B0604020202020204" pitchFamily="34" charset="0"/>
                <a:cs typeface="Arial" panose="020B0604020202020204" pitchFamily="34" charset="0"/>
              </a:rPr>
              <a:t>Announcements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endParaRPr lang="de-DE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Midterm: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November 2, during the regular Monday class</a:t>
            </a:r>
            <a:endParaRPr lang="de-DE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u="sng" dirty="0">
                <a:latin typeface="Arial" panose="020B0604020202020204" pitchFamily="34" charset="0"/>
                <a:cs typeface="Arial" panose="020B0604020202020204" pitchFamily="34" charset="0"/>
              </a:rPr>
              <a:t>Final: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TBA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The exams will be take home exams, to be submitted within 3 hours.</a:t>
            </a:r>
          </a:p>
          <a:p>
            <a:pPr lvl="0"/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Please let me know if you have conflicts with other courses.</a:t>
            </a:r>
          </a:p>
        </p:txBody>
      </p:sp>
    </p:spTree>
    <p:extLst>
      <p:ext uri="{BB962C8B-B14F-4D97-AF65-F5344CB8AC3E}">
        <p14:creationId xmlns:p14="http://schemas.microsoft.com/office/powerpoint/2010/main" val="2237389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minimum cut in G</a:t>
            </a:r>
          </a:p>
          <a:p>
            <a:endParaRPr lang="en-US" sz="2000" dirty="0"/>
          </a:p>
          <a:p>
            <a:r>
              <a:rPr lang="en-US" sz="2000" dirty="0"/>
              <a:t>A minimum cut in G is a subset of vertices S⊆V such that the number of edges between S and V\S is minimal.</a:t>
            </a:r>
          </a:p>
          <a:p>
            <a:r>
              <a:rPr lang="en-US" sz="2000" dirty="0"/>
              <a:t>Denote the number of edges between S and V\S by E(S,V\S).</a:t>
            </a:r>
          </a:p>
          <a:p>
            <a:endParaRPr lang="en-US" sz="2000" dirty="0"/>
          </a:p>
          <a:p>
            <a:r>
              <a:rPr lang="en-US" sz="2000" dirty="0"/>
              <a:t>You have probably seen the Max-Flow Min-Cut theorem</a:t>
            </a:r>
            <a:br>
              <a:rPr lang="en-US" sz="2000" dirty="0"/>
            </a:br>
            <a:r>
              <a:rPr lang="en-US" sz="2000" dirty="0"/>
              <a:t>and a Max-Flow algorithm. </a:t>
            </a:r>
          </a:p>
          <a:p>
            <a:endParaRPr lang="en-US" sz="2000" dirty="0"/>
          </a:p>
          <a:p>
            <a:r>
              <a:rPr lang="en-US" sz="2000" dirty="0"/>
              <a:t>Today we’ll see a randomized algorithm for this problem.</a:t>
            </a:r>
          </a:p>
        </p:txBody>
      </p:sp>
    </p:spTree>
    <p:extLst>
      <p:ext uri="{BB962C8B-B14F-4D97-AF65-F5344CB8AC3E}">
        <p14:creationId xmlns:p14="http://schemas.microsoft.com/office/powerpoint/2010/main" val="174987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31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200" dirty="0"/>
              <a:t>Example: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The partition is S = {</a:t>
            </a:r>
            <a:r>
              <a:rPr lang="en-US" sz="2200" dirty="0" err="1"/>
              <a:t>a,b,c</a:t>
            </a:r>
            <a:r>
              <a:rPr lang="en-US" sz="2200" dirty="0"/>
              <a:t>}  V\S = {</a:t>
            </a:r>
            <a:r>
              <a:rPr lang="en-US" sz="2200" dirty="0" err="1"/>
              <a:t>e,f</a:t>
            </a:r>
            <a:r>
              <a:rPr lang="en-US" sz="2200" dirty="0"/>
              <a:t>}</a:t>
            </a:r>
          </a:p>
          <a:p>
            <a:r>
              <a:rPr lang="en-US" sz="2200" dirty="0"/>
              <a:t>The cut size is E(S, V\S) = 4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EAE883D5-2BDB-4441-B174-EC510ED0844B}"/>
              </a:ext>
            </a:extLst>
          </p:cNvPr>
          <p:cNvSpPr/>
          <p:nvPr/>
        </p:nvSpPr>
        <p:spPr>
          <a:xfrm>
            <a:off x="192572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a,b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0AC6100-EC47-4D7D-92DA-F45BD2851385}"/>
              </a:ext>
            </a:extLst>
          </p:cNvPr>
          <p:cNvGrpSpPr/>
          <p:nvPr/>
        </p:nvGrpSpPr>
        <p:grpSpPr>
          <a:xfrm>
            <a:off x="410219" y="2644612"/>
            <a:ext cx="1949637" cy="2667000"/>
            <a:chOff x="884332" y="2560637"/>
            <a:chExt cx="1949637" cy="266700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F7255D4-59BF-498F-934B-043A6BC9823C}"/>
                </a:ext>
              </a:extLst>
            </p:cNvPr>
            <p:cNvGrpSpPr/>
            <p:nvPr/>
          </p:nvGrpSpPr>
          <p:grpSpPr>
            <a:xfrm>
              <a:off x="884332" y="2560637"/>
              <a:ext cx="1949637" cy="2667000"/>
              <a:chOff x="884332" y="2560637"/>
              <a:chExt cx="1949637" cy="2667000"/>
            </a:xfrm>
          </p:grpSpPr>
          <p:sp>
            <p:nvSpPr>
              <p:cNvPr id="4" name="Oval 3">
                <a:extLst>
                  <a:ext uri="{FF2B5EF4-FFF2-40B4-BE49-F238E27FC236}">
                    <a16:creationId xmlns:a16="http://schemas.microsoft.com/office/drawing/2014/main" id="{696CDD91-1304-463E-A696-37D9FD609D3E}"/>
                  </a:ext>
                </a:extLst>
              </p:cNvPr>
              <p:cNvSpPr/>
              <p:nvPr/>
            </p:nvSpPr>
            <p:spPr>
              <a:xfrm>
                <a:off x="1646332" y="25606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</a:t>
                </a:r>
              </a:p>
            </p:txBody>
          </p:sp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D1DE1FB6-9650-4AC3-A64E-5F95B9EACAFA}"/>
                  </a:ext>
                </a:extLst>
              </p:cNvPr>
              <p:cNvCxnSpPr>
                <a:stCxn id="4" idx="5"/>
                <a:endCxn id="7" idx="1"/>
              </p:cNvCxnSpPr>
              <p:nvPr/>
            </p:nvCxnSpPr>
            <p:spPr>
              <a:xfrm>
                <a:off x="1906495" y="2820800"/>
                <a:ext cx="6226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13B09CE8-FED6-4877-A20A-1EBD7E56262E}"/>
                  </a:ext>
                </a:extLst>
              </p:cNvPr>
              <p:cNvSpPr/>
              <p:nvPr/>
            </p:nvSpPr>
            <p:spPr>
              <a:xfrm>
                <a:off x="8843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b</a:t>
                </a: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ABE0B01-D6D2-4565-BBAB-1A71A9BD041B}"/>
                  </a:ext>
                </a:extLst>
              </p:cNvPr>
              <p:cNvSpPr/>
              <p:nvPr/>
            </p:nvSpPr>
            <p:spPr>
              <a:xfrm>
                <a:off x="2484532" y="36274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35230FBE-7F78-4C94-95A5-A1D024A9868E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98919B4C-5456-400D-A5B7-73187C6AD86E}"/>
                  </a:ext>
                </a:extLst>
              </p:cNvPr>
              <p:cNvSpPr/>
              <p:nvPr/>
            </p:nvSpPr>
            <p:spPr>
              <a:xfrm>
                <a:off x="2529169" y="45341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8BF45549-CEA5-4FEF-B482-EA4CF47A2952}"/>
                  </a:ext>
                </a:extLst>
              </p:cNvPr>
              <p:cNvCxnSpPr>
                <a:stCxn id="4" idx="3"/>
                <a:endCxn id="6" idx="7"/>
              </p:cNvCxnSpPr>
              <p:nvPr/>
            </p:nvCxnSpPr>
            <p:spPr>
              <a:xfrm flipH="1">
                <a:off x="1144495" y="2820800"/>
                <a:ext cx="546474" cy="851274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BBE34F1-96D5-46CF-A6FB-F0090B5018CA}"/>
                  </a:ext>
                </a:extLst>
              </p:cNvPr>
              <p:cNvCxnSpPr>
                <a:stCxn id="7" idx="5"/>
                <a:endCxn id="10" idx="0"/>
              </p:cNvCxnSpPr>
              <p:nvPr/>
            </p:nvCxnSpPr>
            <p:spPr>
              <a:xfrm flipH="1">
                <a:off x="2681569" y="3887600"/>
                <a:ext cx="63126" cy="6465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24713F36-778C-4BE5-A67C-92A172385BF8}"/>
                  </a:ext>
                </a:extLst>
              </p:cNvPr>
              <p:cNvCxnSpPr>
                <a:stCxn id="6" idx="6"/>
                <a:endCxn id="7" idx="2"/>
              </p:cNvCxnSpPr>
              <p:nvPr/>
            </p:nvCxnSpPr>
            <p:spPr>
              <a:xfrm>
                <a:off x="1189132" y="3779837"/>
                <a:ext cx="1295400" cy="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F221DD56-6F6B-4C04-B98D-ECF4C7547347}"/>
                  </a:ext>
                </a:extLst>
              </p:cNvPr>
              <p:cNvCxnSpPr>
                <a:stCxn id="6" idx="4"/>
                <a:endCxn id="9" idx="1"/>
              </p:cNvCxnSpPr>
              <p:nvPr/>
            </p:nvCxnSpPr>
            <p:spPr>
              <a:xfrm>
                <a:off x="1036732" y="3932237"/>
                <a:ext cx="654237" cy="10352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17DEEC9D-CF52-47E6-B320-AB7F9830E307}"/>
                  </a:ext>
                </a:extLst>
              </p:cNvPr>
              <p:cNvCxnSpPr>
                <a:stCxn id="10" idx="2"/>
                <a:endCxn id="9" idx="6"/>
              </p:cNvCxnSpPr>
              <p:nvPr/>
            </p:nvCxnSpPr>
            <p:spPr>
              <a:xfrm flipH="1">
                <a:off x="1951132" y="4686512"/>
                <a:ext cx="578037" cy="3887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CFFEFAC0-20F9-4F13-A69B-C89B82D7A394}"/>
                  </a:ext>
                </a:extLst>
              </p:cNvPr>
              <p:cNvCxnSpPr>
                <a:stCxn id="4" idx="4"/>
                <a:endCxn id="9" idx="0"/>
              </p:cNvCxnSpPr>
              <p:nvPr/>
            </p:nvCxnSpPr>
            <p:spPr>
              <a:xfrm>
                <a:off x="1798732" y="2865437"/>
                <a:ext cx="0" cy="2057400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Straight Arrow Connector 60">
              <a:extLst>
                <a:ext uri="{FF2B5EF4-FFF2-40B4-BE49-F238E27FC236}">
                  <a16:creationId xmlns:a16="http://schemas.microsoft.com/office/drawing/2014/main" id="{A29B7FF6-D2A4-4615-9D12-37F1F7BE1508}"/>
                </a:ext>
              </a:extLst>
            </p:cNvPr>
            <p:cNvCxnSpPr>
              <a:cxnSpLocks/>
              <a:stCxn id="6" idx="5"/>
              <a:endCxn id="10" idx="1"/>
            </p:cNvCxnSpPr>
            <p:nvPr/>
          </p:nvCxnSpPr>
          <p:spPr>
            <a:xfrm>
              <a:off x="1144495" y="3887600"/>
              <a:ext cx="1429311" cy="691149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D3EB1D15-0205-4357-B831-C77FFBAB88A6}"/>
              </a:ext>
            </a:extLst>
          </p:cNvPr>
          <p:cNvGrpSpPr/>
          <p:nvPr/>
        </p:nvGrpSpPr>
        <p:grpSpPr>
          <a:xfrm>
            <a:off x="3352486" y="2224803"/>
            <a:ext cx="1006982" cy="3125351"/>
            <a:chOff x="4347148" y="2095749"/>
            <a:chExt cx="1006982" cy="3125351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81F0D1-2C9C-4B34-B9B9-E304244238A5}"/>
                </a:ext>
              </a:extLst>
            </p:cNvPr>
            <p:cNvGrpSpPr/>
            <p:nvPr/>
          </p:nvGrpSpPr>
          <p:grpSpPr>
            <a:xfrm>
              <a:off x="4347148" y="2095749"/>
              <a:ext cx="1006982" cy="3125351"/>
              <a:chOff x="1646331" y="2102286"/>
              <a:chExt cx="1006982" cy="3125351"/>
            </a:xfrm>
          </p:grpSpPr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79DCBF8E-59F7-422E-B634-20CCBA48D1BA}"/>
                  </a:ext>
                </a:extLst>
              </p:cNvPr>
              <p:cNvSpPr/>
              <p:nvPr/>
            </p:nvSpPr>
            <p:spPr>
              <a:xfrm>
                <a:off x="1646331" y="2102286"/>
                <a:ext cx="763151" cy="763151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43" name="Straight Arrow Connector 42">
                <a:extLst>
                  <a:ext uri="{FF2B5EF4-FFF2-40B4-BE49-F238E27FC236}">
                    <a16:creationId xmlns:a16="http://schemas.microsoft.com/office/drawing/2014/main" id="{B597AB58-DD66-4148-AA02-611384747B3C}"/>
                  </a:ext>
                </a:extLst>
              </p:cNvPr>
              <p:cNvCxnSpPr>
                <a:cxnSpLocks/>
                <a:stCxn id="42" idx="5"/>
                <a:endCxn id="45" idx="1"/>
              </p:cNvCxnSpPr>
              <p:nvPr/>
            </p:nvCxnSpPr>
            <p:spPr>
              <a:xfrm>
                <a:off x="2297721" y="2753676"/>
                <a:ext cx="95429" cy="92663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Oval 44">
                <a:extLst>
                  <a:ext uri="{FF2B5EF4-FFF2-40B4-BE49-F238E27FC236}">
                    <a16:creationId xmlns:a16="http://schemas.microsoft.com/office/drawing/2014/main" id="{E76643A8-6EA9-49F7-8415-903D3EA04DB9}"/>
                  </a:ext>
                </a:extLst>
              </p:cNvPr>
              <p:cNvSpPr/>
              <p:nvPr/>
            </p:nvSpPr>
            <p:spPr>
              <a:xfrm>
                <a:off x="2348513" y="3635674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BD692355-45E3-4A05-A3AB-28F7C7F77487}"/>
                  </a:ext>
                </a:extLst>
              </p:cNvPr>
              <p:cNvSpPr/>
              <p:nvPr/>
            </p:nvSpPr>
            <p:spPr>
              <a:xfrm>
                <a:off x="1646332" y="4922837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e</a:t>
                </a:r>
              </a:p>
            </p:txBody>
          </p:sp>
          <p:sp>
            <p:nvSpPr>
              <p:cNvPr id="47" name="Oval 46">
                <a:extLst>
                  <a:ext uri="{FF2B5EF4-FFF2-40B4-BE49-F238E27FC236}">
                    <a16:creationId xmlns:a16="http://schemas.microsoft.com/office/drawing/2014/main" id="{8D74B1E7-78E4-4AE3-9F04-C818F8A039BA}"/>
                  </a:ext>
                </a:extLst>
              </p:cNvPr>
              <p:cNvSpPr/>
              <p:nvPr/>
            </p:nvSpPr>
            <p:spPr>
              <a:xfrm>
                <a:off x="2294859" y="4558312"/>
                <a:ext cx="304800" cy="30480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f</a:t>
                </a:r>
              </a:p>
            </p:txBody>
          </p:sp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6CEFB2C3-CB8E-4E46-B04E-B6001930C77A}"/>
                  </a:ext>
                </a:extLst>
              </p:cNvPr>
              <p:cNvCxnSpPr>
                <a:cxnSpLocks/>
                <a:stCxn id="45" idx="4"/>
                <a:endCxn id="47" idx="0"/>
              </p:cNvCxnSpPr>
              <p:nvPr/>
            </p:nvCxnSpPr>
            <p:spPr>
              <a:xfrm flipH="1">
                <a:off x="2447259" y="3940474"/>
                <a:ext cx="53654" cy="617838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Arrow Connector 49">
                <a:extLst>
                  <a:ext uri="{FF2B5EF4-FFF2-40B4-BE49-F238E27FC236}">
                    <a16:creationId xmlns:a16="http://schemas.microsoft.com/office/drawing/2014/main" id="{BF09F4CD-A386-4756-A562-29871C9914D9}"/>
                  </a:ext>
                </a:extLst>
              </p:cNvPr>
              <p:cNvCxnSpPr>
                <a:cxnSpLocks/>
                <a:stCxn id="42" idx="6"/>
                <a:endCxn id="45" idx="7"/>
              </p:cNvCxnSpPr>
              <p:nvPr/>
            </p:nvCxnSpPr>
            <p:spPr>
              <a:xfrm>
                <a:off x="2409482" y="2483862"/>
                <a:ext cx="199194" cy="1196449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957582EA-1B3F-4F48-B157-DDBCA70663BB}"/>
                  </a:ext>
                </a:extLst>
              </p:cNvPr>
              <p:cNvCxnSpPr>
                <a:cxnSpLocks/>
                <a:stCxn id="42" idx="2"/>
                <a:endCxn id="46" idx="1"/>
              </p:cNvCxnSpPr>
              <p:nvPr/>
            </p:nvCxnSpPr>
            <p:spPr>
              <a:xfrm>
                <a:off x="1646331" y="2483862"/>
                <a:ext cx="44638" cy="2483612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DC875636-0CEB-41AF-A516-F3CDEC26652A}"/>
                  </a:ext>
                </a:extLst>
              </p:cNvPr>
              <p:cNvCxnSpPr>
                <a:stCxn id="47" idx="2"/>
                <a:endCxn id="46" idx="6"/>
              </p:cNvCxnSpPr>
              <p:nvPr/>
            </p:nvCxnSpPr>
            <p:spPr>
              <a:xfrm flipH="1">
                <a:off x="1951132" y="4710712"/>
                <a:ext cx="343727" cy="364525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CC0FF369-963B-4109-9224-FC708198B3DA}"/>
                  </a:ext>
                </a:extLst>
              </p:cNvPr>
              <p:cNvCxnSpPr>
                <a:cxnSpLocks/>
                <a:stCxn id="42" idx="3"/>
                <a:endCxn id="46" idx="0"/>
              </p:cNvCxnSpPr>
              <p:nvPr/>
            </p:nvCxnSpPr>
            <p:spPr>
              <a:xfrm>
                <a:off x="1758092" y="2753676"/>
                <a:ext cx="40640" cy="216916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06F7C479-BFA5-46C2-B0A6-1C61328E59EE}"/>
                </a:ext>
              </a:extLst>
            </p:cNvPr>
            <p:cNvCxnSpPr>
              <a:cxnSpLocks/>
              <a:stCxn id="42" idx="4"/>
              <a:endCxn id="47" idx="1"/>
            </p:cNvCxnSpPr>
            <p:nvPr/>
          </p:nvCxnSpPr>
          <p:spPr>
            <a:xfrm>
              <a:off x="4728724" y="2858900"/>
              <a:ext cx="311589" cy="173751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335B4BB-12F1-4AAF-B835-82C88BFD46F5}"/>
              </a:ext>
            </a:extLst>
          </p:cNvPr>
          <p:cNvSpPr/>
          <p:nvPr/>
        </p:nvSpPr>
        <p:spPr>
          <a:xfrm>
            <a:off x="4427333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e,f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8509CA25-95FE-4578-BB69-0C78186B4F96}"/>
              </a:ext>
            </a:extLst>
          </p:cNvPr>
          <p:cNvGrpSpPr/>
          <p:nvPr/>
        </p:nvGrpSpPr>
        <p:grpSpPr>
          <a:xfrm>
            <a:off x="5704899" y="2096701"/>
            <a:ext cx="1308708" cy="3612113"/>
            <a:chOff x="4137204" y="2158491"/>
            <a:chExt cx="1308708" cy="3612113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04E739A8-7037-4C4D-AA39-0D32168903AD}"/>
                </a:ext>
              </a:extLst>
            </p:cNvPr>
            <p:cNvGrpSpPr/>
            <p:nvPr/>
          </p:nvGrpSpPr>
          <p:grpSpPr>
            <a:xfrm>
              <a:off x="4137204" y="2158491"/>
              <a:ext cx="1308708" cy="3612113"/>
              <a:chOff x="1436387" y="2165028"/>
              <a:chExt cx="1308708" cy="3612113"/>
            </a:xfrm>
          </p:grpSpPr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904E444D-F32E-438B-A83E-FFE2EDEC3102}"/>
                  </a:ext>
                </a:extLst>
              </p:cNvPr>
              <p:cNvSpPr/>
              <p:nvPr/>
            </p:nvSpPr>
            <p:spPr>
              <a:xfrm>
                <a:off x="1646331" y="2165028"/>
                <a:ext cx="700409" cy="70040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ab</a:t>
                </a:r>
              </a:p>
            </p:txBody>
          </p: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3F2F33F-25B4-4271-B6E2-0ED1B4F3231D}"/>
                  </a:ext>
                </a:extLst>
              </p:cNvPr>
              <p:cNvCxnSpPr>
                <a:cxnSpLocks/>
                <a:stCxn id="77" idx="5"/>
                <a:endCxn id="81" idx="0"/>
              </p:cNvCxnSpPr>
              <p:nvPr/>
            </p:nvCxnSpPr>
            <p:spPr>
              <a:xfrm>
                <a:off x="2244167" y="2762864"/>
                <a:ext cx="300874" cy="133014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ECC3173D-05BF-456F-A252-A88CD85E9D6D}"/>
                  </a:ext>
                </a:extLst>
              </p:cNvPr>
              <p:cNvSpPr/>
              <p:nvPr/>
            </p:nvSpPr>
            <p:spPr>
              <a:xfrm>
                <a:off x="1436387" y="5058701"/>
                <a:ext cx="718440" cy="718440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 err="1"/>
                  <a:t>ef</a:t>
                </a:r>
                <a:endParaRPr lang="en-US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C1858712-B6DC-4446-AAF8-48B0F0B9D70C}"/>
                  </a:ext>
                </a:extLst>
              </p:cNvPr>
              <p:cNvSpPr/>
              <p:nvPr/>
            </p:nvSpPr>
            <p:spPr>
              <a:xfrm>
                <a:off x="2344987" y="4093007"/>
                <a:ext cx="400108" cy="320133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>
                <a:defPPr>
                  <a:defRPr lang="en-US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r>
                  <a:rPr lang="en-US" dirty="0"/>
                  <a:t>c</a:t>
                </a:r>
              </a:p>
            </p:txBody>
          </p:sp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F662CCF2-5AEE-4FF3-AFB7-52742B0ACAD1}"/>
                  </a:ext>
                </a:extLst>
              </p:cNvPr>
              <p:cNvCxnSpPr>
                <a:cxnSpLocks/>
                <a:stCxn id="77" idx="6"/>
                <a:endCxn id="81" idx="7"/>
              </p:cNvCxnSpPr>
              <p:nvPr/>
            </p:nvCxnSpPr>
            <p:spPr>
              <a:xfrm>
                <a:off x="2346740" y="2515233"/>
                <a:ext cx="339761" cy="1624656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31823281-D8CD-4ECF-988B-68BBE66FC661}"/>
                  </a:ext>
                </a:extLst>
              </p:cNvPr>
              <p:cNvCxnSpPr>
                <a:cxnSpLocks/>
                <a:stCxn id="77" idx="2"/>
                <a:endCxn id="80" idx="1"/>
              </p:cNvCxnSpPr>
              <p:nvPr/>
            </p:nvCxnSpPr>
            <p:spPr>
              <a:xfrm flipH="1">
                <a:off x="1541600" y="2515233"/>
                <a:ext cx="104731" cy="2648681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A945972B-BC66-45D5-B5B7-7C5C9F463B08}"/>
                  </a:ext>
                </a:extLst>
              </p:cNvPr>
              <p:cNvCxnSpPr>
                <a:cxnSpLocks/>
                <a:stCxn id="81" idx="3"/>
                <a:endCxn id="80" idx="6"/>
              </p:cNvCxnSpPr>
              <p:nvPr/>
            </p:nvCxnSpPr>
            <p:spPr>
              <a:xfrm flipH="1">
                <a:off x="2154827" y="4366258"/>
                <a:ext cx="248754" cy="1051663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Arrow Connector 85">
                <a:extLst>
                  <a:ext uri="{FF2B5EF4-FFF2-40B4-BE49-F238E27FC236}">
                    <a16:creationId xmlns:a16="http://schemas.microsoft.com/office/drawing/2014/main" id="{745C7990-E6FF-4205-AC53-906C7289FA97}"/>
                  </a:ext>
                </a:extLst>
              </p:cNvPr>
              <p:cNvCxnSpPr>
                <a:cxnSpLocks/>
                <a:stCxn id="77" idx="3"/>
                <a:endCxn id="80" idx="0"/>
              </p:cNvCxnSpPr>
              <p:nvPr/>
            </p:nvCxnSpPr>
            <p:spPr>
              <a:xfrm>
                <a:off x="1748904" y="2762864"/>
                <a:ext cx="46703" cy="2295837"/>
              </a:xfrm>
              <a:prstGeom prst="straightConnector1">
                <a:avLst/>
              </a:prstGeom>
              <a:ln w="28575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7F21A94A-7DAD-43C3-8F66-BD7B5392773F}"/>
                </a:ext>
              </a:extLst>
            </p:cNvPr>
            <p:cNvCxnSpPr>
              <a:cxnSpLocks/>
              <a:stCxn id="77" idx="4"/>
              <a:endCxn id="80" idx="7"/>
            </p:cNvCxnSpPr>
            <p:nvPr/>
          </p:nvCxnSpPr>
          <p:spPr>
            <a:xfrm>
              <a:off x="4697353" y="2858900"/>
              <a:ext cx="53078" cy="2298477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" name="Arrow: Right 104">
            <a:extLst>
              <a:ext uri="{FF2B5EF4-FFF2-40B4-BE49-F238E27FC236}">
                <a16:creationId xmlns:a16="http://schemas.microsoft.com/office/drawing/2014/main" id="{7D3E7712-EC90-412D-8473-8E6E38E7622A}"/>
              </a:ext>
            </a:extLst>
          </p:cNvPr>
          <p:cNvSpPr/>
          <p:nvPr/>
        </p:nvSpPr>
        <p:spPr>
          <a:xfrm>
            <a:off x="7085460" y="2707594"/>
            <a:ext cx="1208381" cy="800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ab,c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CA" dirty="0">
              <a:solidFill>
                <a:schemeClr val="tx1"/>
              </a:solidFill>
            </a:endParaRP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4181458F-E26B-4389-ABB5-7802EFA3A7B8}"/>
              </a:ext>
            </a:extLst>
          </p:cNvPr>
          <p:cNvGrpSpPr/>
          <p:nvPr/>
        </p:nvGrpSpPr>
        <p:grpSpPr>
          <a:xfrm>
            <a:off x="8521315" y="2160658"/>
            <a:ext cx="1135231" cy="3563549"/>
            <a:chOff x="1646334" y="2323742"/>
            <a:chExt cx="988105" cy="3101710"/>
          </a:xfrm>
        </p:grpSpPr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922041C4-CD99-478F-92E8-ABB207207579}"/>
                </a:ext>
              </a:extLst>
            </p:cNvPr>
            <p:cNvSpPr/>
            <p:nvPr/>
          </p:nvSpPr>
          <p:spPr>
            <a:xfrm>
              <a:off x="1646334" y="2323742"/>
              <a:ext cx="773725" cy="696405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abc</a:t>
              </a:r>
              <a:endParaRPr lang="en-US" dirty="0"/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6C7B1186-3E7A-4856-BC4A-4B81C10687E6}"/>
                </a:ext>
              </a:extLst>
            </p:cNvPr>
            <p:cNvCxnSpPr>
              <a:cxnSpLocks/>
              <a:stCxn id="130" idx="5"/>
              <a:endCxn id="133" idx="0"/>
            </p:cNvCxnSpPr>
            <p:nvPr/>
          </p:nvCxnSpPr>
          <p:spPr>
            <a:xfrm flipH="1">
              <a:off x="2194267" y="2918160"/>
              <a:ext cx="112482" cy="1663263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Oval 132">
              <a:extLst>
                <a:ext uri="{FF2B5EF4-FFF2-40B4-BE49-F238E27FC236}">
                  <a16:creationId xmlns:a16="http://schemas.microsoft.com/office/drawing/2014/main" id="{8F4B5150-8968-47B2-8FAD-FEC10F4911BF}"/>
                </a:ext>
              </a:extLst>
            </p:cNvPr>
            <p:cNvSpPr/>
            <p:nvPr/>
          </p:nvSpPr>
          <p:spPr>
            <a:xfrm>
              <a:off x="1754095" y="4581423"/>
              <a:ext cx="880344" cy="844029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dirty="0" err="1"/>
                <a:t>ef</a:t>
              </a:r>
              <a:endParaRPr lang="en-US" dirty="0"/>
            </a:p>
          </p:txBody>
        </p:sp>
        <p:cxnSp>
          <p:nvCxnSpPr>
            <p:cNvPr id="134" name="Straight Arrow Connector 133">
              <a:extLst>
                <a:ext uri="{FF2B5EF4-FFF2-40B4-BE49-F238E27FC236}">
                  <a16:creationId xmlns:a16="http://schemas.microsoft.com/office/drawing/2014/main" id="{91178310-AFDF-4792-A512-8F0383459BAC}"/>
                </a:ext>
              </a:extLst>
            </p:cNvPr>
            <p:cNvCxnSpPr>
              <a:cxnSpLocks/>
              <a:stCxn id="130" idx="6"/>
              <a:endCxn id="133" idx="7"/>
            </p:cNvCxnSpPr>
            <p:nvPr/>
          </p:nvCxnSpPr>
          <p:spPr>
            <a:xfrm>
              <a:off x="2420059" y="2671944"/>
              <a:ext cx="85457" cy="203308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Arrow Connector 134">
              <a:extLst>
                <a:ext uri="{FF2B5EF4-FFF2-40B4-BE49-F238E27FC236}">
                  <a16:creationId xmlns:a16="http://schemas.microsoft.com/office/drawing/2014/main" id="{145FD135-8C3D-4FA8-A8E0-1A03D1E66F8F}"/>
                </a:ext>
              </a:extLst>
            </p:cNvPr>
            <p:cNvCxnSpPr>
              <a:cxnSpLocks/>
              <a:stCxn id="130" idx="2"/>
              <a:endCxn id="133" idx="2"/>
            </p:cNvCxnSpPr>
            <p:nvPr/>
          </p:nvCxnSpPr>
          <p:spPr>
            <a:xfrm>
              <a:off x="1646334" y="2671944"/>
              <a:ext cx="107761" cy="2331494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>
              <a:extLst>
                <a:ext uri="{FF2B5EF4-FFF2-40B4-BE49-F238E27FC236}">
                  <a16:creationId xmlns:a16="http://schemas.microsoft.com/office/drawing/2014/main" id="{F8975FE0-A6B7-42CB-B387-2E86736DAB13}"/>
                </a:ext>
              </a:extLst>
            </p:cNvPr>
            <p:cNvCxnSpPr>
              <a:cxnSpLocks/>
              <a:stCxn id="130" idx="4"/>
              <a:endCxn id="133" idx="1"/>
            </p:cNvCxnSpPr>
            <p:nvPr/>
          </p:nvCxnSpPr>
          <p:spPr>
            <a:xfrm flipH="1">
              <a:off x="1883018" y="3020147"/>
              <a:ext cx="150178" cy="1684882"/>
            </a:xfrm>
            <a:prstGeom prst="straightConnector1">
              <a:avLst/>
            </a:prstGeom>
            <a:ln w="28575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128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72" grpId="0" animBg="1"/>
      <p:bldP spid="10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Input</a:t>
            </a:r>
            <a:r>
              <a:rPr lang="en-US" sz="2000" dirty="0"/>
              <a:t>: A connected graph G=(V,E)</a:t>
            </a:r>
          </a:p>
          <a:p>
            <a:r>
              <a:rPr lang="en-US" sz="2000" u="sng" dirty="0"/>
              <a:t>Output</a:t>
            </a:r>
            <a:r>
              <a:rPr lang="en-US" sz="2000" dirty="0"/>
              <a:t>: Min-Cut(G)</a:t>
            </a:r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9885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Algorithm</a:t>
            </a:r>
            <a:r>
              <a:rPr lang="en-US" sz="2000" dirty="0"/>
              <a:t>:</a:t>
            </a:r>
          </a:p>
          <a:p>
            <a:r>
              <a:rPr lang="en-US" sz="2000" dirty="0"/>
              <a:t>While G has more than 2 vertices do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Choose a random edge </a:t>
            </a:r>
            <a:r>
              <a:rPr lang="en-US" sz="2000" dirty="0" err="1"/>
              <a:t>e∈E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Contract e</a:t>
            </a:r>
          </a:p>
          <a:p>
            <a:r>
              <a:rPr lang="en-US" sz="2000" dirty="0"/>
              <a:t>Return the partition corresponding to the two remaining </a:t>
            </a:r>
            <a:r>
              <a:rPr lang="en-US" sz="2000" dirty="0" err="1"/>
              <a:t>supernodes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r>
              <a:rPr lang="en-US" sz="2000" u="sng" dirty="0"/>
              <a:t>Theorem</a:t>
            </a:r>
            <a:r>
              <a:rPr lang="en-US" sz="2000" dirty="0"/>
              <a:t>: Let (S, V\S) be a partition corresponding to the minimum cut in G.</a:t>
            </a:r>
          </a:p>
          <a:p>
            <a:r>
              <a:rPr lang="en-US" sz="2000" dirty="0"/>
              <a:t>Then </a:t>
            </a:r>
            <a:r>
              <a:rPr lang="en-US" sz="2000" dirty="0" err="1"/>
              <a:t>Pr</a:t>
            </a:r>
            <a:r>
              <a:rPr lang="en-US" sz="2000" dirty="0"/>
              <a:t>[algorithm returns this partition] &gt;= 2/(n</a:t>
            </a:r>
            <a:r>
              <a:rPr lang="en-US" sz="2000" baseline="30000" dirty="0"/>
              <a:t>2</a:t>
            </a:r>
            <a:r>
              <a:rPr lang="en-US" sz="2000" dirty="0"/>
              <a:t>-n)</a:t>
            </a:r>
          </a:p>
          <a:p>
            <a:endParaRPr lang="en-US" sz="2000" dirty="0"/>
          </a:p>
          <a:p>
            <a:r>
              <a:rPr lang="en-US" sz="2000" u="sng" dirty="0"/>
              <a:t>Therefore</a:t>
            </a:r>
            <a:r>
              <a:rPr lang="en-US" sz="2000" dirty="0"/>
              <a:t>, by repeating the algorithm O(n</a:t>
            </a:r>
            <a:r>
              <a:rPr lang="en-US" sz="2000" baseline="30000" dirty="0"/>
              <a:t>2</a:t>
            </a:r>
            <a:r>
              <a:rPr lang="en-US" sz="2000" dirty="0"/>
              <a:t>) times and taking the best solution we can find min-cut(G)</a:t>
            </a:r>
          </a:p>
        </p:txBody>
      </p:sp>
      <p:sp>
        <p:nvSpPr>
          <p:cNvPr id="4" name="Rounded Rectangle 8">
            <a:extLst>
              <a:ext uri="{FF2B5EF4-FFF2-40B4-BE49-F238E27FC236}">
                <a16:creationId xmlns:a16="http://schemas.microsoft.com/office/drawing/2014/main" id="{BCE3D3BF-75C2-4038-8507-6C6C04D33D47}"/>
              </a:ext>
            </a:extLst>
          </p:cNvPr>
          <p:cNvSpPr/>
          <p:nvPr/>
        </p:nvSpPr>
        <p:spPr>
          <a:xfrm>
            <a:off x="6185670" y="2252547"/>
            <a:ext cx="3531795" cy="126008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/>
              <a:t>What is the total runtime of the algorithm?</a:t>
            </a:r>
          </a:p>
        </p:txBody>
      </p:sp>
    </p:spTree>
    <p:extLst>
      <p:ext uri="{BB962C8B-B14F-4D97-AF65-F5344CB8AC3E}">
        <p14:creationId xmlns:p14="http://schemas.microsoft.com/office/powerpoint/2010/main" val="178969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Let C = E(S, V\S) be the edges in this min-cut.</a:t>
                </a:r>
              </a:p>
              <a:p>
                <a:r>
                  <a:rPr lang="en-US" sz="2000" u="sng" dirty="0"/>
                  <a:t>Observation 1:</a:t>
                </a:r>
                <a:r>
                  <a:rPr lang="en-US" sz="2000" dirty="0"/>
                  <a:t> If the algorithm never chooses an edge in C,</a:t>
                </a:r>
                <a:br>
                  <a:rPr lang="en-US" sz="2000" dirty="0"/>
                </a:br>
                <a:r>
                  <a:rPr lang="en-US" sz="2000" dirty="0"/>
                  <a:t>		then it returns (S, V\S)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1" smtClean="0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𝑒𝑑𝑔𝑒𝑠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u="sng" dirty="0"/>
                  <a:t>Observation 2:</a:t>
                </a:r>
                <a:r>
                  <a:rPr lang="en-US" sz="2000" dirty="0"/>
                  <a:t> |C| &lt;= min-deg(G)</a:t>
                </a:r>
              </a:p>
              <a:p>
                <a:r>
                  <a:rPr lang="en-US" sz="2000" u="sng" dirty="0"/>
                  <a:t>Observation 3:</a:t>
                </a:r>
                <a:r>
                  <a:rPr lang="en-US" sz="2000" dirty="0"/>
                  <a:t> |E| &gt;= min-deg(G)*n/2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601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05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Karger‘s Min-Cut algorithm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</a:t>
                </a:r>
                <a:r>
                  <a:rPr lang="en-US" sz="2000" dirty="0"/>
                  <a:t>: Let (S, V\S) be a partition corresponding to the minimum cut in G.</a:t>
                </a:r>
              </a:p>
              <a:p>
                <a:r>
                  <a:rPr lang="en-US" sz="2000" dirty="0"/>
                  <a:t>Then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𝑟𝑒𝑡𝑢𝑟𝑛𝑠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𝑡h𝑖𝑠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𝑝𝑎𝑟𝑡𝑖𝑡𝑖𝑜𝑛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endParaRPr lang="en-US" sz="2000" dirty="0"/>
              </a:p>
              <a:p>
                <a:r>
                  <a:rPr lang="en-US" sz="2000" u="sng" dirty="0"/>
                  <a:t>Proof:</a:t>
                </a:r>
                <a:r>
                  <a:rPr lang="en-US" sz="2000" dirty="0"/>
                  <a:t> Thus far we showed that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𝑓𝑖𝑟𝑠𝑡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d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𝐺</m:t>
                                </m:r>
                              </m:e>
                            </m:d>
                          </m:e>
                        </m:fun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After contracting the first edge, we get a graph on n-1 vertices</a:t>
                </a:r>
              </a:p>
              <a:p>
                <a:pPr algn="l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𝑠𝑒𝑐𝑜𝑛𝑑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𝑛𝑜𝑡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deg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 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deg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e>
                                  <m:sup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2000" dirty="0"/>
                  <a:t>.</a:t>
                </a:r>
              </a:p>
              <a:p>
                <a:pPr algn="l"/>
                <a:r>
                  <a:rPr lang="en-US" sz="2000" dirty="0"/>
                  <a:t>…and so on. Therefore,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1">
                        <a:latin typeface="Cambria Math" panose="02040503050406030204" pitchFamily="18" charset="0"/>
                      </a:rPr>
                      <m:t>Pr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𝑡h𝑒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𝑎𝑙𝑔𝑜𝑟𝑖𝑡h𝑚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𝑐h𝑜𝑜𝑠𝑒𝑠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𝑛𝑜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𝑒𝑑𝑔𝑒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𝑓𝑟𝑜𝑚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  <m:r>
                      <m:rPr>
                        <m:nor/>
                      </m:rPr>
                      <a:rPr lang="en-US" sz="2000" dirty="0"/>
                      <m:t> </m:t>
                    </m:r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m:rPr>
                        <m:nor/>
                      </m:rPr>
                      <a:rPr lang="en-US" sz="2000" dirty="0"/>
                      <m:t>.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⋯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−1)</m:t>
                        </m:r>
                      </m:den>
                    </m:f>
                  </m:oMath>
                </a14:m>
                <a:endParaRPr lang="en-US" sz="2000" dirty="0"/>
              </a:p>
              <a:p>
                <a:pPr algn="l"/>
                <a:endParaRPr lang="en-US" sz="2000" dirty="0"/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b="-486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4696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  <p:extLst>
      <p:ext uri="{BB962C8B-B14F-4D97-AF65-F5344CB8AC3E}">
        <p14:creationId xmlns:p14="http://schemas.microsoft.com/office/powerpoint/2010/main" val="143373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Plan for today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5051163"/>
          </a:xfrm>
        </p:spPr>
        <p:txBody>
          <a:bodyPr/>
          <a:lstStyle/>
          <a:p>
            <a:pPr lvl="0"/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 sample of (simple) randomized algorithms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Approximating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[Markov chain Monte Carlo method]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Verifying matrix multiplication [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Freivalds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’ algorithm]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Min-cut [Karger’s algorithm]</a:t>
            </a:r>
            <a:endParaRPr lang="de-D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0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684213"/>
            <a:ext cx="8459788" cy="1023937"/>
          </a:xfrm>
          <a:ln/>
        </p:spPr>
        <p:txBody>
          <a:bodyPr/>
          <a:lstStyle/>
          <a:p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725" y="1949450"/>
            <a:ext cx="8855075" cy="4808538"/>
          </a:xfrm>
          <a:ln/>
        </p:spPr>
        <p:txBody>
          <a:bodyPr tIns="14040"/>
          <a:lstStyle/>
          <a:p>
            <a:pPr marL="642938" indent="-528638" algn="ctr">
              <a:lnSpc>
                <a:spcPct val="95000"/>
              </a:lnSpc>
              <a:buSzPct val="45000"/>
              <a:tabLst>
                <a:tab pos="642938" algn="l"/>
                <a:tab pos="755650" algn="l"/>
                <a:tab pos="1212850" algn="l"/>
                <a:tab pos="1670050" algn="l"/>
                <a:tab pos="2127250" algn="l"/>
                <a:tab pos="2584450" algn="l"/>
                <a:tab pos="3041650" algn="l"/>
                <a:tab pos="3498850" algn="l"/>
                <a:tab pos="3956050" algn="l"/>
                <a:tab pos="4413250" algn="l"/>
                <a:tab pos="4870450" algn="l"/>
                <a:tab pos="5327650" algn="l"/>
                <a:tab pos="5784850" algn="l"/>
                <a:tab pos="6242050" algn="l"/>
                <a:tab pos="6699250" algn="l"/>
                <a:tab pos="7156450" algn="l"/>
                <a:tab pos="7613650" algn="l"/>
                <a:tab pos="8070850" algn="l"/>
                <a:tab pos="8528050" algn="l"/>
                <a:tab pos="8985250" algn="l"/>
                <a:tab pos="9442450" algn="l"/>
              </a:tabLst>
            </a:pPr>
            <a:b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60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732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Goal</a:t>
            </a:r>
            <a:r>
              <a:rPr lang="en-US" sz="2000" dirty="0"/>
              <a:t>: Write an algorithm that prints </a:t>
            </a:r>
            <a:r>
              <a:rPr lang="el-GR" sz="2000" dirty="0"/>
              <a:t>π</a:t>
            </a:r>
            <a:r>
              <a:rPr lang="en-US" sz="2000" dirty="0"/>
              <a:t> up to 10 decimal digits</a:t>
            </a:r>
          </a:p>
          <a:p>
            <a:r>
              <a:rPr lang="en-US" sz="2000" u="sng" dirty="0"/>
              <a:t>Equivalently</a:t>
            </a:r>
            <a:r>
              <a:rPr lang="en-US" sz="2000" dirty="0"/>
              <a:t>: Compute the area of a unit disk up to 10 decimal digits.</a:t>
            </a:r>
          </a:p>
          <a:p>
            <a:r>
              <a:rPr lang="en-US" sz="2000" u="sng" dirty="0"/>
              <a:t>Fact</a:t>
            </a:r>
            <a:r>
              <a:rPr lang="en-US" sz="2000" dirty="0"/>
              <a:t>: the area of a unit disc = </a:t>
            </a:r>
            <a:r>
              <a:rPr lang="el-GR" sz="2000" dirty="0"/>
              <a:t>π</a:t>
            </a:r>
            <a:endParaRPr lang="en-US" sz="2000" dirty="0"/>
          </a:p>
          <a:p>
            <a:endParaRPr lang="en-US" sz="2000" dirty="0"/>
          </a:p>
          <a:p>
            <a:r>
              <a:rPr lang="en-US" sz="2000" u="sng" dirty="0"/>
              <a:t>Idea</a:t>
            </a:r>
            <a:r>
              <a:rPr lang="en-US" sz="2000" dirty="0"/>
              <a:t>: Estimate p</a:t>
            </a:r>
            <a:r>
              <a:rPr lang="en-US" sz="2000" baseline="-25000" dirty="0"/>
              <a:t>0</a:t>
            </a:r>
            <a:r>
              <a:rPr lang="en-US" sz="2000" dirty="0"/>
              <a:t> = </a:t>
            </a:r>
            <a:r>
              <a:rPr lang="en-US" sz="2000" dirty="0" err="1"/>
              <a:t>Pr</a:t>
            </a:r>
            <a:r>
              <a:rPr lang="en-US" sz="2000" baseline="-25000" dirty="0" err="1"/>
              <a:t>x,y</a:t>
            </a:r>
            <a:r>
              <a:rPr lang="en-US" sz="2000" baseline="-25000" dirty="0"/>
              <a:t> in [-1,1]</a:t>
            </a:r>
            <a:r>
              <a:rPr lang="en-US" sz="2000" dirty="0"/>
              <a:t>[(</a:t>
            </a:r>
            <a:r>
              <a:rPr lang="en-US" sz="2000" dirty="0" err="1"/>
              <a:t>x,y</a:t>
            </a:r>
            <a:r>
              <a:rPr lang="en-US" sz="2000" dirty="0"/>
              <a:t>) is in the disc]</a:t>
            </a:r>
          </a:p>
          <a:p>
            <a:r>
              <a:rPr lang="en-US" sz="2000" dirty="0"/>
              <a:t>Since the area of the square is 4,</a:t>
            </a:r>
            <a:br>
              <a:rPr lang="en-US" sz="2000" dirty="0"/>
            </a:br>
            <a:r>
              <a:rPr lang="en-US" sz="2000" dirty="0"/>
              <a:t>it follows that area of the disc is 4*p</a:t>
            </a:r>
            <a:r>
              <a:rPr lang="en-US" sz="2000" baseline="-25000" dirty="0"/>
              <a:t>0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Q: How can we compute p</a:t>
            </a:r>
            <a:r>
              <a:rPr lang="en-US" sz="2000" baseline="-25000" dirty="0"/>
              <a:t>0</a:t>
            </a:r>
            <a:r>
              <a:rPr lang="en-US" sz="2000" dirty="0"/>
              <a:t>?</a:t>
            </a:r>
          </a:p>
          <a:p>
            <a:r>
              <a:rPr lang="en-US" sz="2000" dirty="0"/>
              <a:t>A: Sample many random points in [-1,1], and check how many are in the disc.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093FB5-68E6-4A1A-AFE5-7BF455DE0943}"/>
              </a:ext>
            </a:extLst>
          </p:cNvPr>
          <p:cNvGrpSpPr/>
          <p:nvPr/>
        </p:nvGrpSpPr>
        <p:grpSpPr>
          <a:xfrm>
            <a:off x="6470253" y="2942294"/>
            <a:ext cx="2709746" cy="2709746"/>
            <a:chOff x="3685439" y="3567538"/>
            <a:chExt cx="2709746" cy="27097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07E424-00EA-4035-9535-44B921DB6F8D}"/>
                </a:ext>
              </a:extLst>
            </p:cNvPr>
            <p:cNvGrpSpPr/>
            <p:nvPr/>
          </p:nvGrpSpPr>
          <p:grpSpPr>
            <a:xfrm>
              <a:off x="3685439" y="3567538"/>
              <a:ext cx="2709746" cy="2709746"/>
              <a:chOff x="3267308" y="3567538"/>
              <a:chExt cx="2709746" cy="270974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936E92D-0FDD-4E56-9BC5-50F5C6E8E7C7}"/>
                  </a:ext>
                </a:extLst>
              </p:cNvPr>
              <p:cNvSpPr/>
              <p:nvPr/>
            </p:nvSpPr>
            <p:spPr>
              <a:xfrm>
                <a:off x="3267308" y="3567538"/>
                <a:ext cx="2709746" cy="27097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F3ED19E-89B4-4972-9B3C-2E5E6EB47B56}"/>
                  </a:ext>
                </a:extLst>
              </p:cNvPr>
              <p:cNvSpPr/>
              <p:nvPr/>
            </p:nvSpPr>
            <p:spPr>
              <a:xfrm>
                <a:off x="3267308" y="3567539"/>
                <a:ext cx="2709745" cy="270974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ADB0D4F-5B51-425B-8758-D86A991490E2}"/>
                </a:ext>
              </a:extLst>
            </p:cNvPr>
            <p:cNvCxnSpPr>
              <a:cxnSpLocks/>
              <a:stCxn id="5" idx="2"/>
              <a:endCxn id="5" idx="6"/>
            </p:cNvCxnSpPr>
            <p:nvPr/>
          </p:nvCxnSpPr>
          <p:spPr>
            <a:xfrm>
              <a:off x="3685439" y="4922412"/>
              <a:ext cx="270974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EC926D-07AB-4686-B66D-5CF6414513E3}"/>
                </a:ext>
              </a:extLst>
            </p:cNvPr>
            <p:cNvCxnSpPr>
              <a:cxnSpLocks/>
              <a:stCxn id="5" idx="4"/>
            </p:cNvCxnSpPr>
            <p:nvPr/>
          </p:nvCxnSpPr>
          <p:spPr>
            <a:xfrm flipV="1">
              <a:off x="5040312" y="3567538"/>
              <a:ext cx="0" cy="270974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29308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763155"/>
          </a:xfrm>
        </p:spPr>
        <p:txBody>
          <a:bodyPr/>
          <a:lstStyle/>
          <a:p>
            <a:r>
              <a:rPr lang="en-US" sz="2000" u="sng" dirty="0"/>
              <a:t>Goal</a:t>
            </a:r>
            <a:r>
              <a:rPr lang="en-US" sz="2000" dirty="0"/>
              <a:t>: Write an algorithm that prints </a:t>
            </a:r>
            <a:r>
              <a:rPr lang="el-GR" sz="2000" dirty="0"/>
              <a:t>π</a:t>
            </a:r>
            <a:r>
              <a:rPr lang="en-US" sz="2000" dirty="0"/>
              <a:t> up to 10 decimal digits</a:t>
            </a:r>
          </a:p>
          <a:p>
            <a:r>
              <a:rPr lang="en-US" sz="2000" u="sng" dirty="0"/>
              <a:t>Equivalently</a:t>
            </a:r>
            <a:r>
              <a:rPr lang="en-US" sz="2000" dirty="0"/>
              <a:t>: Compute the area of a unit disk up to 10 decimal digits.</a:t>
            </a:r>
          </a:p>
          <a:p>
            <a:r>
              <a:rPr lang="en-US" sz="2000" u="sng" dirty="0"/>
              <a:t>Fact</a:t>
            </a:r>
            <a:r>
              <a:rPr lang="en-US" sz="2000" dirty="0"/>
              <a:t>: the area of a unit disc = </a:t>
            </a:r>
            <a:r>
              <a:rPr lang="el-GR" sz="2000" dirty="0"/>
              <a:t>π</a:t>
            </a:r>
            <a:endParaRPr lang="en-US" sz="2000" dirty="0"/>
          </a:p>
          <a:p>
            <a:endParaRPr lang="en-US" sz="2000" dirty="0"/>
          </a:p>
          <a:p>
            <a:r>
              <a:rPr lang="en-US" sz="2000" u="sng" dirty="0"/>
              <a:t>Algorithm</a:t>
            </a:r>
            <a:r>
              <a:rPr lang="en-US" sz="2000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Sample n random points (</a:t>
            </a:r>
            <a:r>
              <a:rPr lang="en-US" sz="2000" dirty="0" err="1"/>
              <a:t>x</a:t>
            </a:r>
            <a:r>
              <a:rPr lang="en-US" sz="2000" baseline="-25000" dirty="0" err="1"/>
              <a:t>i</a:t>
            </a:r>
            <a:r>
              <a:rPr lang="en-US" sz="2000" dirty="0" err="1"/>
              <a:t>,y</a:t>
            </a:r>
            <a:r>
              <a:rPr lang="en-US" sz="2000" baseline="-25000" dirty="0" err="1"/>
              <a:t>i</a:t>
            </a:r>
            <a:r>
              <a:rPr lang="en-US" sz="2000" dirty="0"/>
              <a:t>) ∈[-1,1] x [-1,1]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Let t be the number of point such that </a:t>
            </a:r>
            <a:br>
              <a:rPr lang="en-US" sz="2000" dirty="0"/>
            </a:br>
            <a:r>
              <a:rPr lang="en-US" sz="2000" dirty="0"/>
              <a:t>		x</a:t>
            </a:r>
            <a:r>
              <a:rPr lang="en-US" sz="2000" baseline="-25000" dirty="0"/>
              <a:t>i</a:t>
            </a:r>
            <a:r>
              <a:rPr lang="en-US" sz="2000" baseline="30000" dirty="0"/>
              <a:t>2</a:t>
            </a:r>
            <a:r>
              <a:rPr lang="en-US" sz="2000" dirty="0"/>
              <a:t>+ y</a:t>
            </a:r>
            <a:r>
              <a:rPr lang="en-US" sz="2000" baseline="-25000" dirty="0"/>
              <a:t>i</a:t>
            </a:r>
            <a:r>
              <a:rPr lang="en-US" sz="2000" baseline="30000" dirty="0"/>
              <a:t>2 </a:t>
            </a:r>
            <a:r>
              <a:rPr lang="en-US" sz="2000" dirty="0"/>
              <a:t>≤1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Let p</a:t>
            </a:r>
            <a:r>
              <a:rPr lang="en-US" sz="2000" baseline="-25000" dirty="0"/>
              <a:t>est</a:t>
            </a:r>
            <a:r>
              <a:rPr lang="en-US" sz="2000" dirty="0"/>
              <a:t> = t/n, and output 4*p</a:t>
            </a:r>
            <a:r>
              <a:rPr lang="en-US" sz="2000" baseline="-25000" dirty="0"/>
              <a:t>est</a:t>
            </a:r>
            <a:r>
              <a:rPr lang="en-US" sz="2000" dirty="0"/>
              <a:t>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2093FB5-68E6-4A1A-AFE5-7BF455DE0943}"/>
              </a:ext>
            </a:extLst>
          </p:cNvPr>
          <p:cNvGrpSpPr/>
          <p:nvPr/>
        </p:nvGrpSpPr>
        <p:grpSpPr>
          <a:xfrm>
            <a:off x="6470253" y="2942294"/>
            <a:ext cx="2709746" cy="2709746"/>
            <a:chOff x="3685439" y="3567538"/>
            <a:chExt cx="2709746" cy="270974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07E424-00EA-4035-9535-44B921DB6F8D}"/>
                </a:ext>
              </a:extLst>
            </p:cNvPr>
            <p:cNvGrpSpPr/>
            <p:nvPr/>
          </p:nvGrpSpPr>
          <p:grpSpPr>
            <a:xfrm>
              <a:off x="3685439" y="3567538"/>
              <a:ext cx="2709746" cy="2709746"/>
              <a:chOff x="3267308" y="3567538"/>
              <a:chExt cx="2709746" cy="2709746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5936E92D-0FDD-4E56-9BC5-50F5C6E8E7C7}"/>
                  </a:ext>
                </a:extLst>
              </p:cNvPr>
              <p:cNvSpPr/>
              <p:nvPr/>
            </p:nvSpPr>
            <p:spPr>
              <a:xfrm>
                <a:off x="3267308" y="3567538"/>
                <a:ext cx="2709746" cy="27097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9F3ED19E-89B4-4972-9B3C-2E5E6EB47B56}"/>
                  </a:ext>
                </a:extLst>
              </p:cNvPr>
              <p:cNvSpPr/>
              <p:nvPr/>
            </p:nvSpPr>
            <p:spPr>
              <a:xfrm>
                <a:off x="3267308" y="3567539"/>
                <a:ext cx="2709745" cy="270974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ADB0D4F-5B51-425B-8758-D86A991490E2}"/>
                </a:ext>
              </a:extLst>
            </p:cNvPr>
            <p:cNvCxnSpPr>
              <a:cxnSpLocks/>
              <a:stCxn id="5" idx="2"/>
              <a:endCxn id="5" idx="6"/>
            </p:cNvCxnSpPr>
            <p:nvPr/>
          </p:nvCxnSpPr>
          <p:spPr>
            <a:xfrm>
              <a:off x="3685439" y="4922412"/>
              <a:ext cx="2709745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EC926D-07AB-4686-B66D-5CF6414513E3}"/>
                </a:ext>
              </a:extLst>
            </p:cNvPr>
            <p:cNvCxnSpPr>
              <a:cxnSpLocks/>
              <a:stCxn id="5" idx="4"/>
            </p:cNvCxnSpPr>
            <p:nvPr/>
          </p:nvCxnSpPr>
          <p:spPr>
            <a:xfrm flipV="1">
              <a:off x="5040312" y="3567538"/>
              <a:ext cx="0" cy="270974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503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Algorithm</a:t>
                </a:r>
                <a:r>
                  <a:rPr lang="en-US" sz="2000" dirty="0"/>
                  <a:t>: 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Sample n random points (</a:t>
                </a:r>
                <a:r>
                  <a:rPr lang="en-US" sz="2000" dirty="0" err="1"/>
                  <a:t>x</a:t>
                </a:r>
                <a:r>
                  <a:rPr lang="en-US" sz="2000" baseline="-25000" dirty="0" err="1"/>
                  <a:t>i</a:t>
                </a:r>
                <a:r>
                  <a:rPr lang="en-US" sz="2000" dirty="0" err="1"/>
                  <a:t>,y</a:t>
                </a:r>
                <a:r>
                  <a:rPr lang="en-US" sz="2000" baseline="-25000" dirty="0" err="1"/>
                  <a:t>i</a:t>
                </a:r>
                <a:r>
                  <a:rPr lang="en-US" sz="2000" dirty="0"/>
                  <a:t>) ∈[-1,1] x [-1,1]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Let t be the number of point </a:t>
                </a:r>
                <a:r>
                  <a:rPr lang="en-US" sz="2000" dirty="0" err="1"/>
                  <a:t>s.t.</a:t>
                </a:r>
                <a:r>
                  <a:rPr lang="en-US" sz="2000" dirty="0"/>
                  <a:t> x</a:t>
                </a:r>
                <a:r>
                  <a:rPr lang="en-US" sz="2000" baseline="-25000" dirty="0"/>
                  <a:t>i</a:t>
                </a:r>
                <a:r>
                  <a:rPr lang="en-US" sz="2000" baseline="30000" dirty="0"/>
                  <a:t>2</a:t>
                </a:r>
                <a:r>
                  <a:rPr lang="en-US" sz="2000" dirty="0"/>
                  <a:t>+ y</a:t>
                </a:r>
                <a:r>
                  <a:rPr lang="en-US" sz="2000" baseline="-25000" dirty="0"/>
                  <a:t>i</a:t>
                </a:r>
                <a:r>
                  <a:rPr lang="en-US" sz="2000" baseline="30000" dirty="0"/>
                  <a:t>2 </a:t>
                </a:r>
                <a:r>
                  <a:rPr lang="en-US" sz="2000" dirty="0"/>
                  <a:t>≤1 (i.e., (</a:t>
                </a:r>
                <a:r>
                  <a:rPr lang="en-US" sz="2000" dirty="0" err="1"/>
                  <a:t>x,y</a:t>
                </a:r>
                <a:r>
                  <a:rPr lang="en-US" sz="2000" dirty="0"/>
                  <a:t>) is in the disc)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000" dirty="0"/>
                  <a:t>Let p</a:t>
                </a:r>
                <a:r>
                  <a:rPr lang="en-US" sz="2000" baseline="-25000" dirty="0"/>
                  <a:t>est</a:t>
                </a:r>
                <a:r>
                  <a:rPr lang="en-US" sz="2000" dirty="0"/>
                  <a:t> = t/n, and output 4*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.</a:t>
                </a:r>
              </a:p>
              <a:p>
                <a:br>
                  <a:rPr lang="en-US" sz="2000" u="sng" dirty="0"/>
                </a:br>
                <a:r>
                  <a:rPr lang="en-US" sz="2000" u="sng" dirty="0"/>
                  <a:t>Analysis</a:t>
                </a:r>
                <a:r>
                  <a:rPr lang="en-US" sz="2000" dirty="0"/>
                  <a:t>: Use the following concentration bound</a:t>
                </a:r>
              </a:p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∀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=1,…,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For us p</a:t>
                </a:r>
                <a:r>
                  <a:rPr lang="en-US" sz="2000" baseline="-25000" dirty="0"/>
                  <a:t>0</a:t>
                </a:r>
                <a:r>
                  <a:rPr lang="en-US" sz="2000" dirty="0"/>
                  <a:t> is relative size of the disk in the square, and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= t/n is our estimate</a:t>
                </a:r>
              </a:p>
            </p:txBody>
          </p:sp>
        </mc:Choice>
        <mc:Fallback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344" b="-44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E5B9D9D9-8EA3-4752-AC9D-F9810018AB42}"/>
              </a:ext>
            </a:extLst>
          </p:cNvPr>
          <p:cNvSpPr/>
          <p:nvPr/>
        </p:nvSpPr>
        <p:spPr>
          <a:xfrm>
            <a:off x="5862285" y="2747816"/>
            <a:ext cx="4039998" cy="140371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Intuitively, p</a:t>
            </a:r>
            <a:r>
              <a:rPr lang="en-US" baseline="-25000" dirty="0"/>
              <a:t>est</a:t>
            </a:r>
            <a:r>
              <a:rPr lang="en-US" dirty="0"/>
              <a:t> should </a:t>
            </a:r>
            <a:r>
              <a:rPr lang="en-US" i="1" dirty="0"/>
              <a:t>roughly</a:t>
            </a:r>
            <a:r>
              <a:rPr lang="en-US" dirty="0"/>
              <a:t> be equal to the relative size of the disc in the square.</a:t>
            </a:r>
          </a:p>
        </p:txBody>
      </p:sp>
    </p:spTree>
    <p:extLst>
      <p:ext uri="{BB962C8B-B14F-4D97-AF65-F5344CB8AC3E}">
        <p14:creationId xmlns:p14="http://schemas.microsoft.com/office/powerpoint/2010/main" val="4255294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lvl="0" algn="l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 randomized algorithm for computing 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π</a:t>
            </a:r>
            <a:endParaRPr lang="de-DE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 txBox="1">
                <a:spLocks noGrp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</p:spPr>
            <p:txBody>
              <a:bodyPr/>
              <a:lstStyle/>
              <a:p>
                <a:r>
                  <a:rPr lang="en-US" sz="2000" u="sng" dirty="0"/>
                  <a:t>Theorem [Chernoff bound]</a:t>
                </a:r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,…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 are independent 0-1 random variables,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000" dirty="0"/>
                  <a:t>. 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/>
                  <a:t>.</a:t>
                </a:r>
              </a:p>
              <a:p>
                <a:r>
                  <a:rPr lang="en-US" sz="2000" dirty="0"/>
                  <a:t>		Then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Pr</m:t>
                        </m:r>
                      </m:fName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d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&gt;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</m:d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&lt;2⋅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/3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p>
                    </m:sSup>
                  </m:oMath>
                </a14:m>
                <a:r>
                  <a:rPr lang="en-US" sz="2000" dirty="0"/>
                  <a:t>.</a:t>
                </a:r>
              </a:p>
              <a:p>
                <a:br>
                  <a:rPr lang="en-US" sz="2000" u="sng" dirty="0"/>
                </a:br>
                <a:r>
                  <a:rPr lang="en-US" sz="2000" u="sng" dirty="0"/>
                  <a:t>Analysis</a:t>
                </a:r>
                <a:r>
                  <a:rPr lang="en-US" sz="2000" dirty="0"/>
                  <a:t>: </a:t>
                </a:r>
              </a:p>
              <a:p>
                <a:r>
                  <a:rPr lang="en-US" sz="2000" dirty="0"/>
                  <a:t>For us p is relative size of the disk in the square, and p</a:t>
                </a:r>
                <a:r>
                  <a:rPr lang="en-US" sz="2000" baseline="-25000" dirty="0"/>
                  <a:t>est </a:t>
                </a:r>
                <a:r>
                  <a:rPr lang="en-US" sz="2000" dirty="0"/>
                  <a:t>= t/n is our estimate.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Therefore, if we want estimat</a:t>
                </a:r>
                <a:r>
                  <a:rPr lang="en-US" sz="2000" dirty="0">
                    <a:latin typeface="Albany"/>
                  </a:rPr>
                  <a:t>ion up to </a:t>
                </a:r>
                <a:r>
                  <a:rPr lang="el-GR" sz="2000" dirty="0">
                    <a:latin typeface="Albany"/>
                  </a:rPr>
                  <a:t>ε </a:t>
                </a:r>
                <a:r>
                  <a:rPr lang="en-US" sz="2000" dirty="0">
                    <a:latin typeface="Albany"/>
                  </a:rPr>
                  <a:t>=0.0001 </a:t>
                </a:r>
                <a:r>
                  <a:rPr lang="en-US" sz="2000" dirty="0"/>
                  <a:t>error, we can choose</a:t>
                </a:r>
                <a:br>
                  <a:rPr lang="en-US" sz="200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(1/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samples, and then with high probability the answer will be </a:t>
                </a:r>
                <a:r>
                  <a:rPr lang="el-GR" sz="2000" dirty="0"/>
                  <a:t>ε</a:t>
                </a:r>
                <a:r>
                  <a:rPr lang="en-US" sz="2000" dirty="0"/>
                  <a:t>-close to the correct answer.</a:t>
                </a:r>
              </a:p>
            </p:txBody>
          </p:sp>
        </mc:Choice>
        <mc:Fallback xmlns="">
          <p:sp>
            <p:nvSpPr>
              <p:cNvPr id="3" name="Text Placeholder 2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4294967295"/>
              </p:nvPr>
            </p:nvSpPr>
            <p:spPr>
              <a:xfrm>
                <a:off x="719998" y="1949043"/>
                <a:ext cx="8855643" cy="4763155"/>
              </a:xfrm>
              <a:blipFill>
                <a:blip r:embed="rId3"/>
                <a:stretch>
                  <a:fillRect l="-1721" t="-1536" r="-165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025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19998" y="1949043"/>
            <a:ext cx="8855643" cy="4808162"/>
          </a:xfrm>
        </p:spPr>
        <p:txBody>
          <a:bodyPr anchorCtr="1"/>
          <a:lstStyle/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lvl="0" algn="ctr"/>
            <a:r>
              <a:rPr lang="de-DE" sz="6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Comments?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blackandwhi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../../../Program%20Files%20(x86)/OpenOffice%204/share/template/en-US/layout/lyt-water.otp</Template>
  <TotalTime>2618</TotalTime>
  <Words>2153</Words>
  <Application>Microsoft Office PowerPoint</Application>
  <PresentationFormat>Custom</PresentationFormat>
  <Paragraphs>284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Albany</vt:lpstr>
      <vt:lpstr>Arial</vt:lpstr>
      <vt:lpstr>Calibri</vt:lpstr>
      <vt:lpstr>Cambria Math</vt:lpstr>
      <vt:lpstr>Times New Roman</vt:lpstr>
      <vt:lpstr>water</vt:lpstr>
      <vt:lpstr>lyt blackandwhite</vt:lpstr>
      <vt:lpstr>PowerPoint Presentation</vt:lpstr>
      <vt:lpstr>Announcements</vt:lpstr>
      <vt:lpstr>Plan for today</vt:lpstr>
      <vt:lpstr>PowerPoint Presentation</vt:lpstr>
      <vt:lpstr>A randomized algorithm for computing π</vt:lpstr>
      <vt:lpstr>A randomized algorithm for computing π</vt:lpstr>
      <vt:lpstr>A randomized algorithm for computing π</vt:lpstr>
      <vt:lpstr>A randomized algorithm for computing π</vt:lpstr>
      <vt:lpstr>PowerPoint Presentation</vt:lpstr>
      <vt:lpstr>PowerPoint Presentation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Verifying matrix multiplication</vt:lpstr>
      <vt:lpstr>PowerPoint Presentation</vt:lpstr>
      <vt:lpstr>PowerPoint Presentation</vt:lpstr>
      <vt:lpstr>Karger‘s Min-Cut algorithm</vt:lpstr>
      <vt:lpstr>Karger‘s Min-Cut algorithm</vt:lpstr>
      <vt:lpstr>Karger‘s Min-Cut algorithm</vt:lpstr>
      <vt:lpstr>Karger‘s Min-Cut algorithm</vt:lpstr>
      <vt:lpstr>Karger‘s Min-Cut algorithm</vt:lpstr>
      <vt:lpstr>Karger‘s Min-Cut algorithm</vt:lpstr>
      <vt:lpstr>Karger‘s Min-Cut algorithm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Igor Shinkar</dc:creator>
  <cp:lastModifiedBy>Igor Shinkar</cp:lastModifiedBy>
  <cp:revision>493</cp:revision>
  <dcterms:created xsi:type="dcterms:W3CDTF">2017-07-19T12:15:02Z</dcterms:created>
  <dcterms:modified xsi:type="dcterms:W3CDTF">2020-09-14T19:04:34Z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