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62" r:id="rId4"/>
    <p:sldId id="361" r:id="rId5"/>
    <p:sldId id="357" r:id="rId6"/>
    <p:sldId id="379" r:id="rId7"/>
    <p:sldId id="380" r:id="rId8"/>
    <p:sldId id="382" r:id="rId9"/>
    <p:sldId id="381" r:id="rId10"/>
    <p:sldId id="360" r:id="rId11"/>
    <p:sldId id="334" r:id="rId12"/>
    <p:sldId id="374" r:id="rId13"/>
    <p:sldId id="383" r:id="rId14"/>
    <p:sldId id="384" r:id="rId15"/>
    <p:sldId id="385" r:id="rId16"/>
    <p:sldId id="387" r:id="rId17"/>
    <p:sldId id="388" r:id="rId18"/>
    <p:sldId id="378" r:id="rId1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08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25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3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56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461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98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9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25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8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48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13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653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2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0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16,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02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>
                <a:latin typeface="Albany"/>
              </a:rPr>
              <a:t>Let 𝛷 be a 3-CNF formula, i.e. formula of the form</a:t>
            </a:r>
          </a:p>
          <a:p>
            <a:pPr algn="ctr"/>
            <a:r>
              <a:rPr lang="en-US" sz="2000" dirty="0">
                <a:latin typeface="Albany"/>
              </a:rPr>
              <a:t>(x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v ~x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) ⋀ (~x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 v ~x</a:t>
            </a:r>
            <a:r>
              <a:rPr lang="en-US" sz="2000" baseline="-25000" dirty="0">
                <a:latin typeface="Albany"/>
              </a:rPr>
              <a:t>4</a:t>
            </a:r>
            <a:r>
              <a:rPr lang="en-US" sz="2000" dirty="0">
                <a:latin typeface="Albany"/>
              </a:rPr>
              <a:t>) ⋀ … ⋀ (~x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v ~x</a:t>
            </a:r>
            <a:r>
              <a:rPr lang="en-US" sz="2000" baseline="-25000" dirty="0">
                <a:latin typeface="Albany"/>
              </a:rPr>
              <a:t>5</a:t>
            </a:r>
            <a:r>
              <a:rPr lang="en-US" sz="2000" dirty="0">
                <a:latin typeface="Albany"/>
              </a:rPr>
              <a:t>) </a:t>
            </a:r>
          </a:p>
          <a:p>
            <a:pPr algn="l"/>
            <a:r>
              <a:rPr lang="en-US" sz="2000" u="sng" dirty="0">
                <a:latin typeface="Albany"/>
              </a:rPr>
              <a:t>Claim</a:t>
            </a:r>
            <a:r>
              <a:rPr lang="en-US" sz="2000" dirty="0">
                <a:latin typeface="Albany"/>
              </a:rPr>
              <a:t>: If 𝛷 is a 3-CNF formula with m clauses, then there exists an assignment to x that satisfies at least 7m/8 clauses.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Choose each x</a:t>
            </a:r>
            <a:r>
              <a:rPr lang="en-US" sz="2000" baseline="-25000" dirty="0">
                <a:latin typeface="Albany"/>
              </a:rPr>
              <a:t>i </a:t>
            </a:r>
            <a:r>
              <a:rPr lang="en-US" sz="2000" dirty="0">
                <a:latin typeface="Albany"/>
              </a:rPr>
              <a:t>to be 0 or 1 independently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½ each.</a:t>
            </a:r>
          </a:p>
          <a:p>
            <a:pPr algn="l"/>
            <a:r>
              <a:rPr lang="en-US" sz="2000" dirty="0">
                <a:latin typeface="Albany"/>
              </a:rPr>
              <a:t>Let Z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∈{0,1} be the indicator that the </a:t>
            </a:r>
            <a:r>
              <a:rPr lang="en-US" sz="2000" dirty="0" err="1">
                <a:latin typeface="Albany"/>
              </a:rPr>
              <a:t>i’th</a:t>
            </a:r>
            <a:r>
              <a:rPr lang="en-US" sz="2000" dirty="0">
                <a:latin typeface="Albany"/>
              </a:rPr>
              <a:t> clause is satisfied.</a:t>
            </a:r>
          </a:p>
          <a:p>
            <a:pPr algn="l"/>
            <a:r>
              <a:rPr lang="en-US" sz="2000" dirty="0">
                <a:latin typeface="Albany"/>
              </a:rPr>
              <a:t>Then E[Z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] =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[Z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= 1] =  7/8 (because 7 out of 8 assignments are satisfying)</a:t>
            </a:r>
          </a:p>
          <a:p>
            <a:pPr algn="l"/>
            <a:r>
              <a:rPr lang="en-US" sz="2000" dirty="0">
                <a:latin typeface="Albany"/>
              </a:rPr>
              <a:t>The expected number of satisfied clauses is E[Z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+Z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+…+</a:t>
            </a:r>
            <a:r>
              <a:rPr lang="en-US" sz="2000" dirty="0" err="1">
                <a:latin typeface="Albany"/>
              </a:rPr>
              <a:t>Z</a:t>
            </a:r>
            <a:r>
              <a:rPr lang="en-US" sz="2000" baseline="-25000" dirty="0" err="1">
                <a:latin typeface="Albany"/>
              </a:rPr>
              <a:t>m</a:t>
            </a:r>
            <a:r>
              <a:rPr lang="en-US" sz="2000" dirty="0">
                <a:latin typeface="Albany"/>
              </a:rPr>
              <a:t>] = 7m/8.</a:t>
            </a:r>
          </a:p>
          <a:p>
            <a:pPr algn="l"/>
            <a:r>
              <a:rPr lang="en-US" sz="2000" dirty="0">
                <a:latin typeface="Albany"/>
              </a:rPr>
              <a:t>This implies that there is some assignment that satisfies at least 7m/8 clauses</a:t>
            </a:r>
          </a:p>
        </p:txBody>
      </p:sp>
    </p:spTree>
    <p:extLst>
      <p:ext uri="{BB962C8B-B14F-4D97-AF65-F5344CB8AC3E}">
        <p14:creationId xmlns:p14="http://schemas.microsoft.com/office/powerpoint/2010/main" val="305247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Write a poly time algorithm for the following problem</a:t>
            </a:r>
          </a:p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3-CNF formula 𝛷 with n variables and m clauses.</a:t>
            </a:r>
          </a:p>
          <a:p>
            <a:pPr algn="l"/>
            <a:r>
              <a:rPr lang="en-US" sz="2000" u="sng" dirty="0">
                <a:latin typeface="Albany"/>
              </a:rPr>
              <a:t>Goal </a:t>
            </a:r>
            <a:r>
              <a:rPr lang="en-US" sz="2000" dirty="0">
                <a:latin typeface="Albany"/>
              </a:rPr>
              <a:t>: Find and assignment that satisfies at least 7m/8 clauses.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Algorithm (randomized)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Repeat m log(m) times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each x</a:t>
            </a:r>
            <a:r>
              <a:rPr lang="en-US" sz="2000" baseline="-25000" dirty="0">
                <a:latin typeface="Albany"/>
              </a:rPr>
              <a:t>i </a:t>
            </a:r>
            <a:r>
              <a:rPr lang="en-US" sz="2000" dirty="0">
                <a:latin typeface="Albany"/>
              </a:rPr>
              <a:t>to be 0 or 1 independently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½ each.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number of satisfied clauses is &gt;=7m/8, return this assignment</a:t>
            </a:r>
          </a:p>
          <a:p>
            <a:pPr algn="l"/>
            <a:r>
              <a:rPr lang="en-US" sz="2000" dirty="0">
                <a:latin typeface="Albany"/>
              </a:rPr>
              <a:t>If reached here, return FAIL</a:t>
            </a:r>
          </a:p>
        </p:txBody>
      </p:sp>
    </p:spTree>
    <p:extLst>
      <p:ext uri="{BB962C8B-B14F-4D97-AF65-F5344CB8AC3E}">
        <p14:creationId xmlns:p14="http://schemas.microsoft.com/office/powerpoint/2010/main" val="123564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Algorithm (randomized)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Repeat m log(m) times: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each x</a:t>
            </a:r>
            <a:r>
              <a:rPr lang="en-US" sz="2000" baseline="-25000" dirty="0">
                <a:latin typeface="Albany"/>
              </a:rPr>
              <a:t>i </a:t>
            </a:r>
            <a:r>
              <a:rPr lang="en-US" sz="2000" dirty="0">
                <a:latin typeface="Albany"/>
              </a:rPr>
              <a:t>to be 0 or 1 independently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½ each.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Count the number of satisfied clauses by this x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number of satisfied clauses is &gt;=7m/8, return this assignment</a:t>
            </a:r>
          </a:p>
          <a:p>
            <a:pPr algn="l"/>
            <a:r>
              <a:rPr lang="en-US" sz="2000" dirty="0">
                <a:latin typeface="Albany"/>
              </a:rPr>
              <a:t>If reached here, return FAIL</a:t>
            </a:r>
          </a:p>
          <a:p>
            <a:pPr algn="l"/>
            <a:br>
              <a:rPr lang="en-US" sz="2000" u="sng" dirty="0">
                <a:latin typeface="Albany"/>
              </a:rPr>
            </a:br>
            <a:r>
              <a:rPr lang="en-US" sz="2000" u="sng" dirty="0">
                <a:latin typeface="Albany"/>
              </a:rPr>
              <a:t>Claim</a:t>
            </a:r>
            <a:r>
              <a:rPr lang="en-US" sz="2000" dirty="0">
                <a:latin typeface="Albany"/>
              </a:rPr>
              <a:t>: Suppose m is divisible by 8. Then in each iteration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[number of satisfied clauses &gt;= 7m/8] &gt;= 8/(m+8).</a:t>
            </a:r>
          </a:p>
          <a:p>
            <a:pPr algn="l"/>
            <a:r>
              <a:rPr lang="en-US" sz="2000" dirty="0">
                <a:latin typeface="Albany"/>
              </a:rPr>
              <a:t>Hence, if we repeat m log(m) times, then 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[all iterations fail] &lt;= (1-8/(m+8))</a:t>
            </a:r>
            <a:r>
              <a:rPr lang="en-US" sz="2000" baseline="30000" dirty="0">
                <a:latin typeface="Albany"/>
              </a:rPr>
              <a:t>m log(m)</a:t>
            </a:r>
            <a:r>
              <a:rPr lang="en-US" sz="2000" dirty="0">
                <a:latin typeface="Albany"/>
              </a:rPr>
              <a:t> &lt; e</a:t>
            </a:r>
            <a:r>
              <a:rPr lang="en-US" sz="2000" baseline="30000" dirty="0">
                <a:latin typeface="Albany"/>
              </a:rPr>
              <a:t>-8m log(m)/(m+8)</a:t>
            </a:r>
            <a:r>
              <a:rPr lang="en-US" sz="2000" dirty="0">
                <a:latin typeface="Albany"/>
              </a:rPr>
              <a:t> &lt; 1/m</a:t>
            </a:r>
          </a:p>
        </p:txBody>
      </p:sp>
    </p:spTree>
    <p:extLst>
      <p:ext uri="{BB962C8B-B14F-4D97-AF65-F5344CB8AC3E}">
        <p14:creationId xmlns:p14="http://schemas.microsoft.com/office/powerpoint/2010/main" val="19752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Claim</a:t>
                </a:r>
                <a:r>
                  <a:rPr lang="en-US" sz="2000" dirty="0">
                    <a:latin typeface="Albany"/>
                  </a:rPr>
                  <a:t>: Suppose m is divisible by 8. Then in each iteration</a:t>
                </a:r>
              </a:p>
              <a:p>
                <a:pPr algn="ctr"/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[number of satisfied clauses &gt;= 7m/8] &gt;= 8/(m+8).</a:t>
                </a:r>
              </a:p>
              <a:p>
                <a:pPr algn="l"/>
                <a:endParaRPr lang="en-US" sz="2000" dirty="0">
                  <a:latin typeface="Albany"/>
                </a:endParaRPr>
              </a:p>
              <a:p>
                <a:pPr algn="l"/>
                <a:r>
                  <a:rPr lang="en-US" sz="2000" u="sng" dirty="0">
                    <a:latin typeface="Albany"/>
                  </a:rPr>
                  <a:t>Proof</a:t>
                </a:r>
                <a:r>
                  <a:rPr lang="en-US" sz="2000" dirty="0">
                    <a:latin typeface="Albany"/>
                  </a:rPr>
                  <a:t>:  Let Z</a:t>
                </a:r>
                <a:r>
                  <a:rPr lang="en-US" sz="2000" baseline="-25000" dirty="0">
                    <a:latin typeface="Albany"/>
                  </a:rPr>
                  <a:t>i</a:t>
                </a:r>
                <a:r>
                  <a:rPr lang="en-US" sz="2000" dirty="0">
                    <a:latin typeface="Albany"/>
                  </a:rPr>
                  <a:t>∈{0,1} be the indicator that the </a:t>
                </a:r>
                <a:r>
                  <a:rPr lang="en-US" sz="2000" dirty="0" err="1">
                    <a:latin typeface="Albany"/>
                  </a:rPr>
                  <a:t>i’th</a:t>
                </a:r>
                <a:r>
                  <a:rPr lang="en-US" sz="2000" dirty="0">
                    <a:latin typeface="Albany"/>
                  </a:rPr>
                  <a:t> clause is satisfied.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Then E[Z</a:t>
                </a:r>
                <a:r>
                  <a:rPr lang="en-US" sz="2000" baseline="-25000" dirty="0">
                    <a:latin typeface="Albany"/>
                  </a:rPr>
                  <a:t>i</a:t>
                </a:r>
                <a:r>
                  <a:rPr lang="en-US" sz="2000" dirty="0">
                    <a:latin typeface="Albany"/>
                  </a:rPr>
                  <a:t>] =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[Z</a:t>
                </a:r>
                <a:r>
                  <a:rPr lang="en-US" sz="2000" baseline="-25000" dirty="0">
                    <a:latin typeface="Albany"/>
                  </a:rPr>
                  <a:t>i</a:t>
                </a:r>
                <a:r>
                  <a:rPr lang="en-US" sz="2000" dirty="0">
                    <a:latin typeface="Albany"/>
                  </a:rPr>
                  <a:t> = 1] =  7/8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Let X = Z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+Z</a:t>
                </a:r>
                <a:r>
                  <a:rPr lang="en-US" sz="2000" baseline="-25000" dirty="0">
                    <a:latin typeface="Albany"/>
                  </a:rPr>
                  <a:t>2</a:t>
                </a:r>
                <a:r>
                  <a:rPr lang="en-US" sz="2000" dirty="0">
                    <a:latin typeface="Albany"/>
                  </a:rPr>
                  <a:t>+…+</a:t>
                </a:r>
                <a:r>
                  <a:rPr lang="en-US" sz="2000" dirty="0" err="1">
                    <a:latin typeface="Albany"/>
                  </a:rPr>
                  <a:t>Z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 be the number of satisfied clauses.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Then E[X] = E[Z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+Z</a:t>
                </a:r>
                <a:r>
                  <a:rPr lang="en-US" sz="2000" baseline="-25000" dirty="0">
                    <a:latin typeface="Albany"/>
                  </a:rPr>
                  <a:t>2</a:t>
                </a:r>
                <a:r>
                  <a:rPr lang="en-US" sz="2000" dirty="0">
                    <a:latin typeface="Albany"/>
                  </a:rPr>
                  <a:t>+…+</a:t>
                </a:r>
                <a:r>
                  <a:rPr lang="en-US" sz="2000" dirty="0" err="1">
                    <a:latin typeface="Albany"/>
                  </a:rPr>
                  <a:t>Z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] = 7m/8.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Let Y = m-X. Then E[Y] = m/8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Then, by Markov’s inequality, we have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b="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1049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4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265796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Algorithm (randomized)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Repeat m log(m) times: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each x</a:t>
            </a:r>
            <a:r>
              <a:rPr lang="en-US" sz="2000" baseline="-25000" dirty="0">
                <a:latin typeface="Albany"/>
              </a:rPr>
              <a:t>i </a:t>
            </a:r>
            <a:r>
              <a:rPr lang="en-US" sz="2000" dirty="0">
                <a:latin typeface="Albany"/>
              </a:rPr>
              <a:t>to be 0 or 1 independently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½ each.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Count the number of satisfied clauses by this x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number of satisfied clauses is &gt;=7m/8, return this assignment</a:t>
            </a:r>
          </a:p>
          <a:p>
            <a:pPr algn="l"/>
            <a:r>
              <a:rPr lang="en-US" sz="2000" dirty="0">
                <a:latin typeface="Albany"/>
              </a:rPr>
              <a:t>If reached here, return FAIL</a:t>
            </a:r>
          </a:p>
          <a:p>
            <a:pPr algn="l"/>
            <a:br>
              <a:rPr lang="en-US" sz="2000" u="sng" dirty="0">
                <a:latin typeface="Albany"/>
              </a:rPr>
            </a:br>
            <a:r>
              <a:rPr lang="en-US" sz="2000" u="sng" dirty="0">
                <a:latin typeface="Albany"/>
              </a:rPr>
              <a:t>Claim</a:t>
            </a:r>
            <a:r>
              <a:rPr lang="en-US" sz="2000" dirty="0">
                <a:latin typeface="Albany"/>
              </a:rPr>
              <a:t>: Suppose m is divisible by 8. Then in each iteration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[number of satisfied clauses &gt;= 7m/8] &gt;= 8/(m+8).</a:t>
            </a:r>
          </a:p>
          <a:p>
            <a:pPr algn="l"/>
            <a:r>
              <a:rPr lang="en-US" sz="2000" dirty="0">
                <a:latin typeface="Albany"/>
              </a:rPr>
              <a:t>Hence, if we repeat m log(m) times, then </a:t>
            </a:r>
          </a:p>
          <a:p>
            <a:pPr algn="ctr"/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[all iterations fail] &lt;= (1-8/(m+8))</a:t>
            </a:r>
            <a:r>
              <a:rPr lang="en-US" sz="2000" baseline="30000" dirty="0">
                <a:latin typeface="Albany"/>
              </a:rPr>
              <a:t>m log(m)</a:t>
            </a:r>
            <a:r>
              <a:rPr lang="en-US" sz="2000" dirty="0">
                <a:latin typeface="Albany"/>
              </a:rPr>
              <a:t> &lt; e</a:t>
            </a:r>
            <a:r>
              <a:rPr lang="en-US" sz="2000" baseline="30000" dirty="0">
                <a:latin typeface="Albany"/>
              </a:rPr>
              <a:t>-8m log(m)/(m+8)</a:t>
            </a:r>
            <a:r>
              <a:rPr lang="en-US" sz="2000" dirty="0">
                <a:latin typeface="Albany"/>
              </a:rPr>
              <a:t> &lt; 1/m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3F248767-311E-4C2C-A4A1-CA9F7A916AE8}"/>
              </a:ext>
            </a:extLst>
          </p:cNvPr>
          <p:cNvSpPr/>
          <p:nvPr/>
        </p:nvSpPr>
        <p:spPr>
          <a:xfrm>
            <a:off x="5572351" y="1550020"/>
            <a:ext cx="3531795" cy="12600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What about a deterministic algorithm?</a:t>
            </a:r>
          </a:p>
        </p:txBody>
      </p:sp>
    </p:spTree>
    <p:extLst>
      <p:ext uri="{BB962C8B-B14F-4D97-AF65-F5344CB8AC3E}">
        <p14:creationId xmlns:p14="http://schemas.microsoft.com/office/powerpoint/2010/main" val="34892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43373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Some basic probability theory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Linearity of expectation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Markov‘s inequality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Chebyshev‘s inequality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Chernoff inequality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An application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Max-3-SAT</a:t>
            </a: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Some basic facts in probability theory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E4974E17-2EFC-4CD2-A53D-9895CFCDDD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60021208"/>
                  </p:ext>
                </p:extLst>
              </p:nvPr>
            </p:nvGraphicFramePr>
            <p:xfrm>
              <a:off x="-4783836" y="2188181"/>
              <a:ext cx="2520156" cy="1889919"/>
            </p:xfrm>
            <a:graphic>
              <a:graphicData uri="http://schemas.microsoft.com/office/powerpoint/2016/slidezoom">
                <pslz:sldZm>
                  <pslz:sldZmObj sldId="361" cId="139373292">
                    <pslz:zmPr id="{98D9EBC7-63EC-47ED-A097-41557BE2681D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520156" cy="188991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4974E17-2EFC-4CD2-A53D-9895CFCDDD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4783836" y="2188181"/>
                <a:ext cx="2520156" cy="188991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373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Expectation of a random variable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Expectation</a:t>
            </a:r>
            <a:r>
              <a:rPr lang="en-US" sz="2000" dirty="0"/>
              <a:t>: Let X&gt;=0 be a random variable taking integer values.</a:t>
            </a:r>
          </a:p>
          <a:p>
            <a:r>
              <a:rPr lang="en-US" sz="2000" dirty="0"/>
              <a:t>The expectation of X, is defined as E[X] =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&gt;=0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].</a:t>
            </a:r>
          </a:p>
          <a:p>
            <a:r>
              <a:rPr lang="en-US" sz="2000" dirty="0"/>
              <a:t>*Do not confuse with the median Med[X], this is a number M</a:t>
            </a:r>
          </a:p>
          <a:p>
            <a:pPr algn="ctr"/>
            <a:r>
              <a:rPr lang="en-US" sz="2000" dirty="0"/>
              <a:t>such that </a:t>
            </a:r>
            <a:r>
              <a:rPr lang="en-US" sz="2000" dirty="0" err="1"/>
              <a:t>Pr</a:t>
            </a:r>
            <a:r>
              <a:rPr lang="en-US" sz="2000" dirty="0"/>
              <a:t>[X&lt;= M] &gt;= ½ and  </a:t>
            </a:r>
            <a:r>
              <a:rPr lang="en-US" sz="2000" dirty="0" err="1"/>
              <a:t>Pr</a:t>
            </a:r>
            <a:r>
              <a:rPr lang="en-US" sz="2000" dirty="0"/>
              <a:t>[X&gt;= M] &gt;= ½.</a:t>
            </a:r>
          </a:p>
          <a:p>
            <a:endParaRPr lang="en-US" sz="2000" dirty="0"/>
          </a:p>
          <a:p>
            <a:r>
              <a:rPr lang="en-US" sz="2000" u="sng" dirty="0"/>
              <a:t>Example</a:t>
            </a:r>
            <a:r>
              <a:rPr lang="en-US" sz="2000" dirty="0"/>
              <a:t>: X is the random variable with </a:t>
            </a:r>
          </a:p>
          <a:p>
            <a:pPr algn="ctr"/>
            <a:r>
              <a:rPr lang="en-US" sz="2000" dirty="0" err="1"/>
              <a:t>Pr</a:t>
            </a:r>
            <a:r>
              <a:rPr lang="en-US" sz="2000" dirty="0"/>
              <a:t>[X=1] = 1/4, </a:t>
            </a:r>
            <a:r>
              <a:rPr lang="en-US" sz="2000" dirty="0" err="1"/>
              <a:t>Pr</a:t>
            </a:r>
            <a:r>
              <a:rPr lang="en-US" sz="2000" dirty="0"/>
              <a:t>[X=2] = 1/3 , </a:t>
            </a:r>
            <a:r>
              <a:rPr lang="en-US" sz="2000" dirty="0" err="1"/>
              <a:t>Pr</a:t>
            </a:r>
            <a:r>
              <a:rPr lang="en-US" sz="2000" dirty="0"/>
              <a:t>[X=3] = 5/12</a:t>
            </a:r>
          </a:p>
          <a:p>
            <a:r>
              <a:rPr lang="en-US" sz="2000" dirty="0"/>
              <a:t>Then </a:t>
            </a:r>
          </a:p>
          <a:p>
            <a:pPr algn="ctr"/>
            <a:r>
              <a:rPr lang="en-US" sz="2000" dirty="0"/>
              <a:t>E[X] = 1*(1/4) + 2*(1/3) + 3*(5/12) = 13/6	</a:t>
            </a:r>
          </a:p>
          <a:p>
            <a:pPr algn="ctr"/>
            <a:r>
              <a:rPr lang="en-US" sz="2000" dirty="0"/>
              <a:t>M[X] = 2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93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Linearity of expectation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Linearity of expectation</a:t>
            </a:r>
            <a:r>
              <a:rPr lang="en-US" sz="2000" dirty="0"/>
              <a:t>: Let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…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 random variables taking integer values.</a:t>
            </a:r>
          </a:p>
          <a:p>
            <a:endParaRPr lang="en-US" sz="2000" dirty="0"/>
          </a:p>
          <a:p>
            <a:r>
              <a:rPr lang="en-US" sz="2000" dirty="0"/>
              <a:t>Then E[X</a:t>
            </a:r>
            <a:r>
              <a:rPr lang="en-US" sz="2000" baseline="-25000" dirty="0"/>
              <a:t>1</a:t>
            </a:r>
            <a:r>
              <a:rPr lang="en-US" sz="2000" dirty="0"/>
              <a:t> + X</a:t>
            </a:r>
            <a:r>
              <a:rPr lang="en-US" sz="2000" baseline="-25000" dirty="0"/>
              <a:t>2</a:t>
            </a:r>
            <a:r>
              <a:rPr lang="en-US" sz="2000" dirty="0"/>
              <a:t> + … + 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] = E[X</a:t>
            </a:r>
            <a:r>
              <a:rPr lang="en-US" sz="2000" baseline="-25000" dirty="0"/>
              <a:t>1</a:t>
            </a:r>
            <a:r>
              <a:rPr lang="en-US" sz="2000" dirty="0"/>
              <a:t>] + E[X</a:t>
            </a:r>
            <a:r>
              <a:rPr lang="en-US" sz="2000" baseline="-25000" dirty="0"/>
              <a:t>2</a:t>
            </a:r>
            <a:r>
              <a:rPr lang="en-US" sz="2000" dirty="0"/>
              <a:t>] + … + E[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] </a:t>
            </a:r>
          </a:p>
          <a:p>
            <a:r>
              <a:rPr lang="en-US" sz="2000" dirty="0"/>
              <a:t>In particular, E[k*X</a:t>
            </a:r>
            <a:r>
              <a:rPr lang="en-US" sz="2000" baseline="-25000" dirty="0"/>
              <a:t>1</a:t>
            </a:r>
            <a:r>
              <a:rPr lang="en-US" sz="2000" dirty="0"/>
              <a:t>] = k*E[X</a:t>
            </a:r>
            <a:r>
              <a:rPr lang="en-US" sz="2000" baseline="-25000" dirty="0"/>
              <a:t>1</a:t>
            </a:r>
            <a:r>
              <a:rPr lang="en-US" sz="2000" dirty="0"/>
              <a:t>]</a:t>
            </a:r>
          </a:p>
          <a:p>
            <a:endParaRPr lang="en-US" sz="2000" dirty="0"/>
          </a:p>
          <a:p>
            <a:r>
              <a:rPr lang="en-US" sz="2000" dirty="0"/>
              <a:t>This is true even if the variables are dependent.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74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Markov’s inequality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Markov’s inequality</a:t>
            </a:r>
            <a:r>
              <a:rPr lang="en-US" sz="2000" dirty="0"/>
              <a:t>: Let X be a random variables taking non-negative values.</a:t>
            </a:r>
          </a:p>
          <a:p>
            <a:r>
              <a:rPr lang="en-US" sz="2000" dirty="0"/>
              <a:t>Then, for all t&gt;0 </a:t>
            </a:r>
            <a:r>
              <a:rPr lang="en-US" sz="2000" dirty="0" err="1"/>
              <a:t>Pr</a:t>
            </a:r>
            <a:r>
              <a:rPr lang="en-US" sz="2000" dirty="0"/>
              <a:t>[X &gt;= t] &lt;= E[X]/t.</a:t>
            </a:r>
          </a:p>
          <a:p>
            <a:r>
              <a:rPr lang="en-US" sz="2000" dirty="0"/>
              <a:t>In particular, for all </a:t>
            </a:r>
            <a:r>
              <a:rPr lang="en-CA" sz="2000" dirty="0"/>
              <a:t>𝛼&gt;1  </a:t>
            </a:r>
            <a:r>
              <a:rPr lang="en-US" sz="2000" dirty="0" err="1"/>
              <a:t>Pr</a:t>
            </a:r>
            <a:r>
              <a:rPr lang="en-US" sz="2000" dirty="0"/>
              <a:t>[X &gt;= </a:t>
            </a:r>
            <a:r>
              <a:rPr lang="en-CA" sz="2000" dirty="0"/>
              <a:t>𝛼*</a:t>
            </a:r>
            <a:r>
              <a:rPr lang="en-US" sz="2000" dirty="0"/>
              <a:t>E[X]] &lt;= 1/</a:t>
            </a:r>
            <a:r>
              <a:rPr lang="en-CA" sz="2000" dirty="0"/>
              <a:t>𝛼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u="sng" dirty="0"/>
              <a:t>Proof (for integer values X)</a:t>
            </a:r>
            <a:r>
              <a:rPr lang="en-US" sz="2000" dirty="0"/>
              <a:t>:</a:t>
            </a:r>
          </a:p>
          <a:p>
            <a:r>
              <a:rPr lang="en-US" sz="2000" dirty="0"/>
              <a:t>Write E[X] =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&gt;=0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 = ∑</a:t>
            </a:r>
            <a:r>
              <a:rPr lang="en-US" sz="2000" baseline="-25000" dirty="0"/>
              <a:t>0&lt;=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&lt;t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 +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&gt;=t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r>
              <a:rPr lang="en-US" sz="2000" dirty="0"/>
              <a:t> 			&gt;=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&gt;=t </a:t>
            </a:r>
            <a:r>
              <a:rPr lang="en-US" sz="2000" dirty="0" err="1"/>
              <a:t>i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r>
              <a:rPr lang="en-US" sz="2000" dirty="0"/>
              <a:t>			 &gt;=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&gt;=t </a:t>
            </a:r>
            <a:r>
              <a:rPr lang="en-US" sz="2000" dirty="0" err="1"/>
              <a:t>t</a:t>
            </a:r>
            <a:r>
              <a:rPr lang="en-US" sz="2000" dirty="0"/>
              <a:t> *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r>
              <a:rPr lang="en-US" sz="2000" dirty="0"/>
              <a:t>			 = t * ∑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&gt;=t </a:t>
            </a:r>
            <a:r>
              <a:rPr lang="en-US" sz="2000" dirty="0" err="1"/>
              <a:t>Pr</a:t>
            </a:r>
            <a:r>
              <a:rPr lang="en-US" sz="2000" dirty="0"/>
              <a:t>[X = </a:t>
            </a:r>
            <a:r>
              <a:rPr lang="en-US" sz="2000" dirty="0" err="1"/>
              <a:t>i</a:t>
            </a:r>
            <a:r>
              <a:rPr lang="en-US" sz="2000" dirty="0"/>
              <a:t>] = t*</a:t>
            </a:r>
            <a:r>
              <a:rPr lang="en-US" sz="2000" dirty="0" err="1"/>
              <a:t>Pr</a:t>
            </a:r>
            <a:r>
              <a:rPr lang="en-US" sz="2000" dirty="0"/>
              <a:t>[</a:t>
            </a:r>
            <a:r>
              <a:rPr lang="en-US" sz="2000"/>
              <a:t>X&gt;=t</a:t>
            </a:r>
            <a:r>
              <a:rPr lang="en-US" sz="2000" dirty="0"/>
              <a:t>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115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Variance of a random variable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Variance</a:t>
            </a:r>
            <a:r>
              <a:rPr lang="en-US" sz="2000" dirty="0"/>
              <a:t>: Let X be a random variable taking integer/real values.</a:t>
            </a:r>
          </a:p>
          <a:p>
            <a:r>
              <a:rPr lang="en-US" sz="2000" dirty="0"/>
              <a:t>The variance of X, is defined as Var[X] = E[(X-E[X])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</a:p>
          <a:p>
            <a:r>
              <a:rPr lang="en-US" sz="2000" dirty="0"/>
              <a:t>Note that Var[X]&gt;=0 with equality if and only if X is constant</a:t>
            </a:r>
          </a:p>
          <a:p>
            <a:endParaRPr lang="en-US" sz="2000" dirty="0"/>
          </a:p>
          <a:p>
            <a:r>
              <a:rPr lang="en-US" sz="2000" u="sng" dirty="0"/>
              <a:t>Claim</a:t>
            </a:r>
            <a:r>
              <a:rPr lang="en-US" sz="2000" dirty="0"/>
              <a:t>: Var[X] = E[X</a:t>
            </a:r>
            <a:r>
              <a:rPr lang="en-US" sz="2000" baseline="30000" dirty="0"/>
              <a:t>2</a:t>
            </a:r>
            <a:r>
              <a:rPr lang="en-US" sz="2000" dirty="0"/>
              <a:t>] - E[X]</a:t>
            </a:r>
            <a:r>
              <a:rPr lang="en-US" sz="2000" baseline="30000" dirty="0"/>
              <a:t>2</a:t>
            </a:r>
          </a:p>
          <a:p>
            <a:r>
              <a:rPr lang="en-US" sz="2000" u="sng" dirty="0"/>
              <a:t>Proof</a:t>
            </a:r>
            <a:r>
              <a:rPr lang="en-US" sz="2000" dirty="0"/>
              <a:t>: By definition we have</a:t>
            </a:r>
          </a:p>
          <a:p>
            <a:r>
              <a:rPr lang="en-US" sz="2000" dirty="0"/>
              <a:t>Var[X] = E[(X-E[X])</a:t>
            </a:r>
            <a:r>
              <a:rPr lang="en-US" sz="2000" baseline="30000" dirty="0"/>
              <a:t>2</a:t>
            </a:r>
            <a:r>
              <a:rPr lang="en-US" sz="2000" dirty="0"/>
              <a:t>]	= E[X</a:t>
            </a:r>
            <a:r>
              <a:rPr lang="en-US" sz="2000" baseline="30000" dirty="0"/>
              <a:t>2</a:t>
            </a:r>
            <a:r>
              <a:rPr lang="en-US" sz="2000" dirty="0"/>
              <a:t> -2X*E[X] + E[X]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</a:p>
          <a:p>
            <a:r>
              <a:rPr lang="en-US" sz="2000" dirty="0"/>
              <a:t>			= E[X</a:t>
            </a:r>
            <a:r>
              <a:rPr lang="en-US" sz="2000" baseline="30000" dirty="0"/>
              <a:t>2</a:t>
            </a:r>
            <a:r>
              <a:rPr lang="en-US" sz="2000" dirty="0"/>
              <a:t>] – 2E[X*E[X]] + E[X]</a:t>
            </a:r>
            <a:r>
              <a:rPr lang="en-US" sz="2000" baseline="30000" dirty="0"/>
              <a:t>2</a:t>
            </a:r>
            <a:r>
              <a:rPr lang="en-US" sz="2000" dirty="0"/>
              <a:t> = E[X</a:t>
            </a:r>
            <a:r>
              <a:rPr lang="en-US" sz="2000" baseline="30000" dirty="0"/>
              <a:t>2</a:t>
            </a:r>
            <a:r>
              <a:rPr lang="en-US" sz="2000" dirty="0"/>
              <a:t>] - E[X]</a:t>
            </a:r>
            <a:r>
              <a:rPr lang="en-US" sz="2000" baseline="30000" dirty="0"/>
              <a:t>2</a:t>
            </a:r>
            <a:endParaRPr lang="en-US" sz="2000" dirty="0"/>
          </a:p>
          <a:p>
            <a:r>
              <a:rPr lang="en-US" sz="2000" u="sng" dirty="0"/>
              <a:t>Fact</a:t>
            </a:r>
            <a:r>
              <a:rPr lang="en-US" sz="2000" dirty="0"/>
              <a:t>: Let X</a:t>
            </a:r>
            <a:r>
              <a:rPr lang="en-US" sz="2000" baseline="-25000" dirty="0"/>
              <a:t>1</a:t>
            </a:r>
            <a:r>
              <a:rPr lang="en-US" sz="2000" dirty="0"/>
              <a:t>, X</a:t>
            </a:r>
            <a:r>
              <a:rPr lang="en-US" sz="2000" baseline="-25000" dirty="0"/>
              <a:t>2</a:t>
            </a:r>
            <a:r>
              <a:rPr lang="en-US" sz="2000" dirty="0"/>
              <a:t>…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 be independent random variables.</a:t>
            </a:r>
          </a:p>
          <a:p>
            <a:r>
              <a:rPr lang="en-US" sz="2000" dirty="0"/>
              <a:t>Then Var[X] = Var[X</a:t>
            </a:r>
            <a:r>
              <a:rPr lang="en-US" sz="2000" baseline="-25000" dirty="0"/>
              <a:t>1</a:t>
            </a:r>
            <a:r>
              <a:rPr lang="en-US" sz="2000" dirty="0"/>
              <a:t>] + Var[X</a:t>
            </a:r>
            <a:r>
              <a:rPr lang="en-US" sz="2000" baseline="-25000" dirty="0"/>
              <a:t>2</a:t>
            </a:r>
            <a:r>
              <a:rPr lang="en-US" sz="2000" dirty="0"/>
              <a:t>] + … + Var[</a:t>
            </a:r>
            <a:r>
              <a:rPr lang="en-US" sz="2000" dirty="0" err="1"/>
              <a:t>X</a:t>
            </a:r>
            <a:r>
              <a:rPr lang="en-US" sz="2000" baseline="-25000" dirty="0" err="1"/>
              <a:t>n</a:t>
            </a:r>
            <a:r>
              <a:rPr lang="en-US" sz="20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9061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Chebyshev’s inequality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Chebyshev inequality</a:t>
            </a:r>
            <a:r>
              <a:rPr lang="en-US" sz="2000" dirty="0"/>
              <a:t>: Let X be a random variables taking real values.</a:t>
            </a:r>
          </a:p>
          <a:p>
            <a:r>
              <a:rPr lang="en-US" sz="2000" dirty="0"/>
              <a:t>Then, for all t&gt;0 </a:t>
            </a:r>
            <a:r>
              <a:rPr lang="en-US" sz="2000" dirty="0" err="1"/>
              <a:t>Pr</a:t>
            </a:r>
            <a:r>
              <a:rPr lang="en-US" sz="2000" dirty="0"/>
              <a:t>[| X - E[X] | &gt; t] &lt; Var[X]/t</a:t>
            </a:r>
            <a:r>
              <a:rPr lang="en-US" sz="2000" baseline="30000" dirty="0"/>
              <a:t>2</a:t>
            </a:r>
            <a:r>
              <a:rPr lang="en-US" sz="2000" dirty="0"/>
              <a:t> = (𝜎/t)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Here 𝜎 =(Var[X])</a:t>
            </a:r>
            <a:r>
              <a:rPr lang="en-US" sz="2000" baseline="30000" dirty="0"/>
              <a:t>1/2</a:t>
            </a:r>
            <a:r>
              <a:rPr lang="en-US" sz="2000" dirty="0"/>
              <a:t> is the standard deviation of X.</a:t>
            </a:r>
          </a:p>
          <a:p>
            <a:endParaRPr lang="en-US" sz="2000" dirty="0"/>
          </a:p>
          <a:p>
            <a:r>
              <a:rPr lang="en-US" sz="2000" u="sng" dirty="0"/>
              <a:t>Proof</a:t>
            </a:r>
            <a:r>
              <a:rPr lang="en-US" sz="2000" dirty="0"/>
              <a:t>:</a:t>
            </a:r>
          </a:p>
          <a:p>
            <a:r>
              <a:rPr lang="en-US" sz="2000" dirty="0"/>
              <a:t>		</a:t>
            </a:r>
            <a:r>
              <a:rPr lang="en-US" sz="2000" dirty="0" err="1"/>
              <a:t>Pr</a:t>
            </a:r>
            <a:r>
              <a:rPr lang="en-US" sz="2000" dirty="0"/>
              <a:t>[| X - E[X] | &gt; t]  = </a:t>
            </a:r>
            <a:r>
              <a:rPr lang="en-US" sz="2000" dirty="0" err="1"/>
              <a:t>Pr</a:t>
            </a:r>
            <a:r>
              <a:rPr lang="en-US" sz="2000" dirty="0"/>
              <a:t>[(X - E[X])</a:t>
            </a:r>
            <a:r>
              <a:rPr lang="en-US" sz="2000" baseline="30000" dirty="0"/>
              <a:t>2</a:t>
            </a:r>
            <a:r>
              <a:rPr lang="en-US" sz="2000" dirty="0"/>
              <a:t> &gt; t</a:t>
            </a:r>
            <a:r>
              <a:rPr lang="en-US" sz="2000" baseline="30000" dirty="0"/>
              <a:t>2</a:t>
            </a:r>
            <a:r>
              <a:rPr lang="en-US" sz="2000" dirty="0"/>
              <a:t>]  </a:t>
            </a:r>
          </a:p>
          <a:p>
            <a:r>
              <a:rPr lang="en-US" sz="2000" dirty="0"/>
              <a:t>		[By Markov]	  &lt;= E[(X - E[X])</a:t>
            </a:r>
            <a:r>
              <a:rPr lang="en-US" sz="2000" baseline="30000" dirty="0"/>
              <a:t>2</a:t>
            </a:r>
            <a:r>
              <a:rPr lang="en-US" sz="2000" dirty="0"/>
              <a:t>] / t</a:t>
            </a:r>
            <a:r>
              <a:rPr lang="en-US" sz="2000" baseline="30000" dirty="0"/>
              <a:t>2</a:t>
            </a:r>
            <a:endParaRPr lang="en-US" sz="2000" dirty="0"/>
          </a:p>
          <a:p>
            <a:r>
              <a:rPr lang="en-US" sz="2000" dirty="0"/>
              <a:t>				   = Var[X] / t</a:t>
            </a:r>
            <a:r>
              <a:rPr lang="en-US" sz="2000" baseline="30000" dirty="0"/>
              <a:t>2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917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Chernoff bound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 [Chernoff bound]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 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	Then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Equivalently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𝑝𝑛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br>
                  <a:rPr lang="en-US" sz="2000" u="sng" dirty="0"/>
                </a:br>
                <a:endParaRPr lang="en-US" sz="2000" u="sng" dirty="0"/>
              </a:p>
              <a:p>
                <a:r>
                  <a:rPr lang="en-US" sz="2000" dirty="0"/>
                  <a:t>Think of p as a constant, say p =1/3.</a:t>
                </a:r>
              </a:p>
              <a:p>
                <a:r>
                  <a:rPr lang="en-US" sz="2000" dirty="0"/>
                  <a:t>If we take n Bernoulli(p) samples, and 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/√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, for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/>
                  <a:t> constant</a:t>
                </a:r>
              </a:p>
              <a:p>
                <a:pPr algn="ctr"/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𝑝𝑛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√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~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𝑐𝑜𝑛𝑠𝑡𝑎𝑛𝑡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0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2811</TotalTime>
  <Words>1515</Words>
  <Application>Microsoft Office PowerPoint</Application>
  <PresentationFormat>Custom</PresentationFormat>
  <Paragraphs>136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Albany</vt:lpstr>
      <vt:lpstr>Arial</vt:lpstr>
      <vt:lpstr>Calibri</vt:lpstr>
      <vt:lpstr>Cambria Math</vt:lpstr>
      <vt:lpstr>Times New Roman</vt:lpstr>
      <vt:lpstr>water</vt:lpstr>
      <vt:lpstr>lyt blackandwhite</vt:lpstr>
      <vt:lpstr>PowerPoint Presentation</vt:lpstr>
      <vt:lpstr>Plan for today</vt:lpstr>
      <vt:lpstr>PowerPoint Presentation</vt:lpstr>
      <vt:lpstr>Expectation of a random variable</vt:lpstr>
      <vt:lpstr>Linearity of expectation</vt:lpstr>
      <vt:lpstr>Markov’s inequality</vt:lpstr>
      <vt:lpstr>Variance of a random variable</vt:lpstr>
      <vt:lpstr>Chebyshev’s inequality</vt:lpstr>
      <vt:lpstr>Chernoff bound</vt:lpstr>
      <vt:lpstr>PowerPoint Presentation</vt:lpstr>
      <vt:lpstr>PowerPoint Presentation</vt:lpstr>
      <vt:lpstr>7/8 approximation for Max-3-CNF</vt:lpstr>
      <vt:lpstr>7/8 approximation for Max-3-CNF</vt:lpstr>
      <vt:lpstr>7/8 approximation for Max-3-CNF</vt:lpstr>
      <vt:lpstr>7/8 approximation for Max-3-CNF</vt:lpstr>
      <vt:lpstr>7/8 approximation for Max-3-CNF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630</cp:revision>
  <dcterms:created xsi:type="dcterms:W3CDTF">2017-07-19T12:15:02Z</dcterms:created>
  <dcterms:modified xsi:type="dcterms:W3CDTF">2020-09-16T18:28:36Z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