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2"/>
  </p:notesMasterIdLst>
  <p:handoutMasterIdLst>
    <p:handoutMasterId r:id="rId33"/>
  </p:handoutMasterIdLst>
  <p:sldIdLst>
    <p:sldId id="256" r:id="rId3"/>
    <p:sldId id="362" r:id="rId4"/>
    <p:sldId id="374" r:id="rId5"/>
    <p:sldId id="383" r:id="rId6"/>
    <p:sldId id="384" r:id="rId7"/>
    <p:sldId id="386" r:id="rId8"/>
    <p:sldId id="389" r:id="rId9"/>
    <p:sldId id="390" r:id="rId10"/>
    <p:sldId id="393" r:id="rId11"/>
    <p:sldId id="392" r:id="rId12"/>
    <p:sldId id="394" r:id="rId13"/>
    <p:sldId id="378" r:id="rId14"/>
    <p:sldId id="395" r:id="rId15"/>
    <p:sldId id="396" r:id="rId16"/>
    <p:sldId id="397" r:id="rId17"/>
    <p:sldId id="399" r:id="rId18"/>
    <p:sldId id="400" r:id="rId19"/>
    <p:sldId id="401" r:id="rId20"/>
    <p:sldId id="402" r:id="rId21"/>
    <p:sldId id="403" r:id="rId22"/>
    <p:sldId id="404" r:id="rId23"/>
    <p:sldId id="405" r:id="rId24"/>
    <p:sldId id="360" r:id="rId25"/>
    <p:sldId id="406" r:id="rId26"/>
    <p:sldId id="407" r:id="rId27"/>
    <p:sldId id="409" r:id="rId28"/>
    <p:sldId id="410" r:id="rId29"/>
    <p:sldId id="411" r:id="rId30"/>
    <p:sldId id="398" r:id="rId31"/>
  </p:sldIdLst>
  <p:sldSz cx="10080625" cy="7559675"/>
  <p:notesSz cx="7559675" cy="106918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01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9" d="100"/>
          <a:sy n="99" d="100"/>
        </p:scale>
        <p:origin x="96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501" cy="534101"/>
          </a:xfrm>
          <a:prstGeom prst="rect">
            <a:avLst/>
          </a:prstGeom>
          <a:noFill/>
          <a:ln>
            <a:noFill/>
          </a:ln>
        </p:spPr>
        <p:txBody>
          <a:bodyPr vert="horz" wrap="none" lIns="90004" tIns="44997" rIns="90004" bIns="44997" anchor="t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Arial Unicode MS" pitchFamily="2"/>
              <a:cs typeface="Tahoma" pitchFamily="2"/>
            </a:endParaRPr>
          </a:p>
        </p:txBody>
      </p:sp>
      <p:sp>
        <p:nvSpPr>
          <p:cNvPr id="3" name="Date Placeholder 2"/>
          <p:cNvSpPr txBox="1">
            <a:spLocks noGrp="1"/>
          </p:cNvSpPr>
          <p:nvPr>
            <p:ph type="dt" sz="quarter" idx="1"/>
          </p:nvPr>
        </p:nvSpPr>
        <p:spPr>
          <a:xfrm>
            <a:off x="4279053" y="0"/>
            <a:ext cx="3280501" cy="534101"/>
          </a:xfrm>
          <a:prstGeom prst="rect">
            <a:avLst/>
          </a:prstGeom>
          <a:noFill/>
          <a:ln>
            <a:noFill/>
          </a:ln>
        </p:spPr>
        <p:txBody>
          <a:bodyPr vert="horz" wrap="none" lIns="90004" tIns="44997" rIns="90004" bIns="44997" anchor="t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Arial Unicode MS" pitchFamily="2"/>
              <a:cs typeface="Tahoma" pitchFamily="2"/>
            </a:endParaRPr>
          </a:p>
        </p:txBody>
      </p:sp>
      <p:sp>
        <p:nvSpPr>
          <p:cNvPr id="4" name="Footer Placeholder 3"/>
          <p:cNvSpPr txBox="1">
            <a:spLocks noGrp="1"/>
          </p:cNvSpPr>
          <p:nvPr>
            <p:ph type="ftr" sz="quarter" idx="2"/>
          </p:nvPr>
        </p:nvSpPr>
        <p:spPr>
          <a:xfrm>
            <a:off x="0" y="10157658"/>
            <a:ext cx="3280501" cy="534101"/>
          </a:xfrm>
          <a:prstGeom prst="rect">
            <a:avLst/>
          </a:prstGeom>
          <a:noFill/>
          <a:ln>
            <a:noFill/>
          </a:ln>
        </p:spPr>
        <p:txBody>
          <a:bodyPr vert="horz" wrap="none" lIns="90004" tIns="44997" rIns="90004" bIns="44997" anchor="b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Arial Unicode MS" pitchFamily="2"/>
              <a:cs typeface="Tahoma" pitchFamily="2"/>
            </a:endParaRPr>
          </a:p>
        </p:txBody>
      </p:sp>
      <p:sp>
        <p:nvSpPr>
          <p:cNvPr id="5" name="Slide Number Placeholder 4"/>
          <p:cNvSpPr txBox="1">
            <a:spLocks noGrp="1"/>
          </p:cNvSpPr>
          <p:nvPr>
            <p:ph type="sldNum" sz="quarter" idx="3"/>
          </p:nvPr>
        </p:nvSpPr>
        <p:spPr>
          <a:xfrm>
            <a:off x="4279053" y="10157658"/>
            <a:ext cx="3280501" cy="534101"/>
          </a:xfrm>
          <a:prstGeom prst="rect">
            <a:avLst/>
          </a:prstGeom>
          <a:noFill/>
          <a:ln>
            <a:noFill/>
          </a:ln>
        </p:spPr>
        <p:txBody>
          <a:bodyPr vert="horz" wrap="none" lIns="90004" tIns="44997" rIns="90004" bIns="44997" anchor="b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Arial Unicode MS" pitchFamily="2"/>
              <a:cs typeface="Tahoma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31052750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>
          <a:xfrm>
            <a:off x="1107000" y="812517"/>
            <a:ext cx="5345280" cy="4008958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3"/>
          </p:nvPr>
        </p:nvSpPr>
        <p:spPr>
          <a:xfrm>
            <a:off x="755998" y="5078522"/>
            <a:ext cx="6047640" cy="4811042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lvl="0"/>
            <a:endParaRPr lang="en-US"/>
          </a:p>
        </p:txBody>
      </p:sp>
      <p:sp>
        <p:nvSpPr>
          <p:cNvPr id="4" name="Header Placeholder 3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2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5" name="Date Placeholder 4"/>
          <p:cNvSpPr txBox="1">
            <a:spLocks noGrp="1"/>
          </p:cNvSpPr>
          <p:nvPr>
            <p:ph type="dt" idx="1"/>
          </p:nvPr>
        </p:nvSpPr>
        <p:spPr>
          <a:xfrm>
            <a:off x="4278962" y="0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2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4"/>
          </p:nvPr>
        </p:nvSpPr>
        <p:spPr>
          <a:xfrm>
            <a:off x="0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>
            <a:noAutofit/>
          </a:bodyPr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2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>
            <a:noAutofit/>
          </a:bodyPr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2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3625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5999" marR="0" lvl="0" indent="-215999" defTabSz="914400" rtl="0" fontAlgn="auto" hangingPunct="0">
      <a:lnSpc>
        <a:spcPct val="100000"/>
      </a:lnSpc>
      <a:spcBef>
        <a:spcPts val="0"/>
      </a:spcBef>
      <a:spcAft>
        <a:spcPts val="0"/>
      </a:spcAft>
      <a:buNone/>
      <a:tabLst/>
      <a:defRPr lang="en-US" sz="2000" b="0" i="0" u="none" strike="noStrike" kern="1200" cap="none" spc="0" baseline="0">
        <a:solidFill>
          <a:srgbClr val="000000"/>
        </a:solidFill>
        <a:uFillTx/>
        <a:latin typeface="Arial" pitchFamily="18"/>
        <a:ea typeface="Arial Unicode MS" pitchFamily="2"/>
        <a:cs typeface="Tahoma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55998" y="5078522"/>
            <a:ext cx="6047640" cy="4811399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5947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9765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5295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529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7178674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9889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10937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13672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30191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12021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529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119674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71190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27711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76152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14972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50489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94013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4955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82074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45100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45613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8966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529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813086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2254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1431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2916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2618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970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3853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ctrTitle"/>
          </p:nvPr>
        </p:nvSpPr>
        <p:spPr>
          <a:xfrm>
            <a:off x="1260472" y="1236661"/>
            <a:ext cx="7559673" cy="2632072"/>
          </a:xfrm>
        </p:spPr>
        <p:txBody>
          <a:bodyPr anchor="b"/>
          <a:lstStyle>
            <a:lvl1pPr>
              <a:defRPr sz="600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 txBox="1">
            <a:spLocks noGrp="1"/>
          </p:cNvSpPr>
          <p:nvPr>
            <p:ph type="subTitle" idx="1"/>
          </p:nvPr>
        </p:nvSpPr>
        <p:spPr>
          <a:xfrm>
            <a:off x="1260472" y="3970333"/>
            <a:ext cx="7559673" cy="1825627"/>
          </a:xfrm>
        </p:spPr>
        <p:txBody>
          <a:bodyPr anchorCtr="1"/>
          <a:lstStyle>
            <a:lvl1pPr algn="ctr">
              <a:defRPr sz="2400"/>
            </a:lvl1pPr>
          </a:lstStyle>
          <a:p>
            <a:pPr lvl="0"/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0932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9016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 txBox="1">
            <a:spLocks noGrp="1"/>
          </p:cNvSpPr>
          <p:nvPr>
            <p:ph type="title" orient="vert"/>
          </p:nvPr>
        </p:nvSpPr>
        <p:spPr>
          <a:xfrm>
            <a:off x="7110410" y="720720"/>
            <a:ext cx="2070101" cy="5759448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 txBox="1">
            <a:spLocks noGrp="1"/>
          </p:cNvSpPr>
          <p:nvPr>
            <p:ph type="body" orient="vert" idx="1"/>
          </p:nvPr>
        </p:nvSpPr>
        <p:spPr>
          <a:xfrm>
            <a:off x="900117" y="720720"/>
            <a:ext cx="6057899" cy="5759448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6483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ctrTitle"/>
          </p:nvPr>
        </p:nvSpPr>
        <p:spPr>
          <a:xfrm>
            <a:off x="1260472" y="1236661"/>
            <a:ext cx="7559673" cy="2632072"/>
          </a:xfrm>
        </p:spPr>
        <p:txBody>
          <a:bodyPr anchor="b"/>
          <a:lstStyle>
            <a:lvl1pPr>
              <a:defRPr lang="en-US" sz="600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 txBox="1">
            <a:spLocks noGrp="1"/>
          </p:cNvSpPr>
          <p:nvPr>
            <p:ph type="subTitle" idx="1"/>
          </p:nvPr>
        </p:nvSpPr>
        <p:spPr>
          <a:xfrm>
            <a:off x="1260472" y="3970333"/>
            <a:ext cx="7559673" cy="1825627"/>
          </a:xfrm>
        </p:spPr>
        <p:txBody>
          <a:bodyPr anchorCtr="1"/>
          <a:lstStyle>
            <a:lvl1pPr algn="ctr">
              <a:defRPr sz="2400"/>
            </a:lvl1pPr>
          </a:lstStyle>
          <a:p>
            <a:pPr lvl="0"/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191564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en-US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134846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687391" y="1884358"/>
            <a:ext cx="8694736" cy="3144841"/>
          </a:xfrm>
        </p:spPr>
        <p:txBody>
          <a:bodyPr anchor="b"/>
          <a:lstStyle>
            <a:lvl1pPr>
              <a:defRPr lang="en-US" sz="600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687391" y="5059366"/>
            <a:ext cx="8694736" cy="1652585"/>
          </a:xfrm>
        </p:spPr>
        <p:txBody>
          <a:bodyPr/>
          <a:lstStyle>
            <a:lvl1pPr>
              <a:defRPr sz="2400">
                <a:solidFill>
                  <a:srgbClr val="898989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932386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en-US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720720" y="1949445"/>
            <a:ext cx="4351336" cy="381000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 txBox="1">
            <a:spLocks noGrp="1"/>
          </p:cNvSpPr>
          <p:nvPr>
            <p:ph idx="2"/>
          </p:nvPr>
        </p:nvSpPr>
        <p:spPr>
          <a:xfrm>
            <a:off x="5224460" y="1949445"/>
            <a:ext cx="4351336" cy="381000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362415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693736" y="403222"/>
            <a:ext cx="8694736" cy="1460497"/>
          </a:xfrm>
        </p:spPr>
        <p:txBody>
          <a:bodyPr/>
          <a:lstStyle>
            <a:lvl1pPr>
              <a:defRPr lang="en-US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693736" y="1852610"/>
            <a:ext cx="4265611" cy="908054"/>
          </a:xfrm>
        </p:spPr>
        <p:txBody>
          <a:bodyPr anchor="b"/>
          <a:lstStyle>
            <a:lvl1pPr>
              <a:defRPr sz="2400" b="1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 txBox="1">
            <a:spLocks noGrp="1"/>
          </p:cNvSpPr>
          <p:nvPr>
            <p:ph idx="2"/>
          </p:nvPr>
        </p:nvSpPr>
        <p:spPr>
          <a:xfrm>
            <a:off x="693736" y="2760665"/>
            <a:ext cx="4265611" cy="4062414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 txBox="1">
            <a:spLocks noGrp="1"/>
          </p:cNvSpPr>
          <p:nvPr>
            <p:ph type="body" idx="3"/>
          </p:nvPr>
        </p:nvSpPr>
        <p:spPr>
          <a:xfrm>
            <a:off x="5103815" y="1852610"/>
            <a:ext cx="4284658" cy="908054"/>
          </a:xfrm>
        </p:spPr>
        <p:txBody>
          <a:bodyPr anchor="b"/>
          <a:lstStyle>
            <a:lvl1pPr>
              <a:defRPr sz="2400" b="1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 txBox="1">
            <a:spLocks noGrp="1"/>
          </p:cNvSpPr>
          <p:nvPr>
            <p:ph idx="4"/>
          </p:nvPr>
        </p:nvSpPr>
        <p:spPr>
          <a:xfrm>
            <a:off x="5103815" y="2760665"/>
            <a:ext cx="4284658" cy="4062414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  <p:sp>
        <p:nvSpPr>
          <p:cNvPr id="8" name="Footer Placeholder 7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  <p:sp>
        <p:nvSpPr>
          <p:cNvPr id="9" name="Slide Number Placeholder 8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82318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en-US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  <p:sp>
        <p:nvSpPr>
          <p:cNvPr id="4" name="Footer Placeholder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  <p:sp>
        <p:nvSpPr>
          <p:cNvPr id="5" name="Slide Number Placeholder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223787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  <p:sp>
        <p:nvSpPr>
          <p:cNvPr id="3" name="Footer Placeholder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  <p:sp>
        <p:nvSpPr>
          <p:cNvPr id="4" name="Slide Number Placeholder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58540686"/>
      </p:ext>
    </p:extLst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693736" y="503240"/>
            <a:ext cx="3251204" cy="1765304"/>
          </a:xfrm>
        </p:spPr>
        <p:txBody>
          <a:bodyPr anchor="b"/>
          <a:lstStyle>
            <a:lvl1pPr>
              <a:defRPr lang="en-US" sz="320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4286249" y="1089022"/>
            <a:ext cx="5102223" cy="5372100"/>
          </a:xfrm>
        </p:spPr>
        <p:txBody>
          <a:bodyPr/>
          <a:lstStyle>
            <a:lvl1pPr>
              <a:defRPr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2"/>
          </p:nvPr>
        </p:nvSpPr>
        <p:spPr>
          <a:xfrm>
            <a:off x="693736" y="2268534"/>
            <a:ext cx="3251204" cy="4200525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161636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2827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693736" y="503240"/>
            <a:ext cx="3251204" cy="1765304"/>
          </a:xfrm>
        </p:spPr>
        <p:txBody>
          <a:bodyPr anchor="b"/>
          <a:lstStyle>
            <a:lvl1pPr>
              <a:defRPr lang="en-US" sz="320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 txBox="1">
            <a:spLocks noGrp="1"/>
          </p:cNvSpPr>
          <p:nvPr>
            <p:ph type="pic" idx="1"/>
          </p:nvPr>
        </p:nvSpPr>
        <p:spPr>
          <a:xfrm>
            <a:off x="4286249" y="1089022"/>
            <a:ext cx="5102223" cy="5372100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2"/>
          </p:nvPr>
        </p:nvSpPr>
        <p:spPr>
          <a:xfrm>
            <a:off x="693736" y="2268534"/>
            <a:ext cx="3251204" cy="4200525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573747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en-US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875350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 txBox="1">
            <a:spLocks noGrp="1"/>
          </p:cNvSpPr>
          <p:nvPr>
            <p:ph type="title" orient="vert"/>
          </p:nvPr>
        </p:nvSpPr>
        <p:spPr>
          <a:xfrm>
            <a:off x="7362821" y="684208"/>
            <a:ext cx="2212976" cy="5075240"/>
          </a:xfrm>
        </p:spPr>
        <p:txBody>
          <a:bodyPr vert="eaVert"/>
          <a:lstStyle>
            <a:lvl1pPr>
              <a:defRPr lang="en-US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 txBox="1">
            <a:spLocks noGrp="1"/>
          </p:cNvSpPr>
          <p:nvPr>
            <p:ph type="body" orient="vert" idx="1"/>
          </p:nvPr>
        </p:nvSpPr>
        <p:spPr>
          <a:xfrm>
            <a:off x="720720" y="684208"/>
            <a:ext cx="6489697" cy="5075240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140830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687391" y="1884358"/>
            <a:ext cx="8694736" cy="3144841"/>
          </a:xfrm>
        </p:spPr>
        <p:txBody>
          <a:bodyPr anchor="b"/>
          <a:lstStyle>
            <a:lvl1pPr>
              <a:defRPr sz="600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687391" y="5059366"/>
            <a:ext cx="8694736" cy="1652585"/>
          </a:xfrm>
        </p:spPr>
        <p:txBody>
          <a:bodyPr/>
          <a:lstStyle>
            <a:lvl1pPr>
              <a:defRPr sz="2400">
                <a:solidFill>
                  <a:srgbClr val="898989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5666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900117" y="1979611"/>
            <a:ext cx="4063995" cy="4500557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 txBox="1">
            <a:spLocks noGrp="1"/>
          </p:cNvSpPr>
          <p:nvPr>
            <p:ph idx="2"/>
          </p:nvPr>
        </p:nvSpPr>
        <p:spPr>
          <a:xfrm>
            <a:off x="5116516" y="1979611"/>
            <a:ext cx="4063995" cy="4500557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0674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693736" y="403222"/>
            <a:ext cx="8694736" cy="146049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693736" y="1852610"/>
            <a:ext cx="4265611" cy="908054"/>
          </a:xfrm>
        </p:spPr>
        <p:txBody>
          <a:bodyPr anchor="b"/>
          <a:lstStyle>
            <a:lvl1pPr>
              <a:defRPr sz="2400" b="1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 txBox="1">
            <a:spLocks noGrp="1"/>
          </p:cNvSpPr>
          <p:nvPr>
            <p:ph idx="2"/>
          </p:nvPr>
        </p:nvSpPr>
        <p:spPr>
          <a:xfrm>
            <a:off x="693736" y="2760665"/>
            <a:ext cx="4265611" cy="4062414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 txBox="1">
            <a:spLocks noGrp="1"/>
          </p:cNvSpPr>
          <p:nvPr>
            <p:ph type="body" idx="3"/>
          </p:nvPr>
        </p:nvSpPr>
        <p:spPr>
          <a:xfrm>
            <a:off x="5103815" y="1852610"/>
            <a:ext cx="4284658" cy="908054"/>
          </a:xfrm>
        </p:spPr>
        <p:txBody>
          <a:bodyPr anchor="b"/>
          <a:lstStyle>
            <a:lvl1pPr>
              <a:defRPr sz="2400" b="1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 txBox="1">
            <a:spLocks noGrp="1"/>
          </p:cNvSpPr>
          <p:nvPr>
            <p:ph idx="4"/>
          </p:nvPr>
        </p:nvSpPr>
        <p:spPr>
          <a:xfrm>
            <a:off x="5103815" y="2760665"/>
            <a:ext cx="4284658" cy="4062414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8" name="Footer Placeholder 7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9" name="Slide Number Placeholder 8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4149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4" name="Footer Placeholder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5" name="Slide Number Placeholder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2053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3" name="Footer Placeholder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4" name="Slide Number Placeholder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946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693736" y="503240"/>
            <a:ext cx="3251204" cy="1765304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4286249" y="1089022"/>
            <a:ext cx="5102223" cy="5372100"/>
          </a:xfrm>
        </p:spPr>
        <p:txBody>
          <a:bodyPr/>
          <a:lstStyle>
            <a:lvl1pPr>
              <a:defRPr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2"/>
          </p:nvPr>
        </p:nvSpPr>
        <p:spPr>
          <a:xfrm>
            <a:off x="693736" y="2268534"/>
            <a:ext cx="3251204" cy="4200525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0377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693736" y="503240"/>
            <a:ext cx="3251204" cy="1765304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 txBox="1">
            <a:spLocks noGrp="1"/>
          </p:cNvSpPr>
          <p:nvPr>
            <p:ph type="pic" idx="1"/>
          </p:nvPr>
        </p:nvSpPr>
        <p:spPr>
          <a:xfrm>
            <a:off x="4286249" y="1089022"/>
            <a:ext cx="5102223" cy="5372100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2"/>
          </p:nvPr>
        </p:nvSpPr>
        <p:spPr>
          <a:xfrm>
            <a:off x="693736" y="2268534"/>
            <a:ext cx="3251204" cy="4200525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4103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 txBox="1">
            <a:spLocks noGrp="1"/>
          </p:cNvSpPr>
          <p:nvPr>
            <p:ph type="title"/>
          </p:nvPr>
        </p:nvSpPr>
        <p:spPr>
          <a:xfrm>
            <a:off x="899998" y="719998"/>
            <a:ext cx="8280001" cy="1079997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1" compatLnSpc="1">
            <a:noAutofit/>
          </a:bodyPr>
          <a:lstStyle/>
          <a:p>
            <a:pPr lvl="0"/>
            <a:endParaRPr lang="en-US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899998" y="1979996"/>
            <a:ext cx="8280001" cy="4500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2"/>
          </p:nvPr>
        </p:nvSpPr>
        <p:spPr>
          <a:xfrm>
            <a:off x="503998" y="6887160"/>
            <a:ext cx="2348279" cy="52128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2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3"/>
          </p:nvPr>
        </p:nvSpPr>
        <p:spPr>
          <a:xfrm>
            <a:off x="3447361" y="6887160"/>
            <a:ext cx="3194995" cy="52128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2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4"/>
          </p:nvPr>
        </p:nvSpPr>
        <p:spPr>
          <a:xfrm>
            <a:off x="7227362" y="6887160"/>
            <a:ext cx="2348279" cy="52128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2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marL="0" marR="0" lvl="0" indent="0" algn="ctr" defTabSz="914400" rtl="0" fontAlgn="auto" hangingPunct="0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4400" b="0" i="0" u="none" strike="noStrike" kern="1200" cap="none" spc="0" baseline="0">
          <a:solidFill>
            <a:srgbClr val="000000"/>
          </a:solidFill>
          <a:uFillTx/>
          <a:latin typeface="Arial" pitchFamily="18"/>
          <a:ea typeface="Arial Unicode MS" pitchFamily="2"/>
          <a:cs typeface="Tahoma" pitchFamily="2"/>
        </a:defRPr>
      </a:lvl1pPr>
    </p:titleStyle>
    <p:bodyStyle>
      <a:lvl1pPr marL="0" marR="0" lvl="0" indent="0" defTabSz="914400" rtl="0" fontAlgn="auto" hangingPunct="0">
        <a:lnSpc>
          <a:spcPct val="100000"/>
        </a:lnSpc>
        <a:spcBef>
          <a:spcPts val="0"/>
        </a:spcBef>
        <a:spcAft>
          <a:spcPts val="1415"/>
        </a:spcAft>
        <a:buNone/>
        <a:tabLst/>
        <a:defRPr lang="en-US" sz="3200" b="0" i="0" u="none" strike="noStrike" kern="1200" cap="none" spc="0" baseline="0">
          <a:solidFill>
            <a:srgbClr val="000000"/>
          </a:solidFill>
          <a:uFillTx/>
          <a:latin typeface="Arial" pitchFamily="18"/>
          <a:ea typeface="Arial Unicode MS" pitchFamily="2"/>
          <a:cs typeface="Tahoma" pitchFamily="2"/>
        </a:defRPr>
      </a:lvl1pPr>
      <a:lvl2pPr marL="685800" marR="0" lvl="1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2400" b="0" i="0" u="none" strike="noStrike" kern="1200" cap="none" spc="0" baseline="0">
          <a:solidFill>
            <a:srgbClr val="000000"/>
          </a:solidFill>
          <a:uFillTx/>
          <a:latin typeface="Calibri"/>
        </a:defRPr>
      </a:lvl2pPr>
      <a:lvl3pPr marL="1143000" marR="0" lvl="2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2000" b="0" i="0" u="none" strike="noStrike" kern="1200" cap="none" spc="0" baseline="0">
          <a:solidFill>
            <a:srgbClr val="000000"/>
          </a:solidFill>
          <a:uFillTx/>
          <a:latin typeface="Calibri"/>
        </a:defRPr>
      </a:lvl3pPr>
      <a:lvl4pPr marL="1600200" marR="0" lvl="3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1800" b="0" i="0" u="none" strike="noStrike" kern="1200" cap="none" spc="0" baseline="0">
          <a:solidFill>
            <a:srgbClr val="000000"/>
          </a:solidFill>
          <a:uFillTx/>
          <a:latin typeface="Calibri"/>
        </a:defRPr>
      </a:lvl4pPr>
      <a:lvl5pPr marL="2057400" marR="0" lvl="4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1800" b="0" i="0" u="none" strike="noStrike" kern="1200" cap="none" spc="0" baseline="0">
          <a:solidFill>
            <a:srgbClr val="000000"/>
          </a:solidFill>
          <a:uFillTx/>
          <a:latin typeface="Calibri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 txBox="1">
            <a:spLocks noGrp="1"/>
          </p:cNvSpPr>
          <p:nvPr>
            <p:ph type="title"/>
          </p:nvPr>
        </p:nvSpPr>
        <p:spPr>
          <a:xfrm>
            <a:off x="719998" y="683998"/>
            <a:ext cx="8460001" cy="102347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1" compatLnSpc="1">
            <a:noAutofit/>
          </a:bodyPr>
          <a:lstStyle/>
          <a:p>
            <a:pPr lvl="0"/>
            <a:endParaRPr lang="de-DE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719998" y="1949043"/>
            <a:ext cx="8855643" cy="381096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2"/>
          </p:nvPr>
        </p:nvSpPr>
        <p:spPr>
          <a:xfrm>
            <a:off x="539998" y="6318723"/>
            <a:ext cx="2348279" cy="52128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 sz="2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de-DE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3"/>
          </p:nvPr>
        </p:nvSpPr>
        <p:spPr>
          <a:xfrm>
            <a:off x="3267361" y="6347161"/>
            <a:ext cx="3194995" cy="52128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 sz="2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de-DE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4"/>
          </p:nvPr>
        </p:nvSpPr>
        <p:spPr>
          <a:xfrm>
            <a:off x="6831363" y="6347161"/>
            <a:ext cx="2348279" cy="52128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 sz="2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0" marR="0" lvl="0" indent="0" algn="ctr" defTabSz="914400" rtl="0" fontAlgn="auto" hangingPunct="0">
        <a:lnSpc>
          <a:spcPct val="100000"/>
        </a:lnSpc>
        <a:spcBef>
          <a:spcPts val="0"/>
        </a:spcBef>
        <a:spcAft>
          <a:spcPts val="0"/>
        </a:spcAft>
        <a:buNone/>
        <a:tabLst/>
        <a:defRPr lang="de-DE" sz="4400" b="0" i="0" u="none" strike="noStrike" kern="0" cap="none" spc="0" baseline="0">
          <a:solidFill>
            <a:srgbClr val="000000"/>
          </a:solidFill>
          <a:uFillTx/>
          <a:latin typeface="Albany" pitchFamily="18"/>
          <a:cs typeface="Tahoma" pitchFamily="2"/>
        </a:defRPr>
      </a:lvl1pPr>
    </p:titleStyle>
    <p:bodyStyle>
      <a:lvl1pPr marL="0" marR="0" lvl="0" indent="0" defTabSz="914400" rtl="0" fontAlgn="auto" hangingPunct="0">
        <a:lnSpc>
          <a:spcPct val="100000"/>
        </a:lnSpc>
        <a:spcBef>
          <a:spcPts val="0"/>
        </a:spcBef>
        <a:spcAft>
          <a:spcPts val="1415"/>
        </a:spcAft>
        <a:buNone/>
        <a:tabLst/>
        <a:defRPr lang="en-US" sz="3200" b="0" i="0" u="none" strike="noStrike" kern="0" cap="none" spc="0" baseline="0">
          <a:solidFill>
            <a:srgbClr val="000000"/>
          </a:solidFill>
          <a:uFillTx/>
          <a:latin typeface="Albany" pitchFamily="18"/>
          <a:cs typeface="Tahoma" pitchFamily="2"/>
        </a:defRPr>
      </a:lvl1pPr>
      <a:lvl2pPr marL="685800" marR="0" lvl="1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2400" b="0" i="0" u="none" strike="noStrike" kern="1200" cap="none" spc="0" baseline="0">
          <a:solidFill>
            <a:srgbClr val="000000"/>
          </a:solidFill>
          <a:uFillTx/>
          <a:latin typeface="Calibri"/>
        </a:defRPr>
      </a:lvl2pPr>
      <a:lvl3pPr marL="1143000" marR="0" lvl="2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2000" b="0" i="0" u="none" strike="noStrike" kern="1200" cap="none" spc="0" baseline="0">
          <a:solidFill>
            <a:srgbClr val="000000"/>
          </a:solidFill>
          <a:uFillTx/>
          <a:latin typeface="Calibri"/>
        </a:defRPr>
      </a:lvl3pPr>
      <a:lvl4pPr marL="1600200" marR="0" lvl="3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1800" b="0" i="0" u="none" strike="noStrike" kern="1200" cap="none" spc="0" baseline="0">
          <a:solidFill>
            <a:srgbClr val="000000"/>
          </a:solidFill>
          <a:uFillTx/>
          <a:latin typeface="Calibri"/>
        </a:defRPr>
      </a:lvl4pPr>
      <a:lvl5pPr marL="2057400" marR="0" lvl="4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1800" b="0" i="0" u="none" strike="noStrike" kern="1200" cap="none" spc="0" baseline="0">
          <a:solidFill>
            <a:srgbClr val="000000"/>
          </a:solidFill>
          <a:uFillTx/>
          <a:latin typeface="Calibri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 txBox="1">
            <a:spLocks noGrp="1"/>
          </p:cNvSpPr>
          <p:nvPr>
            <p:ph type="body" idx="4294967295"/>
          </p:nvPr>
        </p:nvSpPr>
        <p:spPr>
          <a:xfrm>
            <a:off x="719998" y="1445035"/>
            <a:ext cx="8855643" cy="5509200"/>
          </a:xfrm>
        </p:spPr>
        <p:txBody>
          <a:bodyPr>
            <a:spAutoFit/>
          </a:bodyPr>
          <a:lstStyle/>
          <a:p>
            <a:pPr lvl="0" algn="ctr"/>
            <a:endParaRPr lang="de-DE" sz="3600" b="1" dirty="0">
              <a:solidFill>
                <a:srgbClr val="00008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/>
            <a:r>
              <a:rPr lang="de-DE" sz="3600" b="1" dirty="0">
                <a:solidFill>
                  <a:srgbClr val="000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CMPT 409/815</a:t>
            </a:r>
          </a:p>
          <a:p>
            <a:pPr lvl="0" algn="ctr"/>
            <a:r>
              <a:rPr lang="de-DE" sz="3600" b="1" dirty="0">
                <a:solidFill>
                  <a:srgbClr val="000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sz="3600" b="1" dirty="0">
                <a:solidFill>
                  <a:srgbClr val="00008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3600" b="1" dirty="0">
                <a:solidFill>
                  <a:srgbClr val="000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Advanced Algorithms</a:t>
            </a:r>
          </a:p>
          <a:p>
            <a:pPr lvl="0" algn="ctr"/>
            <a:endParaRPr lang="de-DE" sz="3600" b="1" dirty="0">
              <a:solidFill>
                <a:srgbClr val="00008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/>
            <a:r>
              <a:rPr lang="de-DE" sz="3600" b="1" dirty="0">
                <a:solidFill>
                  <a:srgbClr val="000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September 21, 2020</a:t>
            </a:r>
          </a:p>
          <a:p>
            <a:pPr lvl="0" algn="ctr"/>
            <a:endParaRPr lang="de-DE" sz="36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de-DE" sz="3600" dirty="0">
              <a:solidFill>
                <a:srgbClr val="9933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719998" y="672847"/>
            <a:ext cx="8460001" cy="1023478"/>
          </a:xfrm>
        </p:spPr>
        <p:txBody>
          <a:bodyPr anchorCtr="0"/>
          <a:lstStyle/>
          <a:p>
            <a:pPr lvl="0" algn="l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7/8 approximation for Max-3-CNF</a:t>
            </a:r>
            <a:endParaRPr lang="de-DE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719998" y="1949043"/>
            <a:ext cx="8855643" cy="4763155"/>
          </a:xfrm>
        </p:spPr>
        <p:txBody>
          <a:bodyPr/>
          <a:lstStyle/>
          <a:p>
            <a:pPr algn="l"/>
            <a:r>
              <a:rPr lang="en-US" sz="2000" u="sng" dirty="0">
                <a:latin typeface="Albany"/>
              </a:rPr>
              <a:t>Algorithm (deterministic)</a:t>
            </a:r>
            <a:r>
              <a:rPr lang="en-US" sz="2000" dirty="0">
                <a:latin typeface="Albany"/>
              </a:rPr>
              <a:t>:</a:t>
            </a:r>
          </a:p>
          <a:p>
            <a:pPr algn="l"/>
            <a:r>
              <a:rPr lang="en-US" sz="2000" dirty="0">
                <a:latin typeface="Albany"/>
              </a:rPr>
              <a:t>For each x</a:t>
            </a:r>
            <a:r>
              <a:rPr lang="en-US" sz="2000" baseline="-25000" dirty="0">
                <a:latin typeface="Albany"/>
              </a:rPr>
              <a:t>i</a:t>
            </a:r>
            <a:r>
              <a:rPr lang="en-US" sz="2000" dirty="0">
                <a:latin typeface="Albany"/>
              </a:rPr>
              <a:t> do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sz="2000" dirty="0">
                <a:latin typeface="Albany"/>
              </a:rPr>
              <a:t>Fix x</a:t>
            </a:r>
            <a:r>
              <a:rPr lang="en-US" sz="2000" baseline="-25000" dirty="0">
                <a:latin typeface="Albany"/>
              </a:rPr>
              <a:t>i</a:t>
            </a:r>
            <a:r>
              <a:rPr lang="en-US" sz="2000" dirty="0">
                <a:latin typeface="Albany"/>
              </a:rPr>
              <a:t>=0 and compute the expected number of satisfied clauses where the non-fixed-variables x</a:t>
            </a:r>
            <a:r>
              <a:rPr lang="en-US" sz="2000" baseline="-25000" dirty="0">
                <a:latin typeface="Albany"/>
              </a:rPr>
              <a:t>i </a:t>
            </a:r>
            <a:r>
              <a:rPr lang="en-US" sz="2000" dirty="0">
                <a:latin typeface="Albany"/>
              </a:rPr>
              <a:t>are chosen to be 0 or 1 independently </a:t>
            </a:r>
            <a:r>
              <a:rPr lang="en-US" sz="2000" dirty="0" err="1">
                <a:latin typeface="Albany"/>
              </a:rPr>
              <a:t>w.p.</a:t>
            </a:r>
            <a:r>
              <a:rPr lang="en-US" sz="2000" dirty="0">
                <a:latin typeface="Albany"/>
              </a:rPr>
              <a:t> ½ each.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sz="2000" dirty="0">
                <a:latin typeface="Albany"/>
              </a:rPr>
              <a:t>Fix x</a:t>
            </a:r>
            <a:r>
              <a:rPr lang="en-US" sz="2000" baseline="-25000" dirty="0">
                <a:latin typeface="Albany"/>
              </a:rPr>
              <a:t>i</a:t>
            </a:r>
            <a:r>
              <a:rPr lang="en-US" sz="2000" dirty="0">
                <a:latin typeface="Albany"/>
              </a:rPr>
              <a:t>=1 and compute the expected number of satisfied clauses where the non-fixed-variables x</a:t>
            </a:r>
            <a:r>
              <a:rPr lang="en-US" sz="2000" baseline="-25000" dirty="0">
                <a:latin typeface="Albany"/>
              </a:rPr>
              <a:t>i </a:t>
            </a:r>
            <a:r>
              <a:rPr lang="en-US" sz="2000" dirty="0">
                <a:latin typeface="Albany"/>
              </a:rPr>
              <a:t>are chosen to be 0 or 1 independently </a:t>
            </a:r>
            <a:r>
              <a:rPr lang="en-US" sz="2000" dirty="0" err="1">
                <a:latin typeface="Albany"/>
              </a:rPr>
              <a:t>w.p.</a:t>
            </a:r>
            <a:r>
              <a:rPr lang="en-US" sz="2000" dirty="0">
                <a:latin typeface="Albany"/>
              </a:rPr>
              <a:t> ½ each.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sz="2000" dirty="0">
                <a:latin typeface="Albany"/>
              </a:rPr>
              <a:t>Set x</a:t>
            </a:r>
            <a:r>
              <a:rPr lang="en-US" sz="2000" baseline="-25000" dirty="0">
                <a:latin typeface="Albany"/>
              </a:rPr>
              <a:t>i</a:t>
            </a:r>
            <a:r>
              <a:rPr lang="en-US" sz="2000" dirty="0">
                <a:latin typeface="Albany"/>
              </a:rPr>
              <a:t> to the one that maximizes the expectation</a:t>
            </a:r>
          </a:p>
          <a:p>
            <a:pPr algn="l"/>
            <a:r>
              <a:rPr lang="en-US" sz="2000" dirty="0">
                <a:latin typeface="Albany"/>
              </a:rPr>
              <a:t>Return the assignment</a:t>
            </a:r>
            <a:r>
              <a:rPr lang="en-US" sz="2000" u="sng" dirty="0">
                <a:latin typeface="Albany"/>
              </a:rPr>
              <a:t/>
            </a:r>
            <a:br>
              <a:rPr lang="en-US" sz="2000" u="sng" dirty="0">
                <a:latin typeface="Albany"/>
              </a:rPr>
            </a:br>
            <a:endParaRPr lang="en-US" sz="2000" u="sng" dirty="0">
              <a:latin typeface="Albany"/>
            </a:endParaRPr>
          </a:p>
        </p:txBody>
      </p:sp>
      <p:sp>
        <p:nvSpPr>
          <p:cNvPr id="5" name="Rounded Rectangle 8">
            <a:extLst>
              <a:ext uri="{FF2B5EF4-FFF2-40B4-BE49-F238E27FC236}">
                <a16:creationId xmlns:a16="http://schemas.microsoft.com/office/drawing/2014/main" id="{7A61654A-2FD4-43C1-9259-D5DC4242EEBD}"/>
              </a:ext>
            </a:extLst>
          </p:cNvPr>
          <p:cNvSpPr/>
          <p:nvPr/>
        </p:nvSpPr>
        <p:spPr>
          <a:xfrm>
            <a:off x="3233855" y="5430645"/>
            <a:ext cx="5279278" cy="85864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What is the runtime of the algorithm?</a:t>
            </a:r>
          </a:p>
        </p:txBody>
      </p:sp>
    </p:spTree>
    <p:extLst>
      <p:ext uri="{BB962C8B-B14F-4D97-AF65-F5344CB8AC3E}">
        <p14:creationId xmlns:p14="http://schemas.microsoft.com/office/powerpoint/2010/main" val="2859025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719998" y="672847"/>
            <a:ext cx="8460001" cy="1023478"/>
          </a:xfrm>
        </p:spPr>
        <p:txBody>
          <a:bodyPr anchorCtr="0"/>
          <a:lstStyle/>
          <a:p>
            <a:pPr lvl="0" algn="l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7/8 approximation for Max-3-CNF</a:t>
            </a:r>
            <a:endParaRPr lang="de-DE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719998" y="1949043"/>
            <a:ext cx="8855643" cy="4763155"/>
          </a:xfrm>
        </p:spPr>
        <p:txBody>
          <a:bodyPr/>
          <a:lstStyle/>
          <a:p>
            <a:pPr algn="l"/>
            <a:r>
              <a:rPr lang="en-US" sz="2000" u="sng" dirty="0" smtClean="0">
                <a:latin typeface="Albany"/>
              </a:rPr>
              <a:t>Remarks:</a:t>
            </a:r>
          </a:p>
          <a:p>
            <a:pPr algn="l"/>
            <a:r>
              <a:rPr lang="en-US" sz="2000" u="sng" dirty="0" err="1" smtClean="0">
                <a:latin typeface="Albany"/>
              </a:rPr>
              <a:t>Inapproximability</a:t>
            </a:r>
            <a:r>
              <a:rPr lang="en-US" sz="2000" u="sng" dirty="0" smtClean="0">
                <a:latin typeface="Albany"/>
              </a:rPr>
              <a:t> Theorem </a:t>
            </a:r>
            <a:r>
              <a:rPr lang="en-US" sz="2000" u="sng" dirty="0">
                <a:latin typeface="Albany"/>
              </a:rPr>
              <a:t>[</a:t>
            </a:r>
            <a:r>
              <a:rPr lang="en-US" sz="2000" u="sng" dirty="0" err="1">
                <a:latin typeface="Albany"/>
              </a:rPr>
              <a:t>Håstad</a:t>
            </a:r>
            <a:r>
              <a:rPr lang="en-US" sz="2000" u="sng" dirty="0">
                <a:latin typeface="Albany"/>
              </a:rPr>
              <a:t> ‘97]</a:t>
            </a:r>
            <a:r>
              <a:rPr lang="en-US" sz="2000" dirty="0">
                <a:latin typeface="Albany"/>
              </a:rPr>
              <a:t> For all </a:t>
            </a:r>
            <a:r>
              <a:rPr lang="el-GR" sz="2000" dirty="0">
                <a:latin typeface="Albany"/>
              </a:rPr>
              <a:t>ε</a:t>
            </a:r>
            <a:r>
              <a:rPr lang="en-US" sz="2000" dirty="0">
                <a:latin typeface="Albany"/>
              </a:rPr>
              <a:t>&gt;0, given a satisfiable 3CNF formula, it is NP-hard to find an assignment that satisfies more than (7/8+</a:t>
            </a:r>
            <a:r>
              <a:rPr lang="el-GR" sz="2000" dirty="0">
                <a:latin typeface="Albany"/>
              </a:rPr>
              <a:t>ε</a:t>
            </a:r>
            <a:r>
              <a:rPr lang="en-US" sz="2000" dirty="0">
                <a:latin typeface="Albany"/>
              </a:rPr>
              <a:t>)m clauses.</a:t>
            </a:r>
          </a:p>
          <a:p>
            <a:pPr algn="l"/>
            <a:endParaRPr lang="en-US" sz="2000" dirty="0">
              <a:latin typeface="Albany"/>
            </a:endParaRPr>
          </a:p>
          <a:p>
            <a:pPr algn="l"/>
            <a:r>
              <a:rPr lang="en-US" sz="2000" u="sng" dirty="0">
                <a:latin typeface="Albany"/>
              </a:rPr>
              <a:t>Conclusion</a:t>
            </a:r>
            <a:r>
              <a:rPr lang="en-US" sz="2000" dirty="0">
                <a:latin typeface="Albany"/>
              </a:rPr>
              <a:t>: The trivial algorithm that chooses a random assignment is </a:t>
            </a:r>
            <a:r>
              <a:rPr lang="en-US" sz="2000" i="1" dirty="0">
                <a:latin typeface="Albany"/>
              </a:rPr>
              <a:t>essentially</a:t>
            </a:r>
            <a:r>
              <a:rPr lang="en-US" sz="2000" dirty="0">
                <a:latin typeface="Albany"/>
              </a:rPr>
              <a:t> optimal</a:t>
            </a:r>
            <a:r>
              <a:rPr lang="en-US" sz="2000" dirty="0" smtClean="0">
                <a:latin typeface="Albany"/>
              </a:rPr>
              <a:t>.</a:t>
            </a:r>
          </a:p>
          <a:p>
            <a:pPr algn="l"/>
            <a:endParaRPr lang="en-US" sz="2000" dirty="0">
              <a:latin typeface="Albany"/>
            </a:endParaRPr>
          </a:p>
          <a:p>
            <a:pPr algn="l"/>
            <a:r>
              <a:rPr lang="en-US" sz="2000" u="sng" dirty="0" smtClean="0">
                <a:latin typeface="Albany"/>
              </a:rPr>
              <a:t>A stronger claim</a:t>
            </a:r>
            <a:r>
              <a:rPr lang="en-US" sz="2000" dirty="0">
                <a:latin typeface="Albany"/>
              </a:rPr>
              <a:t>: If 𝛷 is a 3-CNF formula with m clauses, </a:t>
            </a:r>
            <a:r>
              <a:rPr lang="en-US" sz="2000" dirty="0" smtClean="0">
                <a:latin typeface="Albany"/>
              </a:rPr>
              <a:t>then</a:t>
            </a:r>
          </a:p>
          <a:p>
            <a:pPr algn="l"/>
            <a:r>
              <a:rPr lang="en-US" sz="2000" dirty="0" err="1" smtClean="0">
                <a:latin typeface="Albany"/>
              </a:rPr>
              <a:t>Pr</a:t>
            </a:r>
            <a:r>
              <a:rPr lang="en-US" sz="2000" dirty="0" smtClean="0">
                <a:latin typeface="Albany"/>
              </a:rPr>
              <a:t>[a random assignment satisfies </a:t>
            </a:r>
            <a:r>
              <a:rPr lang="en-US" sz="2000" dirty="0">
                <a:latin typeface="Albany"/>
              </a:rPr>
              <a:t>at least 7m/8 </a:t>
            </a:r>
            <a:r>
              <a:rPr lang="en-US" sz="2000" dirty="0" smtClean="0">
                <a:latin typeface="Albany"/>
              </a:rPr>
              <a:t>clauses] &gt; </a:t>
            </a:r>
            <a:r>
              <a:rPr lang="el-GR" sz="2000" dirty="0" smtClean="0">
                <a:latin typeface="Albany"/>
              </a:rPr>
              <a:t>Ω</a:t>
            </a:r>
            <a:r>
              <a:rPr lang="en-US" sz="2000" dirty="0" smtClean="0">
                <a:latin typeface="Albany"/>
              </a:rPr>
              <a:t>(1)</a:t>
            </a:r>
          </a:p>
          <a:p>
            <a:pPr algn="l"/>
            <a:r>
              <a:rPr lang="en-US" sz="2000" dirty="0" smtClean="0">
                <a:latin typeface="Albany"/>
              </a:rPr>
              <a:t>In particular, it suffices to repeat the randomized algorithm only O(1) times for constant success probability</a:t>
            </a:r>
            <a:endParaRPr lang="en-US" sz="2000" dirty="0">
              <a:latin typeface="Albany"/>
            </a:endParaRPr>
          </a:p>
          <a:p>
            <a:pPr algn="l"/>
            <a:endParaRPr lang="en-US" sz="2000" dirty="0">
              <a:latin typeface="Albany"/>
            </a:endParaRPr>
          </a:p>
          <a:p>
            <a:pPr algn="l"/>
            <a:endParaRPr lang="en-US" sz="2000" dirty="0">
              <a:latin typeface="Albany"/>
            </a:endParaRPr>
          </a:p>
        </p:txBody>
      </p:sp>
    </p:spTree>
    <p:extLst>
      <p:ext uri="{BB962C8B-B14F-4D97-AF65-F5344CB8AC3E}">
        <p14:creationId xmlns:p14="http://schemas.microsoft.com/office/powerpoint/2010/main" val="3131572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719998" y="1949043"/>
            <a:ext cx="8855643" cy="4808162"/>
          </a:xfrm>
        </p:spPr>
        <p:txBody>
          <a:bodyPr anchorCtr="1"/>
          <a:lstStyle/>
          <a:p>
            <a:pPr lvl="0" algn="ctr"/>
            <a:r>
              <a:rPr lang="de-DE" sz="6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Questions?</a:t>
            </a:r>
          </a:p>
          <a:p>
            <a:pPr lvl="0" algn="ctr"/>
            <a:r>
              <a:rPr lang="de-DE" sz="6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Comments?</a:t>
            </a:r>
          </a:p>
        </p:txBody>
      </p:sp>
    </p:spTree>
    <p:extLst>
      <p:ext uri="{BB962C8B-B14F-4D97-AF65-F5344CB8AC3E}">
        <p14:creationId xmlns:p14="http://schemas.microsoft.com/office/powerpoint/2010/main" val="1433737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Grp="1" noChangeArrowheads="1"/>
          </p:cNvSpPr>
          <p:nvPr>
            <p:ph type="title"/>
          </p:nvPr>
        </p:nvSpPr>
        <p:spPr>
          <a:xfrm>
            <a:off x="720725" y="684213"/>
            <a:ext cx="8459788" cy="1023937"/>
          </a:xfrm>
          <a:ln/>
        </p:spPr>
        <p:txBody>
          <a:bodyPr/>
          <a:lstStyle/>
          <a:p>
            <a:endParaRPr lang="en-US"/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20725" y="1949450"/>
            <a:ext cx="8855075" cy="4808538"/>
          </a:xfrm>
          <a:ln/>
        </p:spPr>
        <p:txBody>
          <a:bodyPr tIns="14040"/>
          <a:lstStyle/>
          <a:p>
            <a:pPr marL="642938" indent="-528638" algn="ctr">
              <a:lnSpc>
                <a:spcPct val="95000"/>
              </a:lnSpc>
              <a:buSzPct val="45000"/>
              <a:tabLst>
                <a:tab pos="642938" algn="l"/>
                <a:tab pos="755650" algn="l"/>
                <a:tab pos="1212850" algn="l"/>
                <a:tab pos="1670050" algn="l"/>
                <a:tab pos="2127250" algn="l"/>
                <a:tab pos="2584450" algn="l"/>
                <a:tab pos="3041650" algn="l"/>
                <a:tab pos="3498850" algn="l"/>
                <a:tab pos="3956050" algn="l"/>
                <a:tab pos="4413250" algn="l"/>
                <a:tab pos="4870450" algn="l"/>
                <a:tab pos="5327650" algn="l"/>
                <a:tab pos="5784850" algn="l"/>
                <a:tab pos="6242050" algn="l"/>
                <a:tab pos="6699250" algn="l"/>
                <a:tab pos="7156450" algn="l"/>
                <a:tab pos="7613650" algn="l"/>
                <a:tab pos="8070850" algn="l"/>
                <a:tab pos="8528050" algn="l"/>
                <a:tab pos="8985250" algn="l"/>
                <a:tab pos="9442450" algn="l"/>
              </a:tabLst>
            </a:pPr>
            <a:r>
              <a:rPr lang="en-US" altLang="en-US" sz="60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altLang="en-US" sz="6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6000" dirty="0">
                <a:latin typeface="Arial" panose="020B0604020202020204" pitchFamily="34" charset="0"/>
                <a:cs typeface="Arial" panose="020B0604020202020204" pitchFamily="34" charset="0"/>
              </a:rPr>
              <a:t>Discrepancy</a:t>
            </a:r>
            <a:endParaRPr lang="de-DE" altLang="en-US" sz="6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845125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719998" y="672847"/>
            <a:ext cx="8460001" cy="1023478"/>
          </a:xfrm>
        </p:spPr>
        <p:txBody>
          <a:bodyPr anchorCtr="0"/>
          <a:lstStyle/>
          <a:p>
            <a:pPr lvl="0" algn="l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Discrepancy</a:t>
            </a:r>
            <a:endParaRPr lang="de-DE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719998" y="1949043"/>
            <a:ext cx="8855643" cy="4763155"/>
          </a:xfrm>
        </p:spPr>
        <p:txBody>
          <a:bodyPr/>
          <a:lstStyle/>
          <a:p>
            <a:pPr algn="l"/>
            <a:r>
              <a:rPr lang="en-US" sz="2000" u="sng" dirty="0">
                <a:latin typeface="Albany"/>
              </a:rPr>
              <a:t>Input</a:t>
            </a:r>
            <a:r>
              <a:rPr lang="en-US" sz="2000" dirty="0">
                <a:latin typeface="Albany"/>
              </a:rPr>
              <a:t>: A </a:t>
            </a:r>
            <a:r>
              <a:rPr lang="en-US" sz="2000" dirty="0"/>
              <a:t>hypergraph H = (V, E)</a:t>
            </a:r>
          </a:p>
          <a:p>
            <a:pPr algn="l"/>
            <a:r>
              <a:rPr lang="en-US" sz="2000" u="sng" dirty="0">
                <a:latin typeface="Albany"/>
              </a:rPr>
              <a:t>Goal</a:t>
            </a:r>
            <a:r>
              <a:rPr lang="en-US" sz="2000" dirty="0">
                <a:latin typeface="Albany"/>
              </a:rPr>
              <a:t>: </a:t>
            </a:r>
            <a:r>
              <a:rPr lang="en-US" sz="2000" dirty="0"/>
              <a:t>color the vertices of the hypergraph using two colors so that the edges of H are as “balanced” as possible.</a:t>
            </a:r>
          </a:p>
          <a:p>
            <a:pPr algn="l"/>
            <a:endParaRPr lang="en-US" sz="2000" dirty="0">
              <a:latin typeface="Albany"/>
            </a:endParaRPr>
          </a:p>
          <a:p>
            <a:pPr algn="l"/>
            <a:endParaRPr lang="en-US" sz="2000" dirty="0">
              <a:latin typeface="Albany"/>
            </a:endParaRPr>
          </a:p>
          <a:p>
            <a:pPr algn="l"/>
            <a:endParaRPr lang="en-US" sz="2000" dirty="0">
              <a:latin typeface="Albany"/>
            </a:endParaRPr>
          </a:p>
          <a:p>
            <a:pPr algn="l"/>
            <a:endParaRPr lang="en-US" sz="2000" dirty="0">
              <a:latin typeface="Albany"/>
            </a:endParaRPr>
          </a:p>
          <a:p>
            <a:pPr algn="l"/>
            <a:endParaRPr lang="en-US" sz="2000" dirty="0">
              <a:latin typeface="Albany"/>
            </a:endParaRPr>
          </a:p>
          <a:p>
            <a:pPr algn="l"/>
            <a:endParaRPr lang="en-US" sz="2000" dirty="0">
              <a:latin typeface="Albany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FA329998-0BC1-43BB-A9CF-F2D3E48CCA32}"/>
              </a:ext>
            </a:extLst>
          </p:cNvPr>
          <p:cNvGrpSpPr/>
          <p:nvPr/>
        </p:nvGrpSpPr>
        <p:grpSpPr>
          <a:xfrm>
            <a:off x="2045851" y="3279699"/>
            <a:ext cx="4342087" cy="3016196"/>
            <a:chOff x="2045851" y="3279699"/>
            <a:chExt cx="4342087" cy="3016196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7B8F16CE-FC10-412A-B037-B72244DDF782}"/>
                </a:ext>
              </a:extLst>
            </p:cNvPr>
            <p:cNvSpPr/>
            <p:nvPr/>
          </p:nvSpPr>
          <p:spPr>
            <a:xfrm>
              <a:off x="2977376" y="3779837"/>
              <a:ext cx="223024" cy="256904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C1F67CF7-AFA5-46B3-8221-FCCB815858BB}"/>
                </a:ext>
              </a:extLst>
            </p:cNvPr>
            <p:cNvSpPr/>
            <p:nvPr/>
          </p:nvSpPr>
          <p:spPr>
            <a:xfrm>
              <a:off x="3776545" y="3932237"/>
              <a:ext cx="223024" cy="256904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77640315-EDF2-4486-B50D-93C4151DD0FF}"/>
                </a:ext>
              </a:extLst>
            </p:cNvPr>
            <p:cNvSpPr/>
            <p:nvPr/>
          </p:nvSpPr>
          <p:spPr>
            <a:xfrm>
              <a:off x="3241288" y="4802033"/>
              <a:ext cx="223024" cy="256904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F37EDD06-68A1-434F-B10B-4F418383D5F1}"/>
                </a:ext>
              </a:extLst>
            </p:cNvPr>
            <p:cNvSpPr/>
            <p:nvPr/>
          </p:nvSpPr>
          <p:spPr>
            <a:xfrm>
              <a:off x="5040312" y="5058937"/>
              <a:ext cx="223024" cy="256904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D6069904-1D8E-4022-90F7-61F3F38E5411}"/>
                </a:ext>
              </a:extLst>
            </p:cNvPr>
            <p:cNvSpPr/>
            <p:nvPr/>
          </p:nvSpPr>
          <p:spPr>
            <a:xfrm>
              <a:off x="5147819" y="3865329"/>
              <a:ext cx="223024" cy="256904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6D095002-34D2-4CF2-946B-9CFC2B4338EA}"/>
                </a:ext>
              </a:extLst>
            </p:cNvPr>
            <p:cNvSpPr/>
            <p:nvPr/>
          </p:nvSpPr>
          <p:spPr>
            <a:xfrm>
              <a:off x="4029288" y="4673581"/>
              <a:ext cx="223024" cy="256904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755EC1C8-D277-4DF8-8C12-0B1FB7B99D5D}"/>
                </a:ext>
              </a:extLst>
            </p:cNvPr>
            <p:cNvSpPr/>
            <p:nvPr/>
          </p:nvSpPr>
          <p:spPr>
            <a:xfrm>
              <a:off x="5985602" y="4673581"/>
              <a:ext cx="223024" cy="256904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6888A732-371E-4397-9F05-81E5FB6D6980}"/>
                </a:ext>
              </a:extLst>
            </p:cNvPr>
            <p:cNvSpPr/>
            <p:nvPr/>
          </p:nvSpPr>
          <p:spPr>
            <a:xfrm>
              <a:off x="4140800" y="5827945"/>
              <a:ext cx="223024" cy="256904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7C91346B-C239-4D0F-9B77-5029A076CF16}"/>
                </a:ext>
              </a:extLst>
            </p:cNvPr>
            <p:cNvSpPr/>
            <p:nvPr/>
          </p:nvSpPr>
          <p:spPr>
            <a:xfrm>
              <a:off x="2045851" y="3279699"/>
              <a:ext cx="2512721" cy="1395975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458D997C-58E6-4BC7-84F5-B60D4C867D27}"/>
                </a:ext>
              </a:extLst>
            </p:cNvPr>
            <p:cNvSpPr/>
            <p:nvPr/>
          </p:nvSpPr>
          <p:spPr>
            <a:xfrm>
              <a:off x="4462496" y="3703637"/>
              <a:ext cx="1925442" cy="2196791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ADD0789D-E701-4F45-B5AB-2742B0268E47}"/>
                </a:ext>
              </a:extLst>
            </p:cNvPr>
            <p:cNvSpPr/>
            <p:nvPr/>
          </p:nvSpPr>
          <p:spPr>
            <a:xfrm>
              <a:off x="3132302" y="3536770"/>
              <a:ext cx="1330194" cy="2196791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AA520E9D-B3C6-4B2C-B6A0-73B0093C0473}"/>
                </a:ext>
              </a:extLst>
            </p:cNvPr>
            <p:cNvSpPr/>
            <p:nvPr/>
          </p:nvSpPr>
          <p:spPr>
            <a:xfrm>
              <a:off x="2899318" y="4432208"/>
              <a:ext cx="2985108" cy="1863687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214B5462-DB7D-4227-9DE6-B8908E4A0887}"/>
              </a:ext>
            </a:extLst>
          </p:cNvPr>
          <p:cNvGrpSpPr/>
          <p:nvPr/>
        </p:nvGrpSpPr>
        <p:grpSpPr>
          <a:xfrm>
            <a:off x="2975705" y="3758552"/>
            <a:ext cx="3233033" cy="2334120"/>
            <a:chOff x="2975705" y="3758552"/>
            <a:chExt cx="3233033" cy="2334120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B6D49609-F3FD-4785-BF55-D6243109F77B}"/>
                </a:ext>
              </a:extLst>
            </p:cNvPr>
            <p:cNvSpPr/>
            <p:nvPr/>
          </p:nvSpPr>
          <p:spPr>
            <a:xfrm>
              <a:off x="5146558" y="3869923"/>
              <a:ext cx="223024" cy="256904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F3273197-402D-4B01-8E77-6A302B3EFA05}"/>
                </a:ext>
              </a:extLst>
            </p:cNvPr>
            <p:cNvSpPr/>
            <p:nvPr/>
          </p:nvSpPr>
          <p:spPr>
            <a:xfrm>
              <a:off x="5040312" y="5058937"/>
              <a:ext cx="223024" cy="256904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6755A1C9-E422-4BCC-BE6A-B5573C876955}"/>
                </a:ext>
              </a:extLst>
            </p:cNvPr>
            <p:cNvSpPr/>
            <p:nvPr/>
          </p:nvSpPr>
          <p:spPr>
            <a:xfrm>
              <a:off x="4137141" y="5835768"/>
              <a:ext cx="223024" cy="256904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F297E2E1-5BE1-414A-9A8D-98310C0D0E13}"/>
                </a:ext>
              </a:extLst>
            </p:cNvPr>
            <p:cNvSpPr/>
            <p:nvPr/>
          </p:nvSpPr>
          <p:spPr>
            <a:xfrm>
              <a:off x="3776545" y="3935119"/>
              <a:ext cx="223024" cy="256904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6D735B3F-6EC0-4E23-9740-1B4944BFFCF0}"/>
                </a:ext>
              </a:extLst>
            </p:cNvPr>
            <p:cNvSpPr/>
            <p:nvPr/>
          </p:nvSpPr>
          <p:spPr>
            <a:xfrm>
              <a:off x="5985714" y="4670462"/>
              <a:ext cx="223024" cy="256904"/>
            </a:xfrm>
            <a:prstGeom prst="ellipse">
              <a:avLst/>
            </a:prstGeom>
            <a:solidFill>
              <a:schemeClr val="accent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5AAAAE69-3A0E-41B7-80EA-B68497A49857}"/>
                </a:ext>
              </a:extLst>
            </p:cNvPr>
            <p:cNvSpPr/>
            <p:nvPr/>
          </p:nvSpPr>
          <p:spPr>
            <a:xfrm>
              <a:off x="2975705" y="3758552"/>
              <a:ext cx="223024" cy="256904"/>
            </a:xfrm>
            <a:prstGeom prst="ellipse">
              <a:avLst/>
            </a:prstGeom>
            <a:solidFill>
              <a:schemeClr val="accent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A3CF1071-97D3-4CAD-A8EB-51855213911A}"/>
                </a:ext>
              </a:extLst>
            </p:cNvPr>
            <p:cNvSpPr/>
            <p:nvPr/>
          </p:nvSpPr>
          <p:spPr>
            <a:xfrm>
              <a:off x="3234868" y="4810273"/>
              <a:ext cx="223024" cy="256904"/>
            </a:xfrm>
            <a:prstGeom prst="ellipse">
              <a:avLst/>
            </a:prstGeom>
            <a:solidFill>
              <a:schemeClr val="accent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D1B5A65B-EDC8-4092-B656-E4466818A140}"/>
                </a:ext>
              </a:extLst>
            </p:cNvPr>
            <p:cNvSpPr/>
            <p:nvPr/>
          </p:nvSpPr>
          <p:spPr>
            <a:xfrm>
              <a:off x="4022868" y="4670462"/>
              <a:ext cx="223024" cy="256904"/>
            </a:xfrm>
            <a:prstGeom prst="ellipse">
              <a:avLst/>
            </a:prstGeom>
            <a:solidFill>
              <a:schemeClr val="accent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</p:grpSp>
    </p:spTree>
    <p:extLst>
      <p:ext uri="{BB962C8B-B14F-4D97-AF65-F5344CB8AC3E}">
        <p14:creationId xmlns:p14="http://schemas.microsoft.com/office/powerpoint/2010/main" val="3104965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719998" y="672847"/>
            <a:ext cx="8460001" cy="1023478"/>
          </a:xfrm>
        </p:spPr>
        <p:txBody>
          <a:bodyPr anchorCtr="0"/>
          <a:lstStyle/>
          <a:p>
            <a:pPr lvl="0" algn="l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Discrepancy</a:t>
            </a:r>
            <a:endParaRPr lang="de-DE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719998" y="1949043"/>
            <a:ext cx="8855643" cy="4763155"/>
          </a:xfrm>
        </p:spPr>
        <p:txBody>
          <a:bodyPr/>
          <a:lstStyle/>
          <a:p>
            <a:pPr algn="l"/>
            <a:endParaRPr lang="en-US" sz="2000" u="sng" dirty="0">
              <a:latin typeface="Albany"/>
            </a:endParaRPr>
          </a:p>
          <a:p>
            <a:pPr algn="l"/>
            <a:endParaRPr lang="en-US" sz="2000" u="sng" dirty="0">
              <a:latin typeface="Albany"/>
            </a:endParaRPr>
          </a:p>
          <a:p>
            <a:pPr algn="l"/>
            <a:endParaRPr lang="en-US" sz="2000" u="sng" dirty="0">
              <a:latin typeface="Albany"/>
            </a:endParaRPr>
          </a:p>
          <a:p>
            <a:pPr algn="l"/>
            <a:endParaRPr lang="en-US" sz="2000" u="sng" dirty="0">
              <a:latin typeface="Albany"/>
            </a:endParaRPr>
          </a:p>
          <a:p>
            <a:pPr algn="l"/>
            <a:r>
              <a:rPr lang="en-US" sz="2000" dirty="0">
                <a:latin typeface="Albany"/>
              </a:rPr>
              <a:t>Fix a coloring X:V </a:t>
            </a:r>
            <a:r>
              <a:rPr lang="en-US" sz="2000" dirty="0">
                <a:latin typeface="Albany"/>
                <a:sym typeface="Wingdings" panose="05000000000000000000" pitchFamily="2" charset="2"/>
              </a:rPr>
              <a:t> {-1,1}</a:t>
            </a:r>
          </a:p>
          <a:p>
            <a:pPr algn="l"/>
            <a:r>
              <a:rPr lang="en-US" sz="2000" dirty="0">
                <a:latin typeface="Albany"/>
                <a:sym typeface="Wingdings" panose="05000000000000000000" pitchFamily="2" charset="2"/>
              </a:rPr>
              <a:t>D</a:t>
            </a:r>
            <a:r>
              <a:rPr lang="en-US" sz="2000" dirty="0">
                <a:latin typeface="Albany"/>
              </a:rPr>
              <a:t>efine the discrepancy of the edge </a:t>
            </a:r>
            <a:r>
              <a:rPr lang="en-US" sz="2000" dirty="0" err="1">
                <a:latin typeface="Albany"/>
              </a:rPr>
              <a:t>e</a:t>
            </a:r>
            <a:r>
              <a:rPr lang="en-US" sz="2000" dirty="0" err="1"/>
              <a:t>∈E</a:t>
            </a:r>
            <a:r>
              <a:rPr lang="en-US" sz="2000" dirty="0"/>
              <a:t> using X as </a:t>
            </a:r>
            <a:r>
              <a:rPr lang="en-US" sz="2000" i="1" dirty="0" err="1">
                <a:solidFill>
                  <a:srgbClr val="1E01AF"/>
                </a:solidFill>
                <a:latin typeface="Albany"/>
              </a:rPr>
              <a:t>disc</a:t>
            </a:r>
            <a:r>
              <a:rPr lang="en-US" sz="2000" i="1" baseline="-25000" dirty="0" err="1">
                <a:solidFill>
                  <a:srgbClr val="1E01AF"/>
                </a:solidFill>
                <a:latin typeface="Albany"/>
              </a:rPr>
              <a:t>X</a:t>
            </a:r>
            <a:r>
              <a:rPr lang="en-US" sz="2000" i="1" dirty="0">
                <a:solidFill>
                  <a:srgbClr val="1E01AF"/>
                </a:solidFill>
                <a:latin typeface="Albany"/>
              </a:rPr>
              <a:t>(e) =| </a:t>
            </a:r>
            <a:r>
              <a:rPr lang="en-US" sz="2000" i="1" dirty="0">
                <a:solidFill>
                  <a:srgbClr val="1E01AF"/>
                </a:solidFill>
              </a:rPr>
              <a:t>∑</a:t>
            </a:r>
            <a:r>
              <a:rPr lang="en-US" sz="2000" i="1" baseline="-25000" dirty="0" err="1">
                <a:solidFill>
                  <a:srgbClr val="1E01AF"/>
                </a:solidFill>
                <a:latin typeface="Albany"/>
              </a:rPr>
              <a:t>v</a:t>
            </a:r>
            <a:r>
              <a:rPr lang="en-US" sz="2000" i="1" baseline="-25000" dirty="0" err="1">
                <a:solidFill>
                  <a:srgbClr val="1E01AF"/>
                </a:solidFill>
              </a:rPr>
              <a:t>∈e</a:t>
            </a:r>
            <a:r>
              <a:rPr lang="en-US" sz="2000" i="1" dirty="0" err="1">
                <a:solidFill>
                  <a:srgbClr val="1E01AF"/>
                </a:solidFill>
              </a:rPr>
              <a:t>X</a:t>
            </a:r>
            <a:r>
              <a:rPr lang="en-US" sz="2000" i="1" dirty="0">
                <a:solidFill>
                  <a:srgbClr val="1E01AF"/>
                </a:solidFill>
              </a:rPr>
              <a:t>(v) |</a:t>
            </a:r>
          </a:p>
          <a:p>
            <a:pPr algn="l"/>
            <a:r>
              <a:rPr lang="en-US" sz="2000" dirty="0"/>
              <a:t>Discrepancy of H with X is </a:t>
            </a:r>
            <a:r>
              <a:rPr lang="en-US" sz="2000" i="1" dirty="0" err="1" smtClean="0">
                <a:solidFill>
                  <a:srgbClr val="1E01AF"/>
                </a:solidFill>
              </a:rPr>
              <a:t>disc</a:t>
            </a:r>
            <a:r>
              <a:rPr lang="en-US" sz="2000" i="1" baseline="-25000" dirty="0" err="1" smtClean="0">
                <a:solidFill>
                  <a:srgbClr val="1E01AF"/>
                </a:solidFill>
              </a:rPr>
              <a:t>X</a:t>
            </a:r>
            <a:r>
              <a:rPr lang="en-US" sz="2000" i="1" dirty="0" smtClean="0">
                <a:solidFill>
                  <a:srgbClr val="1E01AF"/>
                </a:solidFill>
              </a:rPr>
              <a:t>(H</a:t>
            </a:r>
            <a:r>
              <a:rPr lang="en-US" sz="2000" i="1" dirty="0">
                <a:solidFill>
                  <a:srgbClr val="1E01AF"/>
                </a:solidFill>
              </a:rPr>
              <a:t>) = </a:t>
            </a:r>
            <a:r>
              <a:rPr lang="en-US" sz="2000" i="1" dirty="0" err="1">
                <a:solidFill>
                  <a:srgbClr val="1E01AF"/>
                </a:solidFill>
              </a:rPr>
              <a:t>max</a:t>
            </a:r>
            <a:r>
              <a:rPr lang="en-US" sz="2000" i="1" baseline="-25000" dirty="0" err="1">
                <a:solidFill>
                  <a:srgbClr val="1E01AF"/>
                </a:solidFill>
                <a:latin typeface="Albany"/>
              </a:rPr>
              <a:t>e</a:t>
            </a:r>
            <a:r>
              <a:rPr lang="en-US" sz="2000" i="1" baseline="-25000" dirty="0" err="1">
                <a:solidFill>
                  <a:srgbClr val="1E01AF"/>
                </a:solidFill>
              </a:rPr>
              <a:t>∈E</a:t>
            </a:r>
            <a:r>
              <a:rPr lang="en-US" sz="2000" i="1" dirty="0">
                <a:solidFill>
                  <a:srgbClr val="1E01AF"/>
                </a:solidFill>
              </a:rPr>
              <a:t> </a:t>
            </a:r>
            <a:r>
              <a:rPr lang="en-US" sz="2000" i="1" dirty="0" err="1">
                <a:solidFill>
                  <a:srgbClr val="1E01AF"/>
                </a:solidFill>
                <a:latin typeface="Albany"/>
              </a:rPr>
              <a:t>disc</a:t>
            </a:r>
            <a:r>
              <a:rPr lang="en-US" sz="2000" i="1" baseline="-25000" dirty="0" err="1">
                <a:solidFill>
                  <a:srgbClr val="1E01AF"/>
                </a:solidFill>
                <a:latin typeface="Albany"/>
              </a:rPr>
              <a:t>X</a:t>
            </a:r>
            <a:r>
              <a:rPr lang="en-US" sz="2000" i="1" dirty="0">
                <a:solidFill>
                  <a:srgbClr val="1E01AF"/>
                </a:solidFill>
                <a:latin typeface="Albany"/>
              </a:rPr>
              <a:t>(e)</a:t>
            </a:r>
          </a:p>
          <a:p>
            <a:pPr algn="l"/>
            <a:r>
              <a:rPr lang="en-US" sz="2000" dirty="0"/>
              <a:t>Discrepancy of H is defined</a:t>
            </a:r>
            <a:endParaRPr lang="en-US" sz="2000" dirty="0">
              <a:solidFill>
                <a:srgbClr val="1E01AF"/>
              </a:solidFill>
              <a:latin typeface="Albany"/>
            </a:endParaRPr>
          </a:p>
          <a:p>
            <a:pPr algn="ctr"/>
            <a:r>
              <a:rPr lang="en-US" sz="2000" i="1" dirty="0">
                <a:solidFill>
                  <a:srgbClr val="FF0000"/>
                </a:solidFill>
              </a:rPr>
              <a:t>Disc(H) = </a:t>
            </a:r>
            <a:r>
              <a:rPr lang="en-US" sz="2000" i="1" dirty="0" err="1">
                <a:solidFill>
                  <a:srgbClr val="FF0000"/>
                </a:solidFill>
              </a:rPr>
              <a:t>min</a:t>
            </a:r>
            <a:r>
              <a:rPr lang="en-US" sz="2000" i="1" baseline="-25000" dirty="0" err="1">
                <a:solidFill>
                  <a:srgbClr val="FF0000"/>
                </a:solidFill>
                <a:latin typeface="Albany"/>
              </a:rPr>
              <a:t>X:V</a:t>
            </a:r>
            <a:r>
              <a:rPr lang="en-US" sz="2000" i="1" baseline="-25000" dirty="0">
                <a:solidFill>
                  <a:srgbClr val="FF0000"/>
                </a:solidFill>
                <a:latin typeface="Albany"/>
                <a:sym typeface="Wingdings" panose="05000000000000000000" pitchFamily="2" charset="2"/>
              </a:rPr>
              <a:t>{-1,1}</a:t>
            </a:r>
            <a:r>
              <a:rPr lang="en-US" sz="2000" i="1" dirty="0" err="1">
                <a:solidFill>
                  <a:srgbClr val="FF0000"/>
                </a:solidFill>
                <a:latin typeface="Albany"/>
              </a:rPr>
              <a:t>disc</a:t>
            </a:r>
            <a:r>
              <a:rPr lang="en-US" sz="2000" i="1" baseline="-25000" dirty="0" err="1">
                <a:solidFill>
                  <a:srgbClr val="FF0000"/>
                </a:solidFill>
                <a:latin typeface="Albany"/>
              </a:rPr>
              <a:t>X</a:t>
            </a:r>
            <a:r>
              <a:rPr lang="en-US" sz="2000" i="1" dirty="0">
                <a:solidFill>
                  <a:srgbClr val="FF0000"/>
                </a:solidFill>
                <a:latin typeface="Albany"/>
              </a:rPr>
              <a:t>(H)</a:t>
            </a:r>
            <a:endParaRPr lang="en-US" sz="2000" i="1" dirty="0">
              <a:solidFill>
                <a:srgbClr val="FF0000"/>
              </a:solidFill>
            </a:endParaRPr>
          </a:p>
          <a:p>
            <a:pPr algn="l"/>
            <a:r>
              <a:rPr lang="en-US" sz="2000" dirty="0"/>
              <a:t>Disc(H)=d means that </a:t>
            </a:r>
            <a:r>
              <a:rPr lang="en-US" sz="2000" i="1" dirty="0"/>
              <a:t>for some coloring </a:t>
            </a:r>
            <a:r>
              <a:rPr lang="en-US" sz="2000" dirty="0"/>
              <a:t>all edges have discrepancy &lt;= d.</a:t>
            </a:r>
          </a:p>
          <a:p>
            <a:pPr algn="l"/>
            <a:endParaRPr lang="en-US" sz="2000" u="sng" dirty="0">
              <a:latin typeface="Albany"/>
            </a:endParaRPr>
          </a:p>
          <a:p>
            <a:pPr algn="l"/>
            <a:endParaRPr lang="en-US" sz="2000" dirty="0">
              <a:latin typeface="Albany"/>
            </a:endParaRPr>
          </a:p>
          <a:p>
            <a:pPr algn="l"/>
            <a:endParaRPr lang="en-US" sz="2000" dirty="0">
              <a:latin typeface="Albany"/>
            </a:endParaRPr>
          </a:p>
          <a:p>
            <a:pPr algn="l"/>
            <a:endParaRPr lang="en-US" sz="2000" dirty="0">
              <a:latin typeface="Albany"/>
            </a:endParaRPr>
          </a:p>
          <a:p>
            <a:pPr algn="l"/>
            <a:endParaRPr lang="en-US" sz="2000" dirty="0">
              <a:latin typeface="Albany"/>
            </a:endParaRPr>
          </a:p>
          <a:p>
            <a:pPr algn="l"/>
            <a:endParaRPr lang="en-US" sz="2000" dirty="0">
              <a:latin typeface="Albany"/>
            </a:endParaRPr>
          </a:p>
          <a:p>
            <a:pPr algn="l"/>
            <a:endParaRPr lang="en-US" sz="2000" dirty="0">
              <a:latin typeface="Albany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FA329998-0BC1-43BB-A9CF-F2D3E48CCA32}"/>
              </a:ext>
            </a:extLst>
          </p:cNvPr>
          <p:cNvGrpSpPr/>
          <p:nvPr/>
        </p:nvGrpSpPr>
        <p:grpSpPr>
          <a:xfrm>
            <a:off x="3896953" y="1038305"/>
            <a:ext cx="4342087" cy="3016196"/>
            <a:chOff x="2045851" y="3279699"/>
            <a:chExt cx="4342087" cy="3016196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7B8F16CE-FC10-412A-B037-B72244DDF782}"/>
                </a:ext>
              </a:extLst>
            </p:cNvPr>
            <p:cNvSpPr/>
            <p:nvPr/>
          </p:nvSpPr>
          <p:spPr>
            <a:xfrm>
              <a:off x="2977376" y="3779837"/>
              <a:ext cx="223024" cy="256904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C1F67CF7-AFA5-46B3-8221-FCCB815858BB}"/>
                </a:ext>
              </a:extLst>
            </p:cNvPr>
            <p:cNvSpPr/>
            <p:nvPr/>
          </p:nvSpPr>
          <p:spPr>
            <a:xfrm>
              <a:off x="3776545" y="3932237"/>
              <a:ext cx="223024" cy="256904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77640315-EDF2-4486-B50D-93C4151DD0FF}"/>
                </a:ext>
              </a:extLst>
            </p:cNvPr>
            <p:cNvSpPr/>
            <p:nvPr/>
          </p:nvSpPr>
          <p:spPr>
            <a:xfrm>
              <a:off x="3241288" y="4802033"/>
              <a:ext cx="223024" cy="256904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F37EDD06-68A1-434F-B10B-4F418383D5F1}"/>
                </a:ext>
              </a:extLst>
            </p:cNvPr>
            <p:cNvSpPr/>
            <p:nvPr/>
          </p:nvSpPr>
          <p:spPr>
            <a:xfrm>
              <a:off x="5040312" y="5058937"/>
              <a:ext cx="223024" cy="256904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D6069904-1D8E-4022-90F7-61F3F38E5411}"/>
                </a:ext>
              </a:extLst>
            </p:cNvPr>
            <p:cNvSpPr/>
            <p:nvPr/>
          </p:nvSpPr>
          <p:spPr>
            <a:xfrm>
              <a:off x="5147819" y="3865329"/>
              <a:ext cx="223024" cy="256904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6D095002-34D2-4CF2-946B-9CFC2B4338EA}"/>
                </a:ext>
              </a:extLst>
            </p:cNvPr>
            <p:cNvSpPr/>
            <p:nvPr/>
          </p:nvSpPr>
          <p:spPr>
            <a:xfrm>
              <a:off x="4029288" y="4673581"/>
              <a:ext cx="223024" cy="256904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755EC1C8-D277-4DF8-8C12-0B1FB7B99D5D}"/>
                </a:ext>
              </a:extLst>
            </p:cNvPr>
            <p:cNvSpPr/>
            <p:nvPr/>
          </p:nvSpPr>
          <p:spPr>
            <a:xfrm>
              <a:off x="5985602" y="4673581"/>
              <a:ext cx="223024" cy="256904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6888A732-371E-4397-9F05-81E5FB6D6980}"/>
                </a:ext>
              </a:extLst>
            </p:cNvPr>
            <p:cNvSpPr/>
            <p:nvPr/>
          </p:nvSpPr>
          <p:spPr>
            <a:xfrm>
              <a:off x="4140800" y="5827945"/>
              <a:ext cx="223024" cy="256904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7C91346B-C239-4D0F-9B77-5029A076CF16}"/>
                </a:ext>
              </a:extLst>
            </p:cNvPr>
            <p:cNvSpPr/>
            <p:nvPr/>
          </p:nvSpPr>
          <p:spPr>
            <a:xfrm>
              <a:off x="2045851" y="3279699"/>
              <a:ext cx="2512721" cy="1395975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458D997C-58E6-4BC7-84F5-B60D4C867D27}"/>
                </a:ext>
              </a:extLst>
            </p:cNvPr>
            <p:cNvSpPr/>
            <p:nvPr/>
          </p:nvSpPr>
          <p:spPr>
            <a:xfrm>
              <a:off x="4462496" y="3703637"/>
              <a:ext cx="1925442" cy="2196791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ADD0789D-E701-4F45-B5AB-2742B0268E47}"/>
                </a:ext>
              </a:extLst>
            </p:cNvPr>
            <p:cNvSpPr/>
            <p:nvPr/>
          </p:nvSpPr>
          <p:spPr>
            <a:xfrm>
              <a:off x="3132302" y="3536770"/>
              <a:ext cx="1330194" cy="2196791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AA520E9D-B3C6-4B2C-B6A0-73B0093C0473}"/>
                </a:ext>
              </a:extLst>
            </p:cNvPr>
            <p:cNvSpPr/>
            <p:nvPr/>
          </p:nvSpPr>
          <p:spPr>
            <a:xfrm>
              <a:off x="2899318" y="4432208"/>
              <a:ext cx="2985108" cy="1863687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214B5462-DB7D-4227-9DE6-B8908E4A0887}"/>
              </a:ext>
            </a:extLst>
          </p:cNvPr>
          <p:cNvGrpSpPr/>
          <p:nvPr/>
        </p:nvGrpSpPr>
        <p:grpSpPr>
          <a:xfrm>
            <a:off x="4826807" y="1517158"/>
            <a:ext cx="3233033" cy="2334120"/>
            <a:chOff x="2975705" y="3758552"/>
            <a:chExt cx="3233033" cy="2334120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B6D49609-F3FD-4785-BF55-D6243109F77B}"/>
                </a:ext>
              </a:extLst>
            </p:cNvPr>
            <p:cNvSpPr/>
            <p:nvPr/>
          </p:nvSpPr>
          <p:spPr>
            <a:xfrm>
              <a:off x="5146558" y="3869923"/>
              <a:ext cx="223024" cy="256904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F3273197-402D-4B01-8E77-6A302B3EFA05}"/>
                </a:ext>
              </a:extLst>
            </p:cNvPr>
            <p:cNvSpPr/>
            <p:nvPr/>
          </p:nvSpPr>
          <p:spPr>
            <a:xfrm>
              <a:off x="5040312" y="5058937"/>
              <a:ext cx="223024" cy="256904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6755A1C9-E422-4BCC-BE6A-B5573C876955}"/>
                </a:ext>
              </a:extLst>
            </p:cNvPr>
            <p:cNvSpPr/>
            <p:nvPr/>
          </p:nvSpPr>
          <p:spPr>
            <a:xfrm>
              <a:off x="4137141" y="5835768"/>
              <a:ext cx="223024" cy="256904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F297E2E1-5BE1-414A-9A8D-98310C0D0E13}"/>
                </a:ext>
              </a:extLst>
            </p:cNvPr>
            <p:cNvSpPr/>
            <p:nvPr/>
          </p:nvSpPr>
          <p:spPr>
            <a:xfrm>
              <a:off x="3776545" y="3935119"/>
              <a:ext cx="223024" cy="256904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6D735B3F-6EC0-4E23-9740-1B4944BFFCF0}"/>
                </a:ext>
              </a:extLst>
            </p:cNvPr>
            <p:cNvSpPr/>
            <p:nvPr/>
          </p:nvSpPr>
          <p:spPr>
            <a:xfrm>
              <a:off x="5985714" y="4670462"/>
              <a:ext cx="223024" cy="256904"/>
            </a:xfrm>
            <a:prstGeom prst="ellipse">
              <a:avLst/>
            </a:prstGeom>
            <a:solidFill>
              <a:schemeClr val="accent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5AAAAE69-3A0E-41B7-80EA-B68497A49857}"/>
                </a:ext>
              </a:extLst>
            </p:cNvPr>
            <p:cNvSpPr/>
            <p:nvPr/>
          </p:nvSpPr>
          <p:spPr>
            <a:xfrm>
              <a:off x="2975705" y="3758552"/>
              <a:ext cx="223024" cy="256904"/>
            </a:xfrm>
            <a:prstGeom prst="ellipse">
              <a:avLst/>
            </a:prstGeom>
            <a:solidFill>
              <a:schemeClr val="accent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A3CF1071-97D3-4CAD-A8EB-51855213911A}"/>
                </a:ext>
              </a:extLst>
            </p:cNvPr>
            <p:cNvSpPr/>
            <p:nvPr/>
          </p:nvSpPr>
          <p:spPr>
            <a:xfrm>
              <a:off x="3234868" y="4810273"/>
              <a:ext cx="223024" cy="256904"/>
            </a:xfrm>
            <a:prstGeom prst="ellipse">
              <a:avLst/>
            </a:prstGeom>
            <a:solidFill>
              <a:schemeClr val="accent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D1B5A65B-EDC8-4092-B656-E4466818A140}"/>
                </a:ext>
              </a:extLst>
            </p:cNvPr>
            <p:cNvSpPr/>
            <p:nvPr/>
          </p:nvSpPr>
          <p:spPr>
            <a:xfrm>
              <a:off x="4022868" y="4670462"/>
              <a:ext cx="223024" cy="256904"/>
            </a:xfrm>
            <a:prstGeom prst="ellipse">
              <a:avLst/>
            </a:prstGeom>
            <a:solidFill>
              <a:schemeClr val="accent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</p:grpSp>
    </p:spTree>
    <p:extLst>
      <p:ext uri="{BB962C8B-B14F-4D97-AF65-F5344CB8AC3E}">
        <p14:creationId xmlns:p14="http://schemas.microsoft.com/office/powerpoint/2010/main" val="917618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719998" y="672847"/>
            <a:ext cx="8460001" cy="1023478"/>
          </a:xfrm>
        </p:spPr>
        <p:txBody>
          <a:bodyPr anchorCtr="0"/>
          <a:lstStyle/>
          <a:p>
            <a:pPr lvl="0" algn="l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Discrepancy</a:t>
            </a:r>
            <a:endParaRPr lang="de-DE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/>
              <p:cNvSpPr txBox="1">
                <a:spLocks noGrp="1"/>
              </p:cNvSpPr>
              <p:nvPr>
                <p:ph type="body" idx="4294967295"/>
              </p:nvPr>
            </p:nvSpPr>
            <p:spPr>
              <a:xfrm>
                <a:off x="719998" y="1949043"/>
                <a:ext cx="8855643" cy="4763155"/>
              </a:xfrm>
            </p:spPr>
            <p:txBody>
              <a:bodyPr/>
              <a:lstStyle/>
              <a:p>
                <a:pPr algn="l"/>
                <a:r>
                  <a:rPr lang="en-US" sz="2000" u="sng" dirty="0">
                    <a:latin typeface="Albany"/>
                  </a:rPr>
                  <a:t>Theorem</a:t>
                </a:r>
                <a:r>
                  <a:rPr lang="en-US" sz="2000" dirty="0">
                    <a:latin typeface="Albany"/>
                  </a:rPr>
                  <a:t>: For every </a:t>
                </a:r>
                <a:r>
                  <a:rPr lang="en-US" sz="2000" dirty="0" smtClean="0">
                    <a:latin typeface="Albany"/>
                  </a:rPr>
                  <a:t>hypergraph </a:t>
                </a:r>
                <a:r>
                  <a:rPr lang="en-US" sz="2000" dirty="0">
                    <a:latin typeface="Albany"/>
                  </a:rPr>
                  <a:t>H = (V,E) on n vertices and m edges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</a:rPr>
                        <m:t>𝐷𝑖𝑠𝑐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(</m:t>
                      </m:r>
                      <m:rad>
                        <m:radPr>
                          <m:degHide m:val="on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𝑛</m:t>
                          </m:r>
                          <m:func>
                            <m:func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00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</m:d>
                            </m:e>
                          </m:func>
                        </m:e>
                      </m:rad>
                      <m:r>
                        <a:rPr lang="en-US" sz="20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dirty="0">
                  <a:latin typeface="Albany"/>
                </a:endParaRPr>
              </a:p>
              <a:p>
                <a:pPr algn="ctr"/>
                <a:endParaRPr lang="en-US" sz="2000" dirty="0">
                  <a:latin typeface="Albany"/>
                </a:endParaRPr>
              </a:p>
              <a:p>
                <a:pPr algn="l"/>
                <a:r>
                  <a:rPr lang="en-US" sz="2000" u="sng" dirty="0">
                    <a:latin typeface="Albany"/>
                  </a:rPr>
                  <a:t>Proof in one sentence</a:t>
                </a:r>
                <a:r>
                  <a:rPr lang="en-US" sz="2000" dirty="0">
                    <a:latin typeface="Albany"/>
                  </a:rPr>
                  <a:t>: Choose a random coloring X:V-&gt;{-1,1}, and use Chernoff bound + union bond.</a:t>
                </a:r>
              </a:p>
              <a:p>
                <a:pPr algn="l"/>
                <a:endParaRPr lang="en-US" sz="2000" dirty="0">
                  <a:latin typeface="Albany"/>
                </a:endParaRPr>
              </a:p>
              <a:p>
                <a:pPr algn="l"/>
                <a:r>
                  <a:rPr lang="en-US" sz="2000" dirty="0">
                    <a:latin typeface="Albany"/>
                  </a:rPr>
                  <a:t>The computation shows that with high probability the discrepancy is at most O(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𝑛</m:t>
                        </m:r>
                        <m:func>
                          <m:func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00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</m:d>
                          </m:e>
                        </m:func>
                      </m:e>
                    </m:rad>
                  </m:oMath>
                </a14:m>
                <a:r>
                  <a:rPr lang="en-US" sz="2000" dirty="0" smtClean="0">
                    <a:latin typeface="Albany"/>
                  </a:rPr>
                  <a:t>). </a:t>
                </a:r>
                <a:endParaRPr lang="en-US" sz="2000" dirty="0">
                  <a:latin typeface="Albany"/>
                </a:endParaRPr>
              </a:p>
              <a:p>
                <a:pPr algn="l"/>
                <a:r>
                  <a:rPr lang="en-US" sz="2000" dirty="0">
                    <a:latin typeface="Albany"/>
                  </a:rPr>
                  <a:t>Therefore, there exists a coloring with discrepancy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(</m:t>
                    </m:r>
                    <m:rad>
                      <m:radPr>
                        <m:degHide m:val="on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𝑛</m:t>
                        </m:r>
                        <m:func>
                          <m:func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00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</m:d>
                          </m:e>
                        </m:func>
                      </m:e>
                    </m:rad>
                    <m:r>
                      <a:rPr lang="en-US" sz="20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>
                    <a:latin typeface="Albany"/>
                  </a:rPr>
                  <a:t>.</a:t>
                </a:r>
              </a:p>
              <a:p>
                <a:pPr algn="l"/>
                <a:r>
                  <a:rPr lang="en-US" sz="2000" i="1" dirty="0">
                    <a:latin typeface="Albany"/>
                  </a:rPr>
                  <a:t>Chernoff </a:t>
                </a:r>
                <a:r>
                  <a:rPr lang="en-US" sz="2000" i="1" dirty="0" err="1">
                    <a:latin typeface="Albany"/>
                  </a:rPr>
                  <a:t>bound+union</a:t>
                </a:r>
                <a:r>
                  <a:rPr lang="en-US" sz="2000" i="1" dirty="0">
                    <a:latin typeface="Albany"/>
                  </a:rPr>
                  <a:t> bound </a:t>
                </a:r>
                <a:r>
                  <a:rPr lang="en-US" sz="2000" dirty="0">
                    <a:latin typeface="Albany"/>
                  </a:rPr>
                  <a:t>is a standard technique, and you should know it.</a:t>
                </a:r>
              </a:p>
            </p:txBody>
          </p:sp>
        </mc:Choice>
        <mc:Fallback>
          <p:sp>
            <p:nvSpPr>
              <p:cNvPr id="3" name="Text Placeholder 2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4294967295"/>
              </p:nvPr>
            </p:nvSpPr>
            <p:spPr>
              <a:xfrm>
                <a:off x="719998" y="1949043"/>
                <a:ext cx="8855643" cy="4763155"/>
              </a:xfrm>
              <a:blipFill>
                <a:blip r:embed="rId3"/>
                <a:stretch>
                  <a:fillRect l="-1721" t="-16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87683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719998" y="672847"/>
            <a:ext cx="8460001" cy="1023478"/>
          </a:xfrm>
        </p:spPr>
        <p:txBody>
          <a:bodyPr anchorCtr="0"/>
          <a:lstStyle/>
          <a:p>
            <a:pPr lvl="0" algn="l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Discrepancy</a:t>
            </a:r>
            <a:endParaRPr lang="de-DE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/>
              <p:cNvSpPr txBox="1">
                <a:spLocks noGrp="1"/>
              </p:cNvSpPr>
              <p:nvPr>
                <p:ph type="body" idx="4294967295"/>
              </p:nvPr>
            </p:nvSpPr>
            <p:spPr>
              <a:xfrm>
                <a:off x="719998" y="1949043"/>
                <a:ext cx="8855643" cy="4763155"/>
              </a:xfrm>
            </p:spPr>
            <p:txBody>
              <a:bodyPr/>
              <a:lstStyle/>
              <a:p>
                <a:pPr algn="l"/>
                <a:r>
                  <a:rPr lang="en-US" sz="2000" u="sng" dirty="0" smtClean="0">
                    <a:latin typeface="Albany"/>
                  </a:rPr>
                  <a:t>Theorem</a:t>
                </a:r>
                <a:r>
                  <a:rPr lang="en-US" sz="2000" dirty="0">
                    <a:latin typeface="Albany"/>
                  </a:rPr>
                  <a:t>: For every hyperedge H = (V,E) on n vertices and m edges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𝐷𝑖𝑠𝑐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(</m:t>
                      </m:r>
                      <m:rad>
                        <m:radPr>
                          <m:degHide m:val="on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func>
                            <m:func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</m:d>
                            </m:e>
                          </m:func>
                        </m:e>
                      </m:ra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dirty="0">
                  <a:latin typeface="Albany"/>
                </a:endParaRPr>
              </a:p>
              <a:p>
                <a:pPr algn="l"/>
                <a:r>
                  <a:rPr lang="en-US" sz="2000" u="sng" dirty="0">
                    <a:latin typeface="Albany"/>
                  </a:rPr>
                  <a:t>Proof</a:t>
                </a:r>
                <a:r>
                  <a:rPr lang="en-US" sz="2000" dirty="0">
                    <a:latin typeface="Albany"/>
                  </a:rPr>
                  <a:t>: Choose a random coloring X:V-&gt;{-1,1}.</a:t>
                </a:r>
              </a:p>
              <a:p>
                <a:pPr algn="l"/>
                <a:r>
                  <a:rPr lang="en-US" sz="2000" dirty="0">
                    <a:latin typeface="Albany"/>
                  </a:rPr>
                  <a:t>Let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a</m:t>
                    </m:r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12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</a:rPr>
                          <m:t>l</m:t>
                        </m:r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n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⁡(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rad>
                  </m:oMath>
                </a14:m>
                <a:r>
                  <a:rPr lang="en-US" sz="2000" dirty="0">
                    <a:latin typeface="Albany"/>
                  </a:rPr>
                  <a:t>.</a:t>
                </a:r>
              </a:p>
              <a:p>
                <a:pPr algn="l"/>
                <a:r>
                  <a:rPr lang="en-US" sz="2000" u="sng" dirty="0">
                    <a:latin typeface="Albany"/>
                  </a:rPr>
                  <a:t>Key Claim</a:t>
                </a:r>
                <a:r>
                  <a:rPr lang="en-US" sz="2000" dirty="0">
                    <a:latin typeface="Albany"/>
                  </a:rPr>
                  <a:t>: for every </a:t>
                </a:r>
                <a:r>
                  <a:rPr lang="en-US" sz="2000" dirty="0">
                    <a:solidFill>
                      <a:schemeClr val="tx1"/>
                    </a:solidFill>
                    <a:latin typeface="Albany"/>
                  </a:rPr>
                  <a:t>edge </a:t>
                </a:r>
                <a:r>
                  <a:rPr lang="en-US" sz="2000" dirty="0" err="1">
                    <a:solidFill>
                      <a:schemeClr val="tx1"/>
                    </a:solidFill>
                    <a:latin typeface="Albany"/>
                  </a:rPr>
                  <a:t>e</a:t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∈E</a:t>
                </a:r>
                <a:r>
                  <a:rPr lang="en-US" sz="2000" dirty="0">
                    <a:solidFill>
                      <a:schemeClr val="tx1"/>
                    </a:solidFill>
                  </a:rPr>
                  <a:t> we have </a:t>
                </a:r>
                <a:r>
                  <a:rPr lang="en-US" sz="2000" dirty="0" err="1">
                    <a:solidFill>
                      <a:schemeClr val="tx1"/>
                    </a:solidFill>
                    <a:latin typeface="Albany"/>
                  </a:rPr>
                  <a:t>P</a:t>
                </a:r>
                <a:r>
                  <a:rPr lang="en-US" sz="2000" dirty="0" err="1">
                    <a:latin typeface="Albany"/>
                  </a:rPr>
                  <a:t>r</a:t>
                </a:r>
                <a:r>
                  <a:rPr lang="en-US" sz="2000" baseline="-25000" dirty="0" err="1">
                    <a:latin typeface="Albany"/>
                  </a:rPr>
                  <a:t>X</a:t>
                </a:r>
                <a:r>
                  <a:rPr lang="en-US" sz="2000" dirty="0">
                    <a:latin typeface="Albany"/>
                  </a:rPr>
                  <a:t>[</a:t>
                </a:r>
                <a:r>
                  <a:rPr lang="en-US" sz="2000" dirty="0" err="1">
                    <a:latin typeface="Albany"/>
                  </a:rPr>
                  <a:t>Disc</a:t>
                </a:r>
                <a:r>
                  <a:rPr lang="en-US" sz="2000" baseline="-25000" dirty="0" err="1">
                    <a:latin typeface="Albany"/>
                  </a:rPr>
                  <a:t>X</a:t>
                </a:r>
                <a:r>
                  <a:rPr lang="en-US" sz="2000" dirty="0">
                    <a:latin typeface="Albany"/>
                  </a:rPr>
                  <a:t>(e) &gt; a] &lt;  1/m</a:t>
                </a:r>
                <a:r>
                  <a:rPr lang="en-US" sz="2000" baseline="30000" dirty="0">
                    <a:latin typeface="Albany"/>
                  </a:rPr>
                  <a:t>2</a:t>
                </a:r>
                <a:r>
                  <a:rPr lang="en-US" sz="2000" dirty="0">
                    <a:latin typeface="Albany"/>
                  </a:rPr>
                  <a:t>.</a:t>
                </a:r>
              </a:p>
              <a:p>
                <a:pPr algn="l"/>
                <a:r>
                  <a:rPr lang="en-US" sz="2000" u="sng" dirty="0">
                    <a:latin typeface="Albany"/>
                  </a:rPr>
                  <a:t>Proof of Key Claim</a:t>
                </a:r>
                <a:r>
                  <a:rPr lang="en-US" sz="2000" dirty="0">
                    <a:latin typeface="Albany"/>
                  </a:rPr>
                  <a:t>: By Chernoff bound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𝐷𝑖𝑠</m:t>
                              </m:r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</m:d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&gt;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d>
                        </m:e>
                      </m:func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 </m:t>
                      </m:r>
                      <m:r>
                        <m:rPr>
                          <m:sty m:val="p"/>
                        </m:rPr>
                        <a:rPr lang="en-US" sz="2000" b="0" i="1" smtClean="0">
                          <a:latin typeface="Cambria Math" panose="02040503050406030204" pitchFamily="18" charset="0"/>
                        </a:rPr>
                        <m:t>Pr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nary>
                            <m:naryPr>
                              <m:chr m:val="∑"/>
                              <m:supHide m:val="on"/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  <m:sup/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d>
                                <m:d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</m:d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|&gt;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nary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</a:rPr>
                        <m:t>≤2</m:t>
                      </m:r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</m:den>
                          </m:f>
                        </m:sup>
                      </m:sSup>
                      <m:r>
                        <a:rPr lang="en-US" sz="2000" i="1">
                          <a:latin typeface="Cambria Math" panose="02040503050406030204" pitchFamily="18" charset="0"/>
                        </a:rPr>
                        <m:t>≤2</m:t>
                      </m:r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sz="2000" b="0" i="1" dirty="0" smtClean="0">
                  <a:latin typeface="Cambria Math" panose="020405030504060302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=2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f>
                          <m:f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−12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func>
                              <m:func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2000" b="0" i="0" smtClean="0">
                                    <a:latin typeface="Cambria Math" panose="02040503050406030204" pitchFamily="18" charset="0"/>
                                  </a:rPr>
                                  <m:t>ln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e>
                                </m:d>
                              </m:e>
                            </m:func>
                          </m:num>
                          <m:den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6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den>
                        </m:f>
                      </m:sup>
                    </m:sSup>
                  </m:oMath>
                </a14:m>
                <a:r>
                  <a:rPr lang="en-US" sz="2000" b="0" i="1" dirty="0" smtClean="0">
                    <a:latin typeface="Cambria Math" panose="020405030504060302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=2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  <m:func>
                          <m:func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ln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</m:d>
                          </m:e>
                        </m:func>
                      </m:sup>
                    </m:sSup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&lt;</m:t>
                    </m:r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en-US" sz="2000" dirty="0">
                  <a:solidFill>
                    <a:schemeClr val="tx1"/>
                  </a:solidFill>
                </a:endParaRPr>
              </a:p>
              <a:p>
                <a:pPr algn="l"/>
                <a:r>
                  <a:rPr lang="en-US" sz="2000" dirty="0" smtClean="0">
                    <a:latin typeface="Albany"/>
                  </a:rPr>
                  <a:t>Therefore</a:t>
                </a:r>
                <a:r>
                  <a:rPr lang="en-US" sz="2000" dirty="0">
                    <a:latin typeface="Albany"/>
                  </a:rPr>
                  <a:t>, by union bound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∃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: 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𝐷𝑖𝑠</m:t>
                            </m:r>
                            <m:sSub>
                              <m:sSub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</m:d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&gt;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d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</m:d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f>
                          <m:f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p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den>
                        </m:f>
                      </m:e>
                    </m:func>
                  </m:oMath>
                </a14:m>
                <a:r>
                  <a:rPr lang="en-US" sz="2000" dirty="0">
                    <a:latin typeface="Albany"/>
                  </a:rPr>
                  <a:t>.</a:t>
                </a:r>
              </a:p>
            </p:txBody>
          </p:sp>
        </mc:Choice>
        <mc:Fallback>
          <p:sp>
            <p:nvSpPr>
              <p:cNvPr id="3" name="Text Placeholder 2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4294967295"/>
              </p:nvPr>
            </p:nvSpPr>
            <p:spPr>
              <a:xfrm>
                <a:off x="719998" y="1949043"/>
                <a:ext cx="8855643" cy="4763155"/>
              </a:xfrm>
              <a:blipFill>
                <a:blip r:embed="rId3"/>
                <a:stretch>
                  <a:fillRect l="-1721" t="-1665" b="-81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22248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719998" y="672847"/>
            <a:ext cx="8460001" cy="1023478"/>
          </a:xfrm>
        </p:spPr>
        <p:txBody>
          <a:bodyPr anchorCtr="0"/>
          <a:lstStyle/>
          <a:p>
            <a:pPr lvl="0" algn="l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Discrepancy – bounded degree case</a:t>
            </a:r>
            <a:endParaRPr lang="de-DE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/>
              <p:cNvSpPr txBox="1">
                <a:spLocks noGrp="1"/>
              </p:cNvSpPr>
              <p:nvPr>
                <p:ph type="body" idx="4294967295"/>
              </p:nvPr>
            </p:nvSpPr>
            <p:spPr>
              <a:xfrm>
                <a:off x="719998" y="1949043"/>
                <a:ext cx="8855643" cy="4763155"/>
              </a:xfrm>
            </p:spPr>
            <p:txBody>
              <a:bodyPr/>
              <a:lstStyle/>
              <a:p>
                <a:pPr algn="l"/>
                <a:endParaRPr lang="en-US" sz="2000" dirty="0">
                  <a:latin typeface="Albany"/>
                </a:endParaRPr>
              </a:p>
              <a:p>
                <a:pPr algn="l"/>
                <a:endParaRPr lang="en-US" sz="2000" dirty="0">
                  <a:latin typeface="Albany"/>
                </a:endParaRPr>
              </a:p>
              <a:p>
                <a:pPr algn="l"/>
                <a:endParaRPr lang="en-US" sz="2000" dirty="0">
                  <a:latin typeface="Albany"/>
                </a:endParaRPr>
              </a:p>
              <a:p>
                <a:pPr algn="l"/>
                <a:endParaRPr lang="en-US" sz="2000" dirty="0">
                  <a:latin typeface="Albany"/>
                </a:endParaRPr>
              </a:p>
              <a:p>
                <a:pPr algn="l"/>
                <a:endParaRPr lang="en-US" sz="2000" dirty="0">
                  <a:latin typeface="Albany"/>
                </a:endParaRPr>
              </a:p>
              <a:p>
                <a:pPr algn="l"/>
                <a:r>
                  <a:rPr lang="en-US" sz="2000" u="sng" dirty="0">
                    <a:latin typeface="Albany"/>
                  </a:rPr>
                  <a:t>Beck-</a:t>
                </a:r>
                <a:r>
                  <a:rPr lang="en-US" sz="2000" u="sng" dirty="0" err="1">
                    <a:latin typeface="Albany"/>
                  </a:rPr>
                  <a:t>Fiala</a:t>
                </a:r>
                <a:r>
                  <a:rPr lang="en-US" sz="2000" u="sng" dirty="0">
                    <a:latin typeface="Albany"/>
                  </a:rPr>
                  <a:t> Theorem</a:t>
                </a:r>
                <a:r>
                  <a:rPr lang="en-US" sz="2000" dirty="0">
                    <a:latin typeface="Albany"/>
                  </a:rPr>
                  <a:t>: Let H = (V,E), </a:t>
                </a:r>
                <a:r>
                  <a:rPr lang="en-US" sz="2000" dirty="0" err="1">
                    <a:latin typeface="Albany"/>
                  </a:rPr>
                  <a:t>s.t.</a:t>
                </a:r>
                <a:r>
                  <a:rPr lang="en-US" sz="2000" dirty="0">
                    <a:latin typeface="Albany"/>
                  </a:rPr>
                  <a:t> every vertex has degree at most </a:t>
                </a:r>
                <a:r>
                  <a:rPr lang="en-US" sz="2000" dirty="0">
                    <a:latin typeface="Albany"/>
                  </a:rPr>
                  <a:t>t</a:t>
                </a:r>
                <a:r>
                  <a:rPr lang="en-US" sz="2000" dirty="0" smtClean="0">
                    <a:latin typeface="Albany"/>
                  </a:rPr>
                  <a:t>,</a:t>
                </a:r>
                <a:r>
                  <a:rPr lang="en-US" sz="2000" dirty="0">
                    <a:latin typeface="Albany"/>
                  </a:rPr>
                  <a:t/>
                </a:r>
                <a:br>
                  <a:rPr lang="en-US" sz="2000" dirty="0">
                    <a:latin typeface="Albany"/>
                  </a:rPr>
                </a:br>
                <a:r>
                  <a:rPr lang="en-US" sz="2000" dirty="0">
                    <a:latin typeface="Albany"/>
                  </a:rPr>
                  <a:t>i.e. every vertex belongs to at most t sets. Then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𝐷𝑖𝑠𝑐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&lt;2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2000" dirty="0">
                    <a:latin typeface="Albany"/>
                  </a:rPr>
                  <a:t>.</a:t>
                </a:r>
              </a:p>
              <a:p>
                <a:pPr algn="l"/>
                <a:r>
                  <a:rPr lang="en-US" sz="2000" u="sng" dirty="0">
                    <a:latin typeface="Albany"/>
                  </a:rPr>
                  <a:t>Beck-Fiala Conjecture</a:t>
                </a:r>
                <a:r>
                  <a:rPr lang="en-US" sz="2000" dirty="0">
                    <a:latin typeface="Albany"/>
                  </a:rPr>
                  <a:t>: Let H = (V,E), </a:t>
                </a:r>
                <a:r>
                  <a:rPr lang="en-US" sz="2000" dirty="0" err="1">
                    <a:latin typeface="Albany"/>
                  </a:rPr>
                  <a:t>s.t.</a:t>
                </a:r>
                <a:r>
                  <a:rPr lang="en-US" sz="2000" dirty="0">
                    <a:latin typeface="Albany"/>
                  </a:rPr>
                  <a:t> every vertex has degree at most </a:t>
                </a:r>
                <a:r>
                  <a:rPr lang="en-US" sz="2000" dirty="0" smtClean="0">
                    <a:latin typeface="Albany"/>
                  </a:rPr>
                  <a:t>t,</a:t>
                </a:r>
                <a:r>
                  <a:rPr lang="en-US" sz="2000" dirty="0">
                    <a:latin typeface="Albany"/>
                  </a:rPr>
                  <a:t/>
                </a:r>
                <a:br>
                  <a:rPr lang="en-US" sz="2000" dirty="0">
                    <a:latin typeface="Albany"/>
                  </a:rPr>
                </a:br>
                <a:r>
                  <a:rPr lang="en-US" sz="2000" dirty="0">
                    <a:latin typeface="Albany"/>
                  </a:rPr>
                  <a:t>i.e. every vertex belongs to at most t sets. Then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𝐷𝑖𝑠𝑐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(</m:t>
                    </m:r>
                    <m:rad>
                      <m:radPr>
                        <m:degHide m:val="on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rad>
                  </m:oMath>
                </a14:m>
                <a:r>
                  <a:rPr lang="en-US" sz="2000" dirty="0">
                    <a:latin typeface="Albany"/>
                  </a:rPr>
                  <a:t>).</a:t>
                </a:r>
              </a:p>
              <a:p>
                <a:pPr algn="l"/>
                <a:r>
                  <a:rPr lang="en-US" sz="2000" u="sng" dirty="0" err="1">
                    <a:latin typeface="Albany"/>
                  </a:rPr>
                  <a:t>Banaszczyk</a:t>
                </a:r>
                <a:r>
                  <a:rPr lang="en-US" sz="2000" u="sng" dirty="0">
                    <a:latin typeface="Albany"/>
                  </a:rPr>
                  <a:t> ‘98</a:t>
                </a:r>
                <a:r>
                  <a:rPr lang="en-US" sz="2000" dirty="0">
                    <a:latin typeface="Albany"/>
                  </a:rPr>
                  <a:t>: Let H = (V,E), </a:t>
                </a:r>
                <a:r>
                  <a:rPr lang="en-US" sz="2000" dirty="0" err="1">
                    <a:latin typeface="Albany"/>
                  </a:rPr>
                  <a:t>s.t.</a:t>
                </a:r>
                <a:r>
                  <a:rPr lang="en-US" sz="2000" dirty="0">
                    <a:latin typeface="Albany"/>
                  </a:rPr>
                  <a:t> every vertex has degree at most </a:t>
                </a:r>
                <a:r>
                  <a:rPr lang="en-US" sz="2000" dirty="0" smtClean="0">
                    <a:latin typeface="Albany"/>
                  </a:rPr>
                  <a:t>t,</a:t>
                </a:r>
                <a:r>
                  <a:rPr lang="en-US" sz="2000" dirty="0">
                    <a:latin typeface="Albany"/>
                  </a:rPr>
                  <a:t/>
                </a:r>
                <a:br>
                  <a:rPr lang="en-US" sz="2000" dirty="0">
                    <a:latin typeface="Albany"/>
                  </a:rPr>
                </a:br>
                <a:r>
                  <a:rPr lang="en-US" sz="2000" dirty="0">
                    <a:latin typeface="Albany"/>
                  </a:rPr>
                  <a:t>i.e. every vertex belongs to at most t sets. Then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𝐷𝑖𝑠𝑐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(</m:t>
                    </m:r>
                    <m:rad>
                      <m:radPr>
                        <m:degHide m:val="on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log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⁡(|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|)</m:t>
                        </m:r>
                      </m:e>
                    </m:rad>
                  </m:oMath>
                </a14:m>
                <a:r>
                  <a:rPr lang="en-US" sz="2000" dirty="0">
                    <a:latin typeface="Albany"/>
                  </a:rPr>
                  <a:t>.</a:t>
                </a:r>
              </a:p>
              <a:p>
                <a:pPr algn="l"/>
                <a:endParaRPr lang="en-US" sz="2000" dirty="0">
                  <a:latin typeface="Albany"/>
                </a:endParaRPr>
              </a:p>
            </p:txBody>
          </p:sp>
        </mc:Choice>
        <mc:Fallback>
          <p:sp>
            <p:nvSpPr>
              <p:cNvPr id="3" name="Text Placeholder 2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4294967295"/>
              </p:nvPr>
            </p:nvSpPr>
            <p:spPr>
              <a:xfrm>
                <a:off x="719998" y="1949043"/>
                <a:ext cx="8855643" cy="4763155"/>
              </a:xfrm>
              <a:blipFill>
                <a:blip r:embed="rId3"/>
                <a:stretch>
                  <a:fillRect l="-1721" b="-1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1" name="Group 20">
            <a:extLst>
              <a:ext uri="{FF2B5EF4-FFF2-40B4-BE49-F238E27FC236}">
                <a16:creationId xmlns:a16="http://schemas.microsoft.com/office/drawing/2014/main" id="{FA329998-0BC1-43BB-A9CF-F2D3E48CCA32}"/>
              </a:ext>
            </a:extLst>
          </p:cNvPr>
          <p:cNvGrpSpPr/>
          <p:nvPr/>
        </p:nvGrpSpPr>
        <p:grpSpPr>
          <a:xfrm>
            <a:off x="3597925" y="1696325"/>
            <a:ext cx="3252258" cy="2259155"/>
            <a:chOff x="2045851" y="3279699"/>
            <a:chExt cx="4342087" cy="3016196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7B8F16CE-FC10-412A-B037-B72244DDF782}"/>
                </a:ext>
              </a:extLst>
            </p:cNvPr>
            <p:cNvSpPr/>
            <p:nvPr/>
          </p:nvSpPr>
          <p:spPr>
            <a:xfrm>
              <a:off x="2977376" y="3779837"/>
              <a:ext cx="223024" cy="256904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C1F67CF7-AFA5-46B3-8221-FCCB815858BB}"/>
                </a:ext>
              </a:extLst>
            </p:cNvPr>
            <p:cNvSpPr/>
            <p:nvPr/>
          </p:nvSpPr>
          <p:spPr>
            <a:xfrm>
              <a:off x="3776545" y="3932237"/>
              <a:ext cx="223024" cy="256904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77640315-EDF2-4486-B50D-93C4151DD0FF}"/>
                </a:ext>
              </a:extLst>
            </p:cNvPr>
            <p:cNvSpPr/>
            <p:nvPr/>
          </p:nvSpPr>
          <p:spPr>
            <a:xfrm>
              <a:off x="3241288" y="4802033"/>
              <a:ext cx="223024" cy="256904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F37EDD06-68A1-434F-B10B-4F418383D5F1}"/>
                </a:ext>
              </a:extLst>
            </p:cNvPr>
            <p:cNvSpPr/>
            <p:nvPr/>
          </p:nvSpPr>
          <p:spPr>
            <a:xfrm>
              <a:off x="5040312" y="5058937"/>
              <a:ext cx="223024" cy="256904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D6069904-1D8E-4022-90F7-61F3F38E5411}"/>
                </a:ext>
              </a:extLst>
            </p:cNvPr>
            <p:cNvSpPr/>
            <p:nvPr/>
          </p:nvSpPr>
          <p:spPr>
            <a:xfrm>
              <a:off x="5147819" y="3865329"/>
              <a:ext cx="223024" cy="256904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6D095002-34D2-4CF2-946B-9CFC2B4338EA}"/>
                </a:ext>
              </a:extLst>
            </p:cNvPr>
            <p:cNvSpPr/>
            <p:nvPr/>
          </p:nvSpPr>
          <p:spPr>
            <a:xfrm>
              <a:off x="4029288" y="4673581"/>
              <a:ext cx="223024" cy="256904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755EC1C8-D277-4DF8-8C12-0B1FB7B99D5D}"/>
                </a:ext>
              </a:extLst>
            </p:cNvPr>
            <p:cNvSpPr/>
            <p:nvPr/>
          </p:nvSpPr>
          <p:spPr>
            <a:xfrm>
              <a:off x="5985602" y="4673581"/>
              <a:ext cx="223024" cy="256904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6888A732-371E-4397-9F05-81E5FB6D6980}"/>
                </a:ext>
              </a:extLst>
            </p:cNvPr>
            <p:cNvSpPr/>
            <p:nvPr/>
          </p:nvSpPr>
          <p:spPr>
            <a:xfrm>
              <a:off x="4140800" y="5827945"/>
              <a:ext cx="223024" cy="256904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7C91346B-C239-4D0F-9B77-5029A076CF16}"/>
                </a:ext>
              </a:extLst>
            </p:cNvPr>
            <p:cNvSpPr/>
            <p:nvPr/>
          </p:nvSpPr>
          <p:spPr>
            <a:xfrm>
              <a:off x="2045851" y="3279699"/>
              <a:ext cx="2512721" cy="1395975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458D997C-58E6-4BC7-84F5-B60D4C867D27}"/>
                </a:ext>
              </a:extLst>
            </p:cNvPr>
            <p:cNvSpPr/>
            <p:nvPr/>
          </p:nvSpPr>
          <p:spPr>
            <a:xfrm>
              <a:off x="4462496" y="3703637"/>
              <a:ext cx="1925442" cy="2196791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ADD0789D-E701-4F45-B5AB-2742B0268E47}"/>
                </a:ext>
              </a:extLst>
            </p:cNvPr>
            <p:cNvSpPr/>
            <p:nvPr/>
          </p:nvSpPr>
          <p:spPr>
            <a:xfrm>
              <a:off x="3132302" y="3536770"/>
              <a:ext cx="1330194" cy="2196791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AA520E9D-B3C6-4B2C-B6A0-73B0093C0473}"/>
                </a:ext>
              </a:extLst>
            </p:cNvPr>
            <p:cNvSpPr/>
            <p:nvPr/>
          </p:nvSpPr>
          <p:spPr>
            <a:xfrm>
              <a:off x="2899318" y="4432208"/>
              <a:ext cx="2985108" cy="1863687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214B5462-DB7D-4227-9DE6-B8908E4A0887}"/>
              </a:ext>
            </a:extLst>
          </p:cNvPr>
          <p:cNvGrpSpPr/>
          <p:nvPr/>
        </p:nvGrpSpPr>
        <p:grpSpPr>
          <a:xfrm>
            <a:off x="4299171" y="2052110"/>
            <a:ext cx="2421568" cy="1748275"/>
            <a:chOff x="2975705" y="3758552"/>
            <a:chExt cx="3233033" cy="2334120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B6D49609-F3FD-4785-BF55-D6243109F77B}"/>
                </a:ext>
              </a:extLst>
            </p:cNvPr>
            <p:cNvSpPr/>
            <p:nvPr/>
          </p:nvSpPr>
          <p:spPr>
            <a:xfrm>
              <a:off x="5146558" y="3869923"/>
              <a:ext cx="223024" cy="256904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F3273197-402D-4B01-8E77-6A302B3EFA05}"/>
                </a:ext>
              </a:extLst>
            </p:cNvPr>
            <p:cNvSpPr/>
            <p:nvPr/>
          </p:nvSpPr>
          <p:spPr>
            <a:xfrm>
              <a:off x="5040312" y="5058937"/>
              <a:ext cx="223024" cy="256904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6755A1C9-E422-4BCC-BE6A-B5573C876955}"/>
                </a:ext>
              </a:extLst>
            </p:cNvPr>
            <p:cNvSpPr/>
            <p:nvPr/>
          </p:nvSpPr>
          <p:spPr>
            <a:xfrm>
              <a:off x="4137141" y="5835768"/>
              <a:ext cx="223024" cy="256904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F297E2E1-5BE1-414A-9A8D-98310C0D0E13}"/>
                </a:ext>
              </a:extLst>
            </p:cNvPr>
            <p:cNvSpPr/>
            <p:nvPr/>
          </p:nvSpPr>
          <p:spPr>
            <a:xfrm>
              <a:off x="3776545" y="3935119"/>
              <a:ext cx="223024" cy="256904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6D735B3F-6EC0-4E23-9740-1B4944BFFCF0}"/>
                </a:ext>
              </a:extLst>
            </p:cNvPr>
            <p:cNvSpPr/>
            <p:nvPr/>
          </p:nvSpPr>
          <p:spPr>
            <a:xfrm>
              <a:off x="5985714" y="4670462"/>
              <a:ext cx="223024" cy="256904"/>
            </a:xfrm>
            <a:prstGeom prst="ellipse">
              <a:avLst/>
            </a:prstGeom>
            <a:solidFill>
              <a:schemeClr val="accent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5AAAAE69-3A0E-41B7-80EA-B68497A49857}"/>
                </a:ext>
              </a:extLst>
            </p:cNvPr>
            <p:cNvSpPr/>
            <p:nvPr/>
          </p:nvSpPr>
          <p:spPr>
            <a:xfrm>
              <a:off x="2975705" y="3758552"/>
              <a:ext cx="223024" cy="256904"/>
            </a:xfrm>
            <a:prstGeom prst="ellipse">
              <a:avLst/>
            </a:prstGeom>
            <a:solidFill>
              <a:schemeClr val="accent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A3CF1071-97D3-4CAD-A8EB-51855213911A}"/>
                </a:ext>
              </a:extLst>
            </p:cNvPr>
            <p:cNvSpPr/>
            <p:nvPr/>
          </p:nvSpPr>
          <p:spPr>
            <a:xfrm>
              <a:off x="3234868" y="4810273"/>
              <a:ext cx="223024" cy="256904"/>
            </a:xfrm>
            <a:prstGeom prst="ellipse">
              <a:avLst/>
            </a:prstGeom>
            <a:solidFill>
              <a:schemeClr val="accent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D1B5A65B-EDC8-4092-B656-E4466818A140}"/>
                </a:ext>
              </a:extLst>
            </p:cNvPr>
            <p:cNvSpPr/>
            <p:nvPr/>
          </p:nvSpPr>
          <p:spPr>
            <a:xfrm>
              <a:off x="4022868" y="4670462"/>
              <a:ext cx="223024" cy="256904"/>
            </a:xfrm>
            <a:prstGeom prst="ellipse">
              <a:avLst/>
            </a:prstGeom>
            <a:solidFill>
              <a:schemeClr val="accent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</p:grpSp>
    </p:spTree>
    <p:extLst>
      <p:ext uri="{BB962C8B-B14F-4D97-AF65-F5344CB8AC3E}">
        <p14:creationId xmlns:p14="http://schemas.microsoft.com/office/powerpoint/2010/main" val="1107142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Grp="1" noChangeArrowheads="1"/>
          </p:cNvSpPr>
          <p:nvPr>
            <p:ph type="title"/>
          </p:nvPr>
        </p:nvSpPr>
        <p:spPr>
          <a:xfrm>
            <a:off x="720725" y="684213"/>
            <a:ext cx="8459788" cy="1023937"/>
          </a:xfrm>
          <a:ln/>
        </p:spPr>
        <p:txBody>
          <a:bodyPr/>
          <a:lstStyle/>
          <a:p>
            <a:endParaRPr lang="en-US"/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20725" y="1949450"/>
            <a:ext cx="8855075" cy="4808538"/>
          </a:xfrm>
          <a:ln/>
        </p:spPr>
        <p:txBody>
          <a:bodyPr tIns="14040"/>
          <a:lstStyle/>
          <a:p>
            <a:pPr marL="642938" indent="-528638" algn="ctr">
              <a:lnSpc>
                <a:spcPct val="95000"/>
              </a:lnSpc>
              <a:buSzPct val="45000"/>
              <a:tabLst>
                <a:tab pos="642938" algn="l"/>
                <a:tab pos="755650" algn="l"/>
                <a:tab pos="1212850" algn="l"/>
                <a:tab pos="1670050" algn="l"/>
                <a:tab pos="2127250" algn="l"/>
                <a:tab pos="2584450" algn="l"/>
                <a:tab pos="3041650" algn="l"/>
                <a:tab pos="3498850" algn="l"/>
                <a:tab pos="3956050" algn="l"/>
                <a:tab pos="4413250" algn="l"/>
                <a:tab pos="4870450" algn="l"/>
                <a:tab pos="5327650" algn="l"/>
                <a:tab pos="5784850" algn="l"/>
                <a:tab pos="6242050" algn="l"/>
                <a:tab pos="6699250" algn="l"/>
                <a:tab pos="7156450" algn="l"/>
                <a:tab pos="7613650" algn="l"/>
                <a:tab pos="8070850" algn="l"/>
                <a:tab pos="8528050" algn="l"/>
                <a:tab pos="8985250" algn="l"/>
                <a:tab pos="9442450" algn="l"/>
              </a:tabLst>
            </a:pPr>
            <a:r>
              <a:rPr lang="en-US" altLang="en-US" sz="60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altLang="en-US" sz="6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6000" dirty="0">
                <a:latin typeface="Arial" panose="020B0604020202020204" pitchFamily="34" charset="0"/>
                <a:cs typeface="Arial" panose="020B0604020202020204" pitchFamily="34" charset="0"/>
              </a:rPr>
              <a:t>Approximate</a:t>
            </a:r>
            <a:br>
              <a:rPr lang="en-US" altLang="en-US" sz="6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6000" dirty="0">
                <a:latin typeface="Arial" panose="020B0604020202020204" pitchFamily="34" charset="0"/>
                <a:cs typeface="Arial" panose="020B0604020202020204" pitchFamily="34" charset="0"/>
              </a:rPr>
              <a:t>DNF Counting</a:t>
            </a:r>
            <a:endParaRPr lang="de-DE" altLang="en-US" sz="6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794526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/>
        <p:txBody>
          <a:bodyPr anchorCtr="0"/>
          <a:lstStyle/>
          <a:p>
            <a:pPr lvl="0" algn="l"/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Plan for today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719998" y="1949043"/>
            <a:ext cx="8855643" cy="5051163"/>
          </a:xfrm>
        </p:spPr>
        <p:txBody>
          <a:bodyPr/>
          <a:lstStyle/>
          <a:p>
            <a:pPr lvl="0"/>
            <a:r>
              <a:rPr lang="de-DE" sz="2200" dirty="0">
                <a:latin typeface="Arial" panose="020B0604020202020204" pitchFamily="34" charset="0"/>
                <a:cs typeface="Arial" panose="020B0604020202020204" pitchFamily="34" charset="0"/>
              </a:rPr>
              <a:t>7/8 approximation for Max-3-SAT – a deterministic algorithm</a:t>
            </a:r>
          </a:p>
          <a:p>
            <a:pPr lvl="0"/>
            <a:r>
              <a:rPr lang="de-DE" sz="2200" dirty="0">
                <a:latin typeface="Arial" panose="020B0604020202020204" pitchFamily="34" charset="0"/>
                <a:cs typeface="Arial" panose="020B0604020202020204" pitchFamily="34" charset="0"/>
              </a:rPr>
              <a:t>Discrepancy using Chernoff bound</a:t>
            </a:r>
          </a:p>
          <a:p>
            <a:pPr lvl="0"/>
            <a:r>
              <a:rPr lang="de-DE" sz="2200" dirty="0">
                <a:latin typeface="Arial" panose="020B0604020202020204" pitchFamily="34" charset="0"/>
                <a:cs typeface="Arial" panose="020B0604020202020204" pitchFamily="34" charset="0"/>
              </a:rPr>
              <a:t>Approximate DNF counting</a:t>
            </a:r>
          </a:p>
        </p:txBody>
      </p:sp>
    </p:spTree>
    <p:extLst>
      <p:ext uri="{BB962C8B-B14F-4D97-AF65-F5344CB8AC3E}">
        <p14:creationId xmlns:p14="http://schemas.microsoft.com/office/powerpoint/2010/main" val="1348404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719998" y="672847"/>
            <a:ext cx="8460001" cy="1023478"/>
          </a:xfrm>
        </p:spPr>
        <p:txBody>
          <a:bodyPr anchorCtr="0"/>
          <a:lstStyle/>
          <a:p>
            <a:pPr lvl="0" algn="l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Approximate DNF Counting</a:t>
            </a:r>
            <a:endParaRPr lang="de-DE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719998" y="1949043"/>
            <a:ext cx="8855643" cy="4763155"/>
          </a:xfrm>
        </p:spPr>
        <p:txBody>
          <a:bodyPr/>
          <a:lstStyle/>
          <a:p>
            <a:r>
              <a:rPr lang="en-US" sz="2000" dirty="0">
                <a:latin typeface="Albany"/>
              </a:rPr>
              <a:t>Let 𝛷 be a DNF formula, i.e. formula of the form</a:t>
            </a:r>
          </a:p>
          <a:p>
            <a:pPr algn="ctr"/>
            <a:r>
              <a:rPr lang="en-US" sz="2000" dirty="0">
                <a:latin typeface="Albany"/>
              </a:rPr>
              <a:t>(x</a:t>
            </a:r>
            <a:r>
              <a:rPr lang="en-US" sz="2000" baseline="-25000" dirty="0">
                <a:latin typeface="Albany"/>
              </a:rPr>
              <a:t>1</a:t>
            </a:r>
            <a:r>
              <a:rPr lang="en-US" sz="2000" dirty="0">
                <a:latin typeface="Albany"/>
              </a:rPr>
              <a:t> ⋀ x</a:t>
            </a:r>
            <a:r>
              <a:rPr lang="en-US" sz="2000" baseline="-25000" dirty="0">
                <a:latin typeface="Albany"/>
              </a:rPr>
              <a:t>2</a:t>
            </a:r>
            <a:r>
              <a:rPr lang="en-US" sz="2000" dirty="0">
                <a:latin typeface="Albany"/>
              </a:rPr>
              <a:t> ⋀ ~x</a:t>
            </a:r>
            <a:r>
              <a:rPr lang="en-US" sz="2000" baseline="-25000" dirty="0">
                <a:latin typeface="Albany"/>
              </a:rPr>
              <a:t>3</a:t>
            </a:r>
            <a:r>
              <a:rPr lang="en-US" sz="2000" dirty="0">
                <a:latin typeface="Albany"/>
              </a:rPr>
              <a:t> ⋀ x</a:t>
            </a:r>
            <a:r>
              <a:rPr lang="en-US" sz="2000" baseline="-25000" dirty="0">
                <a:latin typeface="Albany"/>
              </a:rPr>
              <a:t>4</a:t>
            </a:r>
            <a:r>
              <a:rPr lang="en-US" sz="2000" dirty="0">
                <a:latin typeface="Albany"/>
              </a:rPr>
              <a:t>) v (~x</a:t>
            </a:r>
            <a:r>
              <a:rPr lang="en-US" sz="2000" baseline="-25000" dirty="0">
                <a:latin typeface="Albany"/>
              </a:rPr>
              <a:t>2</a:t>
            </a:r>
            <a:r>
              <a:rPr lang="en-US" sz="2000" dirty="0">
                <a:latin typeface="Albany"/>
              </a:rPr>
              <a:t> ⋀ x</a:t>
            </a:r>
            <a:r>
              <a:rPr lang="en-US" sz="2000" baseline="-25000" dirty="0">
                <a:latin typeface="Albany"/>
              </a:rPr>
              <a:t>3</a:t>
            </a:r>
            <a:r>
              <a:rPr lang="en-US" sz="2000" dirty="0">
                <a:latin typeface="Albany"/>
              </a:rPr>
              <a:t> ⋀ ~x</a:t>
            </a:r>
            <a:r>
              <a:rPr lang="en-US" sz="2000" baseline="-25000" dirty="0">
                <a:latin typeface="Albany"/>
              </a:rPr>
              <a:t>5</a:t>
            </a:r>
            <a:r>
              <a:rPr lang="en-US" sz="2000" dirty="0">
                <a:latin typeface="Albany"/>
              </a:rPr>
              <a:t> ⋀ x</a:t>
            </a:r>
            <a:r>
              <a:rPr lang="en-US" sz="2000" baseline="-25000" dirty="0">
                <a:latin typeface="Albany"/>
              </a:rPr>
              <a:t>6</a:t>
            </a:r>
            <a:r>
              <a:rPr lang="en-US" sz="2000" dirty="0">
                <a:latin typeface="Albany"/>
              </a:rPr>
              <a:t> ) v … v (~x</a:t>
            </a:r>
            <a:r>
              <a:rPr lang="en-US" sz="2000" baseline="-25000" dirty="0">
                <a:latin typeface="Albany"/>
              </a:rPr>
              <a:t>1</a:t>
            </a:r>
            <a:r>
              <a:rPr lang="en-US" sz="2000" dirty="0">
                <a:latin typeface="Albany"/>
              </a:rPr>
              <a:t> ⋀ x</a:t>
            </a:r>
            <a:r>
              <a:rPr lang="en-US" sz="2000" baseline="-25000" dirty="0">
                <a:latin typeface="Albany"/>
              </a:rPr>
              <a:t>2</a:t>
            </a:r>
            <a:r>
              <a:rPr lang="en-US" sz="2000" dirty="0">
                <a:latin typeface="Albany"/>
              </a:rPr>
              <a:t> ⋀ x</a:t>
            </a:r>
            <a:r>
              <a:rPr lang="en-US" sz="2000" baseline="-25000" dirty="0">
                <a:latin typeface="Albany"/>
              </a:rPr>
              <a:t>4</a:t>
            </a:r>
            <a:r>
              <a:rPr lang="en-US" sz="2000" dirty="0">
                <a:latin typeface="Albany"/>
              </a:rPr>
              <a:t> ⋀ ~x</a:t>
            </a:r>
            <a:r>
              <a:rPr lang="en-US" sz="2000" baseline="-25000" dirty="0">
                <a:latin typeface="Albany"/>
              </a:rPr>
              <a:t>6</a:t>
            </a:r>
            <a:r>
              <a:rPr lang="en-US" sz="2000" dirty="0">
                <a:latin typeface="Albany"/>
              </a:rPr>
              <a:t> ⋀ ~x</a:t>
            </a:r>
            <a:r>
              <a:rPr lang="en-US" sz="2000" baseline="-25000" dirty="0">
                <a:latin typeface="Albany"/>
              </a:rPr>
              <a:t>8</a:t>
            </a:r>
            <a:r>
              <a:rPr lang="en-US" sz="2000" dirty="0">
                <a:latin typeface="Albany"/>
              </a:rPr>
              <a:t>) </a:t>
            </a:r>
          </a:p>
          <a:p>
            <a:pPr algn="l"/>
            <a:r>
              <a:rPr lang="en-US" sz="2000" dirty="0">
                <a:latin typeface="Albany"/>
              </a:rPr>
              <a:t>Note that finding a satisfying solution is easy.</a:t>
            </a:r>
          </a:p>
          <a:p>
            <a:pPr algn="l"/>
            <a:r>
              <a:rPr lang="en-US" sz="2000" u="sng" dirty="0">
                <a:latin typeface="Albany"/>
              </a:rPr>
              <a:t>Input</a:t>
            </a:r>
            <a:r>
              <a:rPr lang="en-US" sz="2000" dirty="0">
                <a:latin typeface="Albany"/>
              </a:rPr>
              <a:t>: A DNF formula 𝛷 with n variables and m clauses.</a:t>
            </a:r>
          </a:p>
          <a:p>
            <a:pPr algn="l"/>
            <a:r>
              <a:rPr lang="en-US" sz="2000" u="sng" dirty="0">
                <a:latin typeface="Albany"/>
              </a:rPr>
              <a:t>Goal</a:t>
            </a:r>
            <a:r>
              <a:rPr lang="en-US" sz="2000" dirty="0">
                <a:latin typeface="Albany"/>
              </a:rPr>
              <a:t>: Find the #SAT(𝛷) = number of satisfying assignments.</a:t>
            </a:r>
          </a:p>
          <a:p>
            <a:pPr algn="l"/>
            <a:endParaRPr lang="en-US" sz="2000" dirty="0">
              <a:latin typeface="Albany"/>
            </a:endParaRPr>
          </a:p>
          <a:p>
            <a:pPr algn="l"/>
            <a:r>
              <a:rPr lang="en-US" sz="2000" u="sng" dirty="0">
                <a:latin typeface="Albany"/>
              </a:rPr>
              <a:t>Observation</a:t>
            </a:r>
            <a:r>
              <a:rPr lang="en-US" sz="2000" dirty="0">
                <a:latin typeface="Albany"/>
              </a:rPr>
              <a:t>: The problem is hard NP-hard. [If we could tell if the number of solutions is 2</a:t>
            </a:r>
            <a:r>
              <a:rPr lang="en-US" sz="2000" baseline="30000" dirty="0">
                <a:latin typeface="Albany"/>
              </a:rPr>
              <a:t>n</a:t>
            </a:r>
            <a:r>
              <a:rPr lang="en-US" sz="2000" dirty="0">
                <a:latin typeface="Albany"/>
              </a:rPr>
              <a:t>, then we could solve the 3-SAT problem]</a:t>
            </a:r>
          </a:p>
          <a:p>
            <a:pPr algn="l"/>
            <a:endParaRPr lang="en-US" sz="2000" u="sng" dirty="0">
              <a:latin typeface="Albany"/>
            </a:endParaRPr>
          </a:p>
          <a:p>
            <a:pPr algn="l"/>
            <a:r>
              <a:rPr lang="en-US" sz="2000" u="sng" dirty="0">
                <a:latin typeface="Albany"/>
              </a:rPr>
              <a:t>Goal 2</a:t>
            </a:r>
            <a:r>
              <a:rPr lang="en-US" sz="2000" dirty="0">
                <a:latin typeface="Albany"/>
              </a:rPr>
              <a:t>: </a:t>
            </a:r>
            <a:r>
              <a:rPr lang="en-US" sz="2000" i="1" dirty="0">
                <a:latin typeface="Albany"/>
              </a:rPr>
              <a:t>Approximate </a:t>
            </a:r>
            <a:r>
              <a:rPr lang="en-US" sz="2000" dirty="0">
                <a:latin typeface="Albany"/>
              </a:rPr>
              <a:t>the number of satisfying assignments.</a:t>
            </a:r>
          </a:p>
          <a:p>
            <a:pPr algn="l"/>
            <a:endParaRPr lang="en-US" sz="2000" dirty="0">
              <a:latin typeface="Albany"/>
            </a:endParaRPr>
          </a:p>
        </p:txBody>
      </p:sp>
    </p:spTree>
    <p:extLst>
      <p:ext uri="{BB962C8B-B14F-4D97-AF65-F5344CB8AC3E}">
        <p14:creationId xmlns:p14="http://schemas.microsoft.com/office/powerpoint/2010/main" val="3352280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719998" y="672847"/>
            <a:ext cx="8460001" cy="1023478"/>
          </a:xfrm>
        </p:spPr>
        <p:txBody>
          <a:bodyPr anchorCtr="0"/>
          <a:lstStyle/>
          <a:p>
            <a:pPr lvl="0" algn="l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Approximate DNF Counting</a:t>
            </a:r>
            <a:endParaRPr lang="de-DE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719998" y="1949043"/>
            <a:ext cx="8855643" cy="4763155"/>
          </a:xfrm>
        </p:spPr>
        <p:txBody>
          <a:bodyPr/>
          <a:lstStyle/>
          <a:p>
            <a:pPr algn="l"/>
            <a:r>
              <a:rPr lang="en-US" sz="2000" u="sng" dirty="0">
                <a:latin typeface="Albany"/>
              </a:rPr>
              <a:t>Input</a:t>
            </a:r>
            <a:r>
              <a:rPr lang="en-US" sz="2000" dirty="0">
                <a:latin typeface="Albany"/>
              </a:rPr>
              <a:t>: A DNF formula 𝛷 with n variables and m clauses.</a:t>
            </a:r>
          </a:p>
          <a:p>
            <a:pPr algn="l"/>
            <a:r>
              <a:rPr lang="en-US" sz="2000" u="sng" dirty="0">
                <a:latin typeface="Albany"/>
              </a:rPr>
              <a:t>Goal</a:t>
            </a:r>
            <a:r>
              <a:rPr lang="en-US" sz="2000" dirty="0">
                <a:latin typeface="Albany"/>
              </a:rPr>
              <a:t>: </a:t>
            </a:r>
            <a:r>
              <a:rPr lang="en-US" sz="2000" i="1" dirty="0">
                <a:latin typeface="Albany"/>
              </a:rPr>
              <a:t>Approximate </a:t>
            </a:r>
            <a:r>
              <a:rPr lang="en-US" sz="2000" dirty="0">
                <a:latin typeface="Albany"/>
              </a:rPr>
              <a:t>the number of satisfying assignments.</a:t>
            </a:r>
          </a:p>
          <a:p>
            <a:pPr algn="l"/>
            <a:r>
              <a:rPr lang="en-US" sz="2000" u="sng" dirty="0">
                <a:latin typeface="Albany"/>
              </a:rPr>
              <a:t>Question</a:t>
            </a:r>
            <a:r>
              <a:rPr lang="en-US" sz="2000" dirty="0">
                <a:latin typeface="Albany"/>
              </a:rPr>
              <a:t>: What do we mean by a</a:t>
            </a:r>
            <a:r>
              <a:rPr lang="en-US" sz="2000" i="1" dirty="0">
                <a:latin typeface="Albany"/>
              </a:rPr>
              <a:t>pproximate?</a:t>
            </a:r>
          </a:p>
          <a:p>
            <a:pPr algn="l"/>
            <a:r>
              <a:rPr lang="en-US" sz="2000" i="1" dirty="0">
                <a:latin typeface="Albany"/>
              </a:rPr>
              <a:t>	</a:t>
            </a:r>
            <a:r>
              <a:rPr lang="en-US" sz="2000" i="1" u="sng" dirty="0">
                <a:latin typeface="Albany"/>
              </a:rPr>
              <a:t>A1</a:t>
            </a:r>
            <a:r>
              <a:rPr lang="en-US" sz="2000" i="1" dirty="0">
                <a:latin typeface="Albany"/>
              </a:rPr>
              <a:t>: Up to an additive error up to </a:t>
            </a:r>
            <a:r>
              <a:rPr lang="el-GR" sz="2000" i="1" dirty="0">
                <a:latin typeface="Albany"/>
              </a:rPr>
              <a:t>ε</a:t>
            </a:r>
            <a:r>
              <a:rPr lang="en-US" sz="2000" i="1" dirty="0">
                <a:latin typeface="Albany"/>
              </a:rPr>
              <a:t>2</a:t>
            </a:r>
            <a:r>
              <a:rPr lang="en-US" sz="2000" i="1" baseline="30000" dirty="0">
                <a:latin typeface="Albany"/>
              </a:rPr>
              <a:t>n</a:t>
            </a:r>
            <a:endParaRPr lang="en-US" sz="2000" i="1" dirty="0">
              <a:latin typeface="Albany"/>
            </a:endParaRPr>
          </a:p>
          <a:p>
            <a:pPr algn="l"/>
            <a:r>
              <a:rPr lang="en-US" sz="2000" i="1" dirty="0">
                <a:latin typeface="Albany"/>
              </a:rPr>
              <a:t>	</a:t>
            </a:r>
            <a:r>
              <a:rPr lang="en-US" sz="2000" i="1" u="sng" dirty="0">
                <a:latin typeface="Albany"/>
              </a:rPr>
              <a:t>A2</a:t>
            </a:r>
            <a:r>
              <a:rPr lang="en-US" sz="2000" i="1" dirty="0">
                <a:latin typeface="Albany"/>
              </a:rPr>
              <a:t>: Up to a small multiplicative error</a:t>
            </a:r>
            <a:endParaRPr lang="en-US" sz="2000" dirty="0">
              <a:latin typeface="Albany"/>
            </a:endParaRPr>
          </a:p>
          <a:p>
            <a:pPr algn="l"/>
            <a:r>
              <a:rPr lang="en-US" sz="2000" u="sng" dirty="0">
                <a:latin typeface="Albany"/>
              </a:rPr>
              <a:t>Algorithm for A1</a:t>
            </a:r>
            <a:r>
              <a:rPr lang="en-US" sz="2000" dirty="0">
                <a:latin typeface="Albany"/>
              </a:rPr>
              <a:t> is rather easy: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sz="2000" dirty="0">
                <a:latin typeface="Albany"/>
              </a:rPr>
              <a:t>Sample x</a:t>
            </a:r>
            <a:r>
              <a:rPr lang="en-US" sz="2000" baseline="-25000" dirty="0">
                <a:latin typeface="Albany"/>
              </a:rPr>
              <a:t>1</a:t>
            </a:r>
            <a:r>
              <a:rPr lang="en-US" sz="2000" dirty="0">
                <a:latin typeface="Albany"/>
              </a:rPr>
              <a:t>, x</a:t>
            </a:r>
            <a:r>
              <a:rPr lang="en-US" sz="2000" baseline="-25000" dirty="0">
                <a:latin typeface="Albany"/>
              </a:rPr>
              <a:t>2</a:t>
            </a:r>
            <a:r>
              <a:rPr lang="en-US" sz="2000" dirty="0">
                <a:latin typeface="Albany"/>
              </a:rPr>
              <a:t>, … , </a:t>
            </a:r>
            <a:r>
              <a:rPr lang="en-US" sz="2000" dirty="0" err="1">
                <a:latin typeface="Albany"/>
              </a:rPr>
              <a:t>x</a:t>
            </a:r>
            <a:r>
              <a:rPr lang="en-US" sz="2000" baseline="-25000" dirty="0" err="1">
                <a:latin typeface="Albany"/>
              </a:rPr>
              <a:t>t</a:t>
            </a:r>
            <a:r>
              <a:rPr lang="en-US" sz="2000" baseline="-25000" dirty="0">
                <a:latin typeface="Albany"/>
              </a:rPr>
              <a:t> </a:t>
            </a:r>
            <a:r>
              <a:rPr lang="en-US" sz="2000" dirty="0">
                <a:solidFill>
                  <a:schemeClr val="tx1"/>
                </a:solidFill>
              </a:rPr>
              <a:t>∈ {0,1}</a:t>
            </a:r>
            <a:r>
              <a:rPr lang="en-US" sz="2000" baseline="30000" dirty="0">
                <a:solidFill>
                  <a:schemeClr val="tx1"/>
                </a:solidFill>
              </a:rPr>
              <a:t>n</a:t>
            </a:r>
            <a:r>
              <a:rPr lang="en-US" sz="2000" dirty="0">
                <a:latin typeface="Albany"/>
              </a:rPr>
              <a:t> for t = O(1/</a:t>
            </a:r>
            <a:r>
              <a:rPr lang="el-GR" sz="2000" dirty="0">
                <a:latin typeface="Albany"/>
              </a:rPr>
              <a:t>ε</a:t>
            </a:r>
            <a:r>
              <a:rPr lang="en-US" sz="2000" baseline="30000" dirty="0">
                <a:latin typeface="Albany"/>
              </a:rPr>
              <a:t>2</a:t>
            </a:r>
            <a:r>
              <a:rPr lang="en-US" sz="2000" dirty="0">
                <a:latin typeface="Albany"/>
              </a:rPr>
              <a:t>)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sz="2000" dirty="0">
                <a:latin typeface="Albany"/>
              </a:rPr>
              <a:t>Let s = be the number of x</a:t>
            </a:r>
            <a:r>
              <a:rPr lang="en-US" sz="2000" baseline="-25000" dirty="0">
                <a:latin typeface="Albany"/>
              </a:rPr>
              <a:t>i</a:t>
            </a:r>
            <a:r>
              <a:rPr lang="en-US" sz="2000" dirty="0">
                <a:latin typeface="Albany"/>
              </a:rPr>
              <a:t>’s that satisfy 𝛷.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sz="2000" dirty="0">
                <a:latin typeface="Albany"/>
              </a:rPr>
              <a:t>Output (s/t)*2</a:t>
            </a:r>
            <a:r>
              <a:rPr lang="en-US" sz="2000" baseline="30000" dirty="0">
                <a:latin typeface="Albany"/>
              </a:rPr>
              <a:t>n</a:t>
            </a:r>
          </a:p>
          <a:p>
            <a:pPr algn="l"/>
            <a:r>
              <a:rPr lang="en-US" sz="2000" u="sng" dirty="0">
                <a:latin typeface="Albany"/>
              </a:rPr>
              <a:t>Analysis</a:t>
            </a:r>
            <a:r>
              <a:rPr lang="en-US" sz="2000" dirty="0">
                <a:latin typeface="Albany"/>
              </a:rPr>
              <a:t>: By Chernoff bound </a:t>
            </a:r>
            <a:r>
              <a:rPr lang="en-US" sz="2000" dirty="0" err="1">
                <a:latin typeface="Albany"/>
              </a:rPr>
              <a:t>Pr</a:t>
            </a:r>
            <a:r>
              <a:rPr lang="en-US" sz="2000" dirty="0">
                <a:latin typeface="Albany"/>
              </a:rPr>
              <a:t>[ | #SAT(𝛷) - (s/t)*2</a:t>
            </a:r>
            <a:r>
              <a:rPr lang="en-US" sz="2000" baseline="30000" dirty="0">
                <a:latin typeface="Albany"/>
              </a:rPr>
              <a:t>n </a:t>
            </a:r>
            <a:r>
              <a:rPr lang="en-US" sz="2000" dirty="0">
                <a:latin typeface="Albany"/>
              </a:rPr>
              <a:t>| &lt; </a:t>
            </a:r>
            <a:r>
              <a:rPr lang="el-GR" sz="2000" dirty="0">
                <a:latin typeface="Albany"/>
              </a:rPr>
              <a:t>ε</a:t>
            </a:r>
            <a:r>
              <a:rPr lang="en-US" sz="2000" dirty="0">
                <a:latin typeface="Albany"/>
              </a:rPr>
              <a:t>2</a:t>
            </a:r>
            <a:r>
              <a:rPr lang="en-US" sz="2000" baseline="30000" dirty="0">
                <a:latin typeface="Albany"/>
              </a:rPr>
              <a:t>n</a:t>
            </a:r>
            <a:r>
              <a:rPr lang="en-US" sz="2000" dirty="0">
                <a:latin typeface="Albany"/>
              </a:rPr>
              <a:t>] &gt; 0.99.</a:t>
            </a:r>
          </a:p>
        </p:txBody>
      </p:sp>
    </p:spTree>
    <p:extLst>
      <p:ext uri="{BB962C8B-B14F-4D97-AF65-F5344CB8AC3E}">
        <p14:creationId xmlns:p14="http://schemas.microsoft.com/office/powerpoint/2010/main" val="2312287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719998" y="672847"/>
            <a:ext cx="8460001" cy="1023478"/>
          </a:xfrm>
        </p:spPr>
        <p:txBody>
          <a:bodyPr anchorCtr="0"/>
          <a:lstStyle/>
          <a:p>
            <a:pPr lvl="0" algn="l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Approximate DNF Counting</a:t>
            </a:r>
            <a:endParaRPr lang="de-DE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 txBox="1">
                <a:spLocks noGrp="1"/>
              </p:cNvSpPr>
              <p:nvPr>
                <p:ph type="body" idx="4294967295"/>
              </p:nvPr>
            </p:nvSpPr>
            <p:spPr>
              <a:xfrm>
                <a:off x="719998" y="1949043"/>
                <a:ext cx="8855643" cy="4763155"/>
              </a:xfrm>
            </p:spPr>
            <p:txBody>
              <a:bodyPr/>
              <a:lstStyle/>
              <a:p>
                <a:pPr algn="l"/>
                <a:r>
                  <a:rPr lang="en-US" sz="2000" u="sng" dirty="0">
                    <a:latin typeface="Albany"/>
                  </a:rPr>
                  <a:t>So far:</a:t>
                </a:r>
              </a:p>
              <a:p>
                <a:pPr algn="l"/>
                <a:r>
                  <a:rPr lang="en-US" sz="2000" u="sng" dirty="0">
                    <a:latin typeface="Albany"/>
                  </a:rPr>
                  <a:t>Input</a:t>
                </a:r>
                <a:r>
                  <a:rPr lang="en-US" sz="2000" dirty="0">
                    <a:latin typeface="Albany"/>
                  </a:rPr>
                  <a:t>: A DNF formula 𝛷 with n variables and m clauses.</a:t>
                </a:r>
              </a:p>
              <a:p>
                <a:pPr algn="l"/>
                <a:r>
                  <a:rPr lang="en-US" sz="2000" u="sng" dirty="0">
                    <a:latin typeface="Albany"/>
                  </a:rPr>
                  <a:t>Goal</a:t>
                </a:r>
                <a:r>
                  <a:rPr lang="en-US" sz="2000" dirty="0">
                    <a:latin typeface="Albany"/>
                  </a:rPr>
                  <a:t>: </a:t>
                </a:r>
                <a:r>
                  <a:rPr lang="en-US" sz="2000" i="1" dirty="0">
                    <a:latin typeface="Albany"/>
                  </a:rPr>
                  <a:t>Approximate </a:t>
                </a:r>
                <a:r>
                  <a:rPr lang="en-US" sz="2000" dirty="0">
                    <a:latin typeface="Albany"/>
                  </a:rPr>
                  <a:t>#SAT(𝛷) </a:t>
                </a:r>
                <a:r>
                  <a:rPr lang="en-US" sz="2000" i="1" dirty="0">
                    <a:latin typeface="Albany"/>
                  </a:rPr>
                  <a:t>up to an additive error up to </a:t>
                </a:r>
                <a:r>
                  <a:rPr lang="el-GR" sz="2000" i="1" dirty="0">
                    <a:latin typeface="Albany"/>
                  </a:rPr>
                  <a:t>ε</a:t>
                </a:r>
                <a:r>
                  <a:rPr lang="en-US" sz="2000" i="1" dirty="0">
                    <a:latin typeface="Albany"/>
                  </a:rPr>
                  <a:t>2</a:t>
                </a:r>
                <a:r>
                  <a:rPr lang="en-US" sz="2000" i="1" baseline="30000" dirty="0">
                    <a:latin typeface="Albany"/>
                  </a:rPr>
                  <a:t>n</a:t>
                </a:r>
                <a:r>
                  <a:rPr lang="en-US" sz="2000" i="1" dirty="0">
                    <a:latin typeface="Albany"/>
                  </a:rPr>
                  <a:t>.</a:t>
                </a:r>
              </a:p>
              <a:p>
                <a:pPr algn="l"/>
                <a:endParaRPr lang="en-US" sz="2000" i="1" dirty="0">
                  <a:latin typeface="Albany"/>
                </a:endParaRPr>
              </a:p>
              <a:p>
                <a:pPr algn="l"/>
                <a:endParaRPr lang="en-US" sz="2000" i="1" dirty="0">
                  <a:latin typeface="Albany"/>
                </a:endParaRPr>
              </a:p>
              <a:p>
                <a:pPr algn="l"/>
                <a:endParaRPr lang="en-US" sz="2000" i="1" dirty="0">
                  <a:latin typeface="Albany"/>
                </a:endParaRPr>
              </a:p>
              <a:p>
                <a:pPr algn="l"/>
                <a:endParaRPr lang="en-US" sz="2000" i="1" dirty="0">
                  <a:latin typeface="Albany"/>
                </a:endParaRPr>
              </a:p>
              <a:p>
                <a:pPr algn="l"/>
                <a:r>
                  <a:rPr lang="en-US" sz="2000" u="sng" dirty="0">
                    <a:latin typeface="Albany"/>
                  </a:rPr>
                  <a:t>Goal*</a:t>
                </a:r>
                <a:r>
                  <a:rPr lang="en-US" sz="2000" dirty="0">
                    <a:latin typeface="Albany"/>
                  </a:rPr>
                  <a:t>: </a:t>
                </a:r>
                <a:r>
                  <a:rPr lang="en-US" sz="2000" i="1" dirty="0">
                    <a:latin typeface="Albany"/>
                  </a:rPr>
                  <a:t>Approximate </a:t>
                </a:r>
                <a:r>
                  <a:rPr lang="en-US" sz="2000" dirty="0">
                    <a:latin typeface="Albany"/>
                  </a:rPr>
                  <a:t>#SAT(𝛷) u</a:t>
                </a:r>
                <a:r>
                  <a:rPr lang="en-US" sz="2000" i="1" dirty="0">
                    <a:latin typeface="Albany"/>
                  </a:rPr>
                  <a:t>p to a multiplicative error of (1+</a:t>
                </a:r>
                <a:r>
                  <a:rPr lang="el-GR" sz="2000" i="1" dirty="0">
                    <a:latin typeface="Albany"/>
                  </a:rPr>
                  <a:t>ε</a:t>
                </a:r>
                <a:r>
                  <a:rPr lang="en-US" sz="2000" i="1" dirty="0">
                    <a:latin typeface="Albany"/>
                  </a:rPr>
                  <a:t>).</a:t>
                </a:r>
              </a:p>
              <a:p>
                <a:pPr algn="l"/>
                <a:r>
                  <a:rPr lang="en-US" sz="2000" dirty="0">
                    <a:latin typeface="Albany"/>
                  </a:rPr>
                  <a:t>That is, output A such that</a:t>
                </a:r>
              </a:p>
              <a:p>
                <a:pPr algn="ctr"/>
                <a14:m>
                  <m:oMath xmlns:m="http://schemas.openxmlformats.org/officeDocument/2006/math"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</m:d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2000">
                        <a:latin typeface="Cambria Math" panose="02040503050406030204" pitchFamily="18" charset="0"/>
                      </a:rPr>
                      <m:t>#</m:t>
                    </m:r>
                    <m:r>
                      <m:rPr>
                        <m:sty m:val="p"/>
                      </m:rPr>
                      <a:rPr lang="en-US" sz="2000">
                        <a:latin typeface="Cambria Math" panose="02040503050406030204" pitchFamily="18" charset="0"/>
                      </a:rPr>
                      <m:t>SAT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</a:rPr>
                          <m:t>Φ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≤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1+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⋅#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𝑆𝐴𝑇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Φ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>
                    <a:latin typeface="Albany"/>
                  </a:rPr>
                  <a:t>.</a:t>
                </a:r>
              </a:p>
              <a:p>
                <a:pPr algn="l"/>
                <a:endParaRPr lang="en-US" sz="2000" i="1" dirty="0">
                  <a:latin typeface="Albany"/>
                </a:endParaRPr>
              </a:p>
            </p:txBody>
          </p:sp>
        </mc:Choice>
        <mc:Fallback xmlns="">
          <p:sp>
            <p:nvSpPr>
              <p:cNvPr id="3" name="Text Placeholder 2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4294967295"/>
              </p:nvPr>
            </p:nvSpPr>
            <p:spPr>
              <a:xfrm>
                <a:off x="719998" y="1949043"/>
                <a:ext cx="8855643" cy="4763155"/>
              </a:xfrm>
              <a:blipFill>
                <a:blip r:embed="rId3"/>
                <a:stretch>
                  <a:fillRect l="-1721" t="-1536" b="-896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ounded Rectangle 8">
            <a:extLst>
              <a:ext uri="{FF2B5EF4-FFF2-40B4-BE49-F238E27FC236}">
                <a16:creationId xmlns:a16="http://schemas.microsoft.com/office/drawing/2014/main" id="{8E9A972C-BCBF-49DB-B3E8-4D20EEF6AE8A}"/>
              </a:ext>
            </a:extLst>
          </p:cNvPr>
          <p:cNvSpPr/>
          <p:nvPr/>
        </p:nvSpPr>
        <p:spPr>
          <a:xfrm>
            <a:off x="772838" y="3331627"/>
            <a:ext cx="8855643" cy="194290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>
                <a:latin typeface="Albany"/>
              </a:rPr>
              <a:t>Suppose that #SAT(𝛷) &lt;&lt; 2</a:t>
            </a:r>
            <a:r>
              <a:rPr lang="en-US" sz="2200" baseline="30000" dirty="0">
                <a:latin typeface="Albany"/>
              </a:rPr>
              <a:t>n/2</a:t>
            </a:r>
          </a:p>
          <a:p>
            <a:r>
              <a:rPr lang="en-US" sz="2200" dirty="0">
                <a:latin typeface="Albany"/>
              </a:rPr>
              <a:t>E.g. if each clause has 0.6n literals, and there are poly(n) clauses,</a:t>
            </a:r>
          </a:p>
          <a:p>
            <a:r>
              <a:rPr lang="en-US" sz="2200" dirty="0">
                <a:latin typeface="Albany"/>
              </a:rPr>
              <a:t>Then #SAT(𝛷)&lt;poly(n)*2</a:t>
            </a:r>
            <a:r>
              <a:rPr lang="en-US" sz="2200" baseline="30000" dirty="0">
                <a:latin typeface="Albany"/>
              </a:rPr>
              <a:t>0.4n</a:t>
            </a:r>
          </a:p>
          <a:p>
            <a:endParaRPr lang="en-US" sz="2200" baseline="30000" dirty="0">
              <a:latin typeface="Albany"/>
            </a:endParaRPr>
          </a:p>
          <a:p>
            <a:r>
              <a:rPr lang="en-US" sz="2200" dirty="0">
                <a:latin typeface="Albany"/>
              </a:rPr>
              <a:t>For such 𝛷 the algorithm will output 0 with high probability</a:t>
            </a:r>
          </a:p>
        </p:txBody>
      </p:sp>
    </p:spTree>
    <p:extLst>
      <p:ext uri="{BB962C8B-B14F-4D97-AF65-F5344CB8AC3E}">
        <p14:creationId xmlns:p14="http://schemas.microsoft.com/office/powerpoint/2010/main" val="822509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719998" y="672847"/>
            <a:ext cx="8460001" cy="1023478"/>
          </a:xfrm>
        </p:spPr>
        <p:txBody>
          <a:bodyPr anchorCtr="0"/>
          <a:lstStyle/>
          <a:p>
            <a:pPr lvl="0" algn="l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Chernoff bound</a:t>
            </a:r>
            <a:endParaRPr lang="de-DE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 txBox="1">
                <a:spLocks noGrp="1"/>
              </p:cNvSpPr>
              <p:nvPr>
                <p:ph type="body" idx="4294967295"/>
              </p:nvPr>
            </p:nvSpPr>
            <p:spPr>
              <a:xfrm>
                <a:off x="719998" y="1949043"/>
                <a:ext cx="8855643" cy="4763155"/>
              </a:xfrm>
            </p:spPr>
            <p:txBody>
              <a:bodyPr/>
              <a:lstStyle/>
              <a:p>
                <a:r>
                  <a:rPr lang="en-US" sz="2000" u="sng" dirty="0"/>
                  <a:t>Theorem [Chernoff bound]</a:t>
                </a:r>
                <a:r>
                  <a:rPr lang="en-US" sz="2000" dirty="0"/>
                  <a:t>:</a:t>
                </a:r>
              </a:p>
              <a:p>
                <a:r>
                  <a:rPr lang="en-US" sz="2000" dirty="0"/>
                  <a:t>Suppose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,…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sz="2000" dirty="0"/>
                  <a:t> are independent 0-1 random variables,</a:t>
                </a:r>
                <a:br>
                  <a:rPr lang="en-US" sz="2000" dirty="0"/>
                </a:br>
                <a:r>
                  <a:rPr lang="en-US" sz="2000" dirty="0"/>
                  <a:t>such that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=1</m:t>
                            </m:r>
                          </m:e>
                        </m:d>
                      </m:e>
                    </m:func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2000" dirty="0"/>
                  <a:t>. Let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S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+…+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sz="2000" dirty="0"/>
                  <a:t>.</a:t>
                </a:r>
              </a:p>
              <a:p>
                <a:r>
                  <a:rPr lang="en-US" sz="2000" dirty="0"/>
                  <a:t>		Then 	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</m:d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&gt;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𝜀</m:t>
                            </m:r>
                          </m:e>
                        </m:d>
                      </m:e>
                    </m:func>
                    <m:r>
                      <a:rPr lang="en-US" sz="2000" i="1">
                        <a:latin typeface="Cambria Math" panose="02040503050406030204" pitchFamily="18" charset="0"/>
                      </a:rPr>
                      <m:t>&lt;2⋅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𝜀</m:t>
                            </m:r>
                          </m:e>
                          <m:sup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/3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𝑝</m:t>
                        </m:r>
                      </m:sup>
                    </m:sSup>
                  </m:oMath>
                </a14:m>
                <a:r>
                  <a:rPr lang="en-US" sz="2000" dirty="0"/>
                  <a:t>.</a:t>
                </a:r>
              </a:p>
              <a:p>
                <a:r>
                  <a:rPr lang="en-US" sz="2000" dirty="0"/>
                  <a:t>	Equivalently 	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𝑝𝑡</m:t>
                                </m:r>
                              </m:e>
                            </m:d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&gt;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𝜀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e>
                    </m:func>
                    <m:r>
                      <a:rPr lang="en-US" sz="2000" i="1">
                        <a:latin typeface="Cambria Math" panose="02040503050406030204" pitchFamily="18" charset="0"/>
                      </a:rPr>
                      <m:t>&lt;2⋅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𝜀</m:t>
                            </m:r>
                          </m:e>
                          <m:sup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/3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𝑝</m:t>
                        </m:r>
                      </m:sup>
                    </m:sSup>
                  </m:oMath>
                </a14:m>
                <a:r>
                  <a:rPr lang="en-US" sz="2000" dirty="0"/>
                  <a:t>.</a:t>
                </a:r>
              </a:p>
              <a:p>
                <a:r>
                  <a:rPr lang="en-US" sz="2000" u="sng" dirty="0"/>
                  <a:t/>
                </a:r>
                <a:br>
                  <a:rPr lang="en-US" sz="2000" u="sng" dirty="0"/>
                </a:br>
                <a:r>
                  <a:rPr lang="en-US" sz="2000" dirty="0"/>
                  <a:t>If p is tiny, and  we take Bernoulli(p) samples, the we need O(1/p*𝛿</a:t>
                </a:r>
                <a:r>
                  <a:rPr lang="en-US" sz="2000" baseline="30000" dirty="0"/>
                  <a:t>2</a:t>
                </a:r>
                <a:r>
                  <a:rPr lang="en-US" sz="2000" i="1" dirty="0">
                    <a:latin typeface="Albany"/>
                  </a:rPr>
                  <a:t>) </a:t>
                </a:r>
                <a:r>
                  <a:rPr lang="en-US" sz="2000" dirty="0">
                    <a:latin typeface="Albany"/>
                  </a:rPr>
                  <a:t>samples to get (1±𝛿)-multiplicative approximation with constant probability.</a:t>
                </a:r>
                <a:endParaRPr lang="en-US" sz="2000" dirty="0"/>
              </a:p>
              <a:p>
                <a:pPr algn="ctr"/>
                <a:r>
                  <a:rPr lang="en-US" sz="2000" dirty="0"/>
                  <a:t>Then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𝑝𝑡</m:t>
                                </m:r>
                              </m:e>
                            </m:d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&gt;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𝛿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𝑝𝑡</m:t>
                            </m:r>
                          </m:e>
                        </m:d>
                      </m:e>
                    </m:func>
                    <m:r>
                      <a:rPr lang="en-US" sz="2000" i="1">
                        <a:latin typeface="Cambria Math" panose="02040503050406030204" pitchFamily="18" charset="0"/>
                      </a:rPr>
                      <m:t>&lt;2⋅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𝛿</m:t>
                                    </m:r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num>
                          <m:den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den>
                        </m:f>
                      </m:sup>
                    </m:sSup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~ 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𝑐𝑜𝑛𝑠𝑡𝑎𝑛𝑡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3" name="Text Placeholder 2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4294967295"/>
              </p:nvPr>
            </p:nvSpPr>
            <p:spPr>
              <a:xfrm>
                <a:off x="719998" y="1949043"/>
                <a:ext cx="8855643" cy="4763155"/>
              </a:xfrm>
              <a:blipFill>
                <a:blip r:embed="rId3"/>
                <a:stretch>
                  <a:fillRect l="-1721" t="-1536" r="-688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85025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719998" y="672847"/>
            <a:ext cx="8460001" cy="1023478"/>
          </a:xfrm>
        </p:spPr>
        <p:txBody>
          <a:bodyPr anchorCtr="0"/>
          <a:lstStyle/>
          <a:p>
            <a:pPr lvl="0" algn="l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Approximate DNF Counting</a:t>
            </a:r>
            <a:endParaRPr lang="de-DE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/>
              <p:cNvSpPr txBox="1">
                <a:spLocks noGrp="1"/>
              </p:cNvSpPr>
              <p:nvPr>
                <p:ph type="body" idx="4294967295"/>
              </p:nvPr>
            </p:nvSpPr>
            <p:spPr>
              <a:xfrm>
                <a:off x="719998" y="1949043"/>
                <a:ext cx="8855643" cy="4763155"/>
              </a:xfrm>
            </p:spPr>
            <p:txBody>
              <a:bodyPr/>
              <a:lstStyle/>
              <a:p>
                <a:pPr algn="l"/>
                <a:r>
                  <a:rPr lang="en-US" sz="2000" u="sng" dirty="0">
                    <a:latin typeface="Albany"/>
                  </a:rPr>
                  <a:t>Input</a:t>
                </a:r>
                <a:r>
                  <a:rPr lang="en-US" sz="2000" dirty="0">
                    <a:latin typeface="Albany"/>
                  </a:rPr>
                  <a:t>: A DNF formula 𝛷 with n variables and m clauses.</a:t>
                </a:r>
              </a:p>
              <a:p>
                <a:pPr algn="l"/>
                <a:r>
                  <a:rPr lang="en-US" sz="2000" u="sng" dirty="0">
                    <a:latin typeface="Albany"/>
                  </a:rPr>
                  <a:t>Goal</a:t>
                </a:r>
                <a:r>
                  <a:rPr lang="en-US" sz="2000" dirty="0">
                    <a:latin typeface="Albany"/>
                  </a:rPr>
                  <a:t>: </a:t>
                </a:r>
                <a:r>
                  <a:rPr lang="en-US" sz="2000" i="1" dirty="0">
                    <a:latin typeface="Albany"/>
                  </a:rPr>
                  <a:t>Approximate </a:t>
                </a:r>
                <a:r>
                  <a:rPr lang="en-US" sz="2000" dirty="0">
                    <a:latin typeface="Albany"/>
                  </a:rPr>
                  <a:t>#SAT(𝛷) u</a:t>
                </a:r>
                <a:r>
                  <a:rPr lang="en-US" sz="2000" i="1" dirty="0">
                    <a:latin typeface="Albany"/>
                  </a:rPr>
                  <a:t>p to a multiplicative error of (1+</a:t>
                </a:r>
                <a:r>
                  <a:rPr lang="el-GR" sz="2000" i="1" dirty="0">
                    <a:latin typeface="Albany"/>
                  </a:rPr>
                  <a:t>ε</a:t>
                </a:r>
                <a:r>
                  <a:rPr lang="en-US" sz="2000" i="1" dirty="0">
                    <a:latin typeface="Albany"/>
                  </a:rPr>
                  <a:t>).</a:t>
                </a:r>
              </a:p>
              <a:p>
                <a:pPr algn="l"/>
                <a:r>
                  <a:rPr lang="en-US" sz="2000" dirty="0">
                    <a:latin typeface="Albany"/>
                  </a:rPr>
                  <a:t>That is, output A such that</a:t>
                </a:r>
              </a:p>
              <a:p>
                <a:pPr algn="ctr"/>
                <a14:m>
                  <m:oMath xmlns:m="http://schemas.openxmlformats.org/officeDocument/2006/math">
                    <m:d>
                      <m:dPr>
                        <m:ctrlPr>
                          <a:rPr lang="en-US" sz="20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</m:d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2000">
                        <a:latin typeface="Cambria Math" panose="02040503050406030204" pitchFamily="18" charset="0"/>
                      </a:rPr>
                      <m:t>#</m:t>
                    </m:r>
                    <m:r>
                      <m:rPr>
                        <m:sty m:val="p"/>
                      </m:rPr>
                      <a:rPr lang="en-US" sz="2000">
                        <a:latin typeface="Cambria Math" panose="02040503050406030204" pitchFamily="18" charset="0"/>
                      </a:rPr>
                      <m:t>SAT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</a:rPr>
                          <m:t>Φ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≤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1+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⋅#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𝑆𝐴𝑇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Φ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>
                    <a:latin typeface="Albany"/>
                  </a:rPr>
                  <a:t>.</a:t>
                </a:r>
              </a:p>
              <a:p>
                <a:pPr algn="l"/>
                <a:r>
                  <a:rPr lang="en-US" sz="2000" u="sng" dirty="0">
                    <a:latin typeface="Albany"/>
                  </a:rPr>
                  <a:t>Idea</a:t>
                </a:r>
                <a:r>
                  <a:rPr lang="en-US" sz="2000" dirty="0">
                    <a:latin typeface="Albany"/>
                  </a:rPr>
                  <a:t>: Let’s count the number of pairs (</a:t>
                </a:r>
                <a:r>
                  <a:rPr lang="en-US" sz="2000" dirty="0" err="1">
                    <a:latin typeface="Albany"/>
                  </a:rPr>
                  <a:t>x,j</a:t>
                </a:r>
                <a:r>
                  <a:rPr lang="en-US" sz="2000" dirty="0">
                    <a:latin typeface="Albany"/>
                  </a:rPr>
                  <a:t>) where x satisfies the </a:t>
                </a:r>
                <a:r>
                  <a:rPr lang="en-US" sz="2000" dirty="0" err="1">
                    <a:latin typeface="Albany"/>
                  </a:rPr>
                  <a:t>j’th</a:t>
                </a:r>
                <a:r>
                  <a:rPr lang="en-US" sz="2000" dirty="0">
                    <a:latin typeface="Albany"/>
                  </a:rPr>
                  <a:t> clause of 𝛷.</a:t>
                </a:r>
              </a:p>
              <a:p>
                <a:pPr algn="l"/>
                <a:r>
                  <a:rPr lang="en-US" sz="2000" dirty="0">
                    <a:latin typeface="Albany"/>
                  </a:rPr>
                  <a:t>Denote by #(</a:t>
                </a:r>
                <a:r>
                  <a:rPr lang="en-US" sz="2000" dirty="0" smtClean="0">
                    <a:latin typeface="Albany"/>
                  </a:rPr>
                  <a:t>X,J)  </a:t>
                </a:r>
                <a:r>
                  <a:rPr lang="en-US" sz="2000" dirty="0">
                    <a:latin typeface="Albany"/>
                  </a:rPr>
                  <a:t>the total number of such pairs.</a:t>
                </a:r>
              </a:p>
              <a:p>
                <a:pPr algn="l"/>
                <a:r>
                  <a:rPr lang="en-US" sz="2000" u="sng" dirty="0">
                    <a:latin typeface="Albany"/>
                  </a:rPr>
                  <a:t>Observation</a:t>
                </a:r>
                <a:r>
                  <a:rPr lang="en-US" sz="2000" dirty="0">
                    <a:latin typeface="Albany"/>
                  </a:rPr>
                  <a:t>: Denoting by </a:t>
                </a:r>
                <a:r>
                  <a:rPr lang="en-US" sz="2000" dirty="0" err="1">
                    <a:latin typeface="Albany"/>
                  </a:rPr>
                  <a:t>r</a:t>
                </a:r>
                <a:r>
                  <a:rPr lang="en-US" sz="2000" baseline="-25000" dirty="0" err="1">
                    <a:latin typeface="Albany"/>
                  </a:rPr>
                  <a:t>j</a:t>
                </a:r>
                <a:r>
                  <a:rPr lang="en-US" sz="2000" dirty="0">
                    <a:latin typeface="Albany"/>
                  </a:rPr>
                  <a:t> the number of </a:t>
                </a:r>
                <a:r>
                  <a:rPr lang="en-US" sz="2000" dirty="0" smtClean="0">
                    <a:latin typeface="Albany"/>
                  </a:rPr>
                  <a:t>literals </a:t>
                </a:r>
                <a:r>
                  <a:rPr lang="en-US" sz="2000" dirty="0">
                    <a:latin typeface="Albany"/>
                  </a:rPr>
                  <a:t>in the </a:t>
                </a:r>
                <a:r>
                  <a:rPr lang="en-US" sz="2000" dirty="0" err="1">
                    <a:latin typeface="Albany"/>
                  </a:rPr>
                  <a:t>j’th</a:t>
                </a:r>
                <a:r>
                  <a:rPr lang="en-US" sz="2000" dirty="0">
                    <a:latin typeface="Albany"/>
                  </a:rPr>
                  <a:t> clause, we have</a:t>
                </a:r>
              </a:p>
              <a:p>
                <a:pPr algn="ctr"/>
                <a:r>
                  <a:rPr lang="en-US" sz="2000" dirty="0">
                    <a:latin typeface="Albany"/>
                  </a:rPr>
                  <a:t>#(</a:t>
                </a:r>
                <a:r>
                  <a:rPr lang="en-US" sz="2000" dirty="0" err="1">
                    <a:latin typeface="Albany"/>
                  </a:rPr>
                  <a:t>X,j</a:t>
                </a:r>
                <a:r>
                  <a:rPr lang="en-US" sz="2000" dirty="0">
                    <a:latin typeface="Albany"/>
                  </a:rPr>
                  <a:t>) </a:t>
                </a:r>
                <a:r>
                  <a:rPr lang="en-US" sz="2000" dirty="0">
                    <a:solidFill>
                      <a:schemeClr val="tx1"/>
                    </a:solidFill>
                    <a:latin typeface="Albany"/>
                  </a:rPr>
                  <a:t>= </a:t>
                </a:r>
                <a:r>
                  <a:rPr lang="en-US" sz="2000" i="1" dirty="0">
                    <a:solidFill>
                      <a:schemeClr val="tx1"/>
                    </a:solidFill>
                  </a:rPr>
                  <a:t>∑</a:t>
                </a:r>
                <a:r>
                  <a:rPr lang="en-US" sz="2000" i="1" baseline="-25000" dirty="0">
                    <a:solidFill>
                      <a:schemeClr val="tx1"/>
                    </a:solidFill>
                  </a:rPr>
                  <a:t>j=1…m</a:t>
                </a:r>
                <a:r>
                  <a:rPr lang="en-US" sz="2000" i="1" dirty="0">
                    <a:solidFill>
                      <a:schemeClr val="tx1"/>
                    </a:solidFill>
                  </a:rPr>
                  <a:t>2</a:t>
                </a:r>
                <a:r>
                  <a:rPr lang="en-US" sz="2000" i="1" baseline="30000" dirty="0">
                    <a:solidFill>
                      <a:schemeClr val="tx1"/>
                    </a:solidFill>
                  </a:rPr>
                  <a:t>n-r</a:t>
                </a:r>
                <a:r>
                  <a:rPr lang="en-US" sz="2000" i="1" baseline="14000" dirty="0">
                    <a:solidFill>
                      <a:schemeClr val="tx1"/>
                    </a:solidFill>
                  </a:rPr>
                  <a:t>j</a:t>
                </a:r>
              </a:p>
              <a:p>
                <a:pPr algn="l"/>
                <a:r>
                  <a:rPr lang="en-US" sz="2000" dirty="0">
                    <a:solidFill>
                      <a:schemeClr val="tx1"/>
                    </a:solidFill>
                    <a:latin typeface="Albany"/>
                  </a:rPr>
                  <a:t>This is because a clause with</a:t>
                </a:r>
                <a:r>
                  <a:rPr lang="en-US" sz="2000" dirty="0">
                    <a:latin typeface="Albany"/>
                  </a:rPr>
                  <a:t> </a:t>
                </a:r>
                <a:r>
                  <a:rPr lang="en-US" sz="2000" dirty="0" err="1">
                    <a:latin typeface="Albany"/>
                  </a:rPr>
                  <a:t>r</a:t>
                </a:r>
                <a:r>
                  <a:rPr lang="en-US" sz="2000" baseline="-25000" dirty="0" err="1">
                    <a:latin typeface="Albany"/>
                  </a:rPr>
                  <a:t>j</a:t>
                </a:r>
                <a:r>
                  <a:rPr lang="en-US" sz="2000" dirty="0">
                    <a:latin typeface="Albany"/>
                  </a:rPr>
                  <a:t> literals is satisfied by exactly </a:t>
                </a:r>
                <a:r>
                  <a:rPr lang="en-US" sz="2000" i="1" dirty="0">
                    <a:solidFill>
                      <a:schemeClr val="tx1"/>
                    </a:solidFill>
                  </a:rPr>
                  <a:t>2</a:t>
                </a:r>
                <a:r>
                  <a:rPr lang="en-US" sz="2000" i="1" baseline="30000" dirty="0">
                    <a:solidFill>
                      <a:schemeClr val="tx1"/>
                    </a:solidFill>
                  </a:rPr>
                  <a:t>n-r</a:t>
                </a:r>
                <a:r>
                  <a:rPr lang="en-US" sz="2000" i="1" baseline="14000" dirty="0">
                    <a:solidFill>
                      <a:schemeClr val="tx1"/>
                    </a:solidFill>
                  </a:rPr>
                  <a:t>j</a:t>
                </a:r>
                <a:r>
                  <a:rPr lang="en-US" sz="2000" dirty="0">
                    <a:solidFill>
                      <a:schemeClr val="tx1"/>
                    </a:solidFill>
                  </a:rPr>
                  <a:t> assignments.</a:t>
                </a:r>
              </a:p>
            </p:txBody>
          </p:sp>
        </mc:Choice>
        <mc:Fallback>
          <p:sp>
            <p:nvSpPr>
              <p:cNvPr id="3" name="Text Placeholder 2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4294967295"/>
              </p:nvPr>
            </p:nvSpPr>
            <p:spPr>
              <a:xfrm>
                <a:off x="719998" y="1949043"/>
                <a:ext cx="8855643" cy="4763155"/>
              </a:xfrm>
              <a:blipFill>
                <a:blip r:embed="rId3"/>
                <a:stretch>
                  <a:fillRect l="-1721" t="-17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04396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719998" y="672847"/>
            <a:ext cx="8460001" cy="1023478"/>
          </a:xfrm>
        </p:spPr>
        <p:txBody>
          <a:bodyPr anchorCtr="0"/>
          <a:lstStyle/>
          <a:p>
            <a:pPr lvl="0" algn="l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Approximate DNF Counting</a:t>
            </a:r>
            <a:endParaRPr lang="de-DE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719998" y="1949043"/>
            <a:ext cx="8855643" cy="4763155"/>
          </a:xfrm>
        </p:spPr>
        <p:txBody>
          <a:bodyPr/>
          <a:lstStyle/>
          <a:p>
            <a:pPr algn="l"/>
            <a:r>
              <a:rPr lang="en-US" sz="2000" dirty="0">
                <a:latin typeface="Albany"/>
              </a:rPr>
              <a:t>Denote by #(</a:t>
            </a:r>
            <a:r>
              <a:rPr lang="en-US" sz="2000" dirty="0" smtClean="0">
                <a:latin typeface="Albany"/>
              </a:rPr>
              <a:t>X,J)  </a:t>
            </a:r>
            <a:r>
              <a:rPr lang="en-US" sz="2000" dirty="0">
                <a:latin typeface="Albany"/>
              </a:rPr>
              <a:t>the total number of such pairs. Then #(</a:t>
            </a:r>
            <a:r>
              <a:rPr lang="en-US" sz="2000" dirty="0" smtClean="0">
                <a:latin typeface="Albany"/>
              </a:rPr>
              <a:t>X,J) </a:t>
            </a:r>
            <a:r>
              <a:rPr lang="en-US" sz="2000" dirty="0">
                <a:solidFill>
                  <a:schemeClr val="tx1"/>
                </a:solidFill>
                <a:latin typeface="Albany"/>
              </a:rPr>
              <a:t>= </a:t>
            </a:r>
            <a:r>
              <a:rPr lang="en-US" sz="2000" i="1" dirty="0">
                <a:solidFill>
                  <a:schemeClr val="tx1"/>
                </a:solidFill>
              </a:rPr>
              <a:t>∑</a:t>
            </a:r>
            <a:r>
              <a:rPr lang="en-US" sz="2000" i="1" baseline="-25000" dirty="0">
                <a:solidFill>
                  <a:schemeClr val="tx1"/>
                </a:solidFill>
              </a:rPr>
              <a:t>j=1…m</a:t>
            </a:r>
            <a:r>
              <a:rPr lang="en-US" sz="2000" i="1" dirty="0">
                <a:solidFill>
                  <a:schemeClr val="tx1"/>
                </a:solidFill>
              </a:rPr>
              <a:t>2</a:t>
            </a:r>
            <a:r>
              <a:rPr lang="en-US" sz="2000" i="1" baseline="30000" dirty="0">
                <a:solidFill>
                  <a:schemeClr val="tx1"/>
                </a:solidFill>
              </a:rPr>
              <a:t>n-r</a:t>
            </a:r>
            <a:r>
              <a:rPr lang="en-US" sz="2000" i="1" baseline="14000" dirty="0">
                <a:solidFill>
                  <a:schemeClr val="tx1"/>
                </a:solidFill>
              </a:rPr>
              <a:t>j</a:t>
            </a:r>
          </a:p>
          <a:p>
            <a:pPr algn="l"/>
            <a:r>
              <a:rPr lang="en-US" sz="2000" u="sng" dirty="0">
                <a:latin typeface="Albany"/>
              </a:rPr>
              <a:t>Definition</a:t>
            </a:r>
            <a:r>
              <a:rPr lang="en-US" sz="2000" dirty="0">
                <a:latin typeface="Albany"/>
              </a:rPr>
              <a:t>: (</a:t>
            </a:r>
            <a:r>
              <a:rPr lang="en-US" sz="2000" dirty="0" err="1">
                <a:latin typeface="Albany"/>
              </a:rPr>
              <a:t>x,j</a:t>
            </a:r>
            <a:r>
              <a:rPr lang="en-US" sz="2000" dirty="0">
                <a:latin typeface="Albany"/>
              </a:rPr>
              <a:t>) is </a:t>
            </a:r>
            <a:r>
              <a:rPr lang="en-US" sz="2000" b="1" i="1" dirty="0">
                <a:latin typeface="Albany"/>
              </a:rPr>
              <a:t>canonical </a:t>
            </a:r>
            <a:r>
              <a:rPr lang="en-US" sz="2000" dirty="0">
                <a:latin typeface="Albany"/>
              </a:rPr>
              <a:t>is j is the first clause satisfied by x</a:t>
            </a:r>
          </a:p>
          <a:p>
            <a:pPr algn="l"/>
            <a:endParaRPr lang="en-US" sz="2000" dirty="0">
              <a:latin typeface="Albany"/>
            </a:endParaRPr>
          </a:p>
          <a:p>
            <a:pPr algn="l"/>
            <a:r>
              <a:rPr lang="en-US" sz="2000" u="sng" dirty="0">
                <a:latin typeface="Albany"/>
              </a:rPr>
              <a:t>Key Observation 1</a:t>
            </a:r>
            <a:r>
              <a:rPr lang="en-US" sz="2000" dirty="0">
                <a:latin typeface="Albany"/>
              </a:rPr>
              <a:t>: #SAT(𝛷) = the number of canonical pairs</a:t>
            </a:r>
          </a:p>
          <a:p>
            <a:pPr algn="l"/>
            <a:r>
              <a:rPr lang="en-US" sz="2000" dirty="0">
                <a:latin typeface="Albany"/>
              </a:rPr>
              <a:t>Therefore, we need to </a:t>
            </a:r>
            <a:r>
              <a:rPr lang="en-US" sz="2000" i="1" dirty="0">
                <a:latin typeface="Albany"/>
              </a:rPr>
              <a:t>approximate the number of canonical pairs</a:t>
            </a:r>
            <a:r>
              <a:rPr lang="en-US" sz="2000" dirty="0">
                <a:latin typeface="Albany"/>
              </a:rPr>
              <a:t>.</a:t>
            </a:r>
          </a:p>
          <a:p>
            <a:pPr algn="l"/>
            <a:endParaRPr lang="en-US" sz="2000" dirty="0">
              <a:latin typeface="Albany"/>
            </a:endParaRPr>
          </a:p>
          <a:p>
            <a:pPr algn="l"/>
            <a:r>
              <a:rPr lang="en-US" sz="2000" u="sng" dirty="0">
                <a:latin typeface="Albany"/>
              </a:rPr>
              <a:t>Key Observation 2</a:t>
            </a:r>
            <a:r>
              <a:rPr lang="en-US" sz="2000" dirty="0">
                <a:latin typeface="Albany"/>
              </a:rPr>
              <a:t>: the number of canonical pairs &gt; #(</a:t>
            </a:r>
            <a:r>
              <a:rPr lang="en-US" sz="2000" dirty="0" smtClean="0">
                <a:latin typeface="Albany"/>
              </a:rPr>
              <a:t>X,J)/</a:t>
            </a:r>
            <a:r>
              <a:rPr lang="en-US" sz="2000" dirty="0">
                <a:latin typeface="Albany"/>
              </a:rPr>
              <a:t>m</a:t>
            </a:r>
          </a:p>
          <a:p>
            <a:pPr algn="l"/>
            <a:r>
              <a:rPr lang="en-US" sz="2000" dirty="0">
                <a:latin typeface="Albany"/>
              </a:rPr>
              <a:t>Therefore, if we can take O(m) uniform samples (</a:t>
            </a:r>
            <a:r>
              <a:rPr lang="en-US" sz="2000" dirty="0" err="1">
                <a:latin typeface="Albany"/>
              </a:rPr>
              <a:t>x,j</a:t>
            </a:r>
            <a:r>
              <a:rPr lang="en-US" sz="2000" dirty="0">
                <a:latin typeface="Albany"/>
              </a:rPr>
              <a:t>), then by Chernoff bound we will get a (1±0.01) approximation with high probability</a:t>
            </a:r>
          </a:p>
          <a:p>
            <a:pPr algn="l"/>
            <a:endParaRPr lang="en-US" sz="2000" dirty="0">
              <a:solidFill>
                <a:schemeClr val="tx1"/>
              </a:solidFill>
              <a:latin typeface="Albany"/>
            </a:endParaRPr>
          </a:p>
        </p:txBody>
      </p:sp>
    </p:spTree>
    <p:extLst>
      <p:ext uri="{BB962C8B-B14F-4D97-AF65-F5344CB8AC3E}">
        <p14:creationId xmlns:p14="http://schemas.microsoft.com/office/powerpoint/2010/main" val="3070928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719998" y="672847"/>
            <a:ext cx="8460001" cy="1023478"/>
          </a:xfrm>
        </p:spPr>
        <p:txBody>
          <a:bodyPr anchorCtr="0"/>
          <a:lstStyle/>
          <a:p>
            <a:pPr lvl="0" algn="l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Approximate DNF Counting</a:t>
            </a:r>
            <a:endParaRPr lang="de-DE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/>
              <p:cNvSpPr txBox="1">
                <a:spLocks noGrp="1"/>
              </p:cNvSpPr>
              <p:nvPr>
                <p:ph type="body" idx="4294967295"/>
              </p:nvPr>
            </p:nvSpPr>
            <p:spPr>
              <a:xfrm>
                <a:off x="719998" y="1949043"/>
                <a:ext cx="8855643" cy="4763155"/>
              </a:xfrm>
            </p:spPr>
            <p:txBody>
              <a:bodyPr/>
              <a:lstStyle/>
              <a:p>
                <a:pPr algn="l"/>
                <a:r>
                  <a:rPr lang="en-US" sz="2000" dirty="0" smtClean="0">
                    <a:latin typeface="Albany"/>
                  </a:rPr>
                  <a:t>Denote by #(X,J)  </a:t>
                </a:r>
                <a:r>
                  <a:rPr lang="en-US" sz="2000" dirty="0">
                    <a:latin typeface="Albany"/>
                  </a:rPr>
                  <a:t>the total number of such pairs. Then #(</a:t>
                </a:r>
                <a:r>
                  <a:rPr lang="en-US" sz="2000" dirty="0" smtClean="0">
                    <a:latin typeface="Albany"/>
                  </a:rPr>
                  <a:t>X,J) </a:t>
                </a:r>
                <a:r>
                  <a:rPr lang="en-US" sz="2000" dirty="0">
                    <a:solidFill>
                      <a:schemeClr val="tx1"/>
                    </a:solidFill>
                    <a:latin typeface="Albany"/>
                  </a:rPr>
                  <a:t>= </a:t>
                </a:r>
                <a:r>
                  <a:rPr lang="en-US" sz="2000" i="1" dirty="0">
                    <a:solidFill>
                      <a:schemeClr val="tx1"/>
                    </a:solidFill>
                  </a:rPr>
                  <a:t>∑</a:t>
                </a:r>
                <a:r>
                  <a:rPr lang="en-US" sz="2000" i="1" baseline="-25000" dirty="0">
                    <a:solidFill>
                      <a:schemeClr val="tx1"/>
                    </a:solidFill>
                  </a:rPr>
                  <a:t>j=1…m</a:t>
                </a:r>
                <a:r>
                  <a:rPr lang="en-US" sz="2000" i="1" dirty="0">
                    <a:solidFill>
                      <a:schemeClr val="tx1"/>
                    </a:solidFill>
                  </a:rPr>
                  <a:t>2</a:t>
                </a:r>
                <a:r>
                  <a:rPr lang="en-US" sz="2000" i="1" baseline="30000" dirty="0">
                    <a:solidFill>
                      <a:schemeClr val="tx1"/>
                    </a:solidFill>
                  </a:rPr>
                  <a:t>n-r</a:t>
                </a:r>
                <a:r>
                  <a:rPr lang="en-US" sz="2000" i="1" baseline="14000" dirty="0">
                    <a:solidFill>
                      <a:schemeClr val="tx1"/>
                    </a:solidFill>
                  </a:rPr>
                  <a:t>j</a:t>
                </a:r>
              </a:p>
              <a:p>
                <a:pPr algn="l"/>
                <a:r>
                  <a:rPr lang="en-US" sz="2000" u="sng" dirty="0">
                    <a:latin typeface="Albany"/>
                  </a:rPr>
                  <a:t>Definition</a:t>
                </a:r>
                <a:r>
                  <a:rPr lang="en-US" sz="2000" dirty="0">
                    <a:latin typeface="Albany"/>
                  </a:rPr>
                  <a:t>: (</a:t>
                </a:r>
                <a:r>
                  <a:rPr lang="en-US" sz="2000" dirty="0" err="1">
                    <a:latin typeface="Albany"/>
                  </a:rPr>
                  <a:t>x,j</a:t>
                </a:r>
                <a:r>
                  <a:rPr lang="en-US" sz="2000" dirty="0">
                    <a:latin typeface="Albany"/>
                  </a:rPr>
                  <a:t>) is </a:t>
                </a:r>
                <a:r>
                  <a:rPr lang="en-US" sz="2000" b="1" i="1" dirty="0">
                    <a:latin typeface="Albany"/>
                  </a:rPr>
                  <a:t>canonical </a:t>
                </a:r>
                <a:r>
                  <a:rPr lang="en-US" sz="2000" dirty="0">
                    <a:latin typeface="Albany"/>
                  </a:rPr>
                  <a:t>is j is the first clause satisfied by x</a:t>
                </a:r>
                <a:br>
                  <a:rPr lang="en-US" sz="2000" dirty="0">
                    <a:latin typeface="Albany"/>
                  </a:rPr>
                </a:br>
                <a:endParaRPr lang="en-US" sz="2000" dirty="0">
                  <a:solidFill>
                    <a:schemeClr val="tx1"/>
                  </a:solidFill>
                  <a:latin typeface="Albany"/>
                </a:endParaRPr>
              </a:p>
              <a:p>
                <a:pPr algn="l"/>
                <a:r>
                  <a:rPr lang="en-US" sz="2000" u="sng" dirty="0">
                    <a:solidFill>
                      <a:schemeClr val="tx1"/>
                    </a:solidFill>
                    <a:latin typeface="Albany"/>
                  </a:rPr>
                  <a:t>Algorithm</a:t>
                </a:r>
                <a:r>
                  <a:rPr lang="en-US" sz="2000" dirty="0">
                    <a:solidFill>
                      <a:schemeClr val="tx1"/>
                    </a:solidFill>
                    <a:latin typeface="Albany"/>
                  </a:rPr>
                  <a:t>:</a:t>
                </a:r>
              </a:p>
              <a:p>
                <a:pPr algn="l"/>
                <a:r>
                  <a:rPr lang="en-US" sz="2000" dirty="0">
                    <a:solidFill>
                      <a:schemeClr val="tx1"/>
                    </a:solidFill>
                    <a:latin typeface="Albany"/>
                  </a:rPr>
                  <a:t>Repeat t = O(m) times</a:t>
                </a:r>
              </a:p>
              <a:p>
                <a:pPr marL="457200" indent="-457200" algn="l">
                  <a:buFont typeface="+mj-lt"/>
                  <a:buAutoNum type="arabicPeriod"/>
                </a:pPr>
                <a:r>
                  <a:rPr lang="en-US" sz="2000" dirty="0">
                    <a:solidFill>
                      <a:schemeClr val="tx1"/>
                    </a:solidFill>
                    <a:latin typeface="Albany"/>
                  </a:rPr>
                  <a:t>Sample j</a:t>
                </a:r>
                <a:r>
                  <a:rPr lang="en-US" sz="2000" dirty="0">
                    <a:solidFill>
                      <a:schemeClr val="tx1"/>
                    </a:solidFill>
                  </a:rPr>
                  <a:t> ∈{1,2…m} with probability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m:rPr>
                                <m:sty m:val="p"/>
                              </m:rPr>
                              <a:rPr lang="en-US" sz="2000">
                                <a:latin typeface="Cambria Math" panose="02040503050406030204" pitchFamily="18" charset="0"/>
                              </a:rPr>
                              <m:t>n</m:t>
                            </m:r>
                            <m:r>
                              <a:rPr lang="en-US" sz="200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2000">
                                    <a:latin typeface="Cambria Math" panose="02040503050406030204" pitchFamily="18" charset="0"/>
                                  </a:rPr>
                                  <m:t>r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sz="2000">
                                    <a:latin typeface="Cambria Math" panose="02040503050406030204" pitchFamily="18" charset="0"/>
                                  </a:rPr>
                                  <m:t>j</m:t>
                                </m:r>
                              </m:sub>
                            </m:sSub>
                          </m:sup>
                        </m:sSup>
                      </m:num>
                      <m:den>
                        <m:r>
                          <a:rPr lang="en-US" sz="2000">
                            <a:latin typeface="Cambria Math" panose="02040503050406030204" pitchFamily="18" charset="0"/>
                          </a:rPr>
                          <m:t>#(</m:t>
                        </m:r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a:rPr lang="en-US" sz="200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J</m:t>
                        </m:r>
                        <m:r>
                          <a:rPr lang="en-US" sz="2000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r>
                  <a:rPr lang="en-US" sz="2000" dirty="0">
                    <a:solidFill>
                      <a:schemeClr val="tx1"/>
                    </a:solidFill>
                    <a:latin typeface="Albany"/>
                  </a:rPr>
                  <a:t>=</a:t>
                </a:r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m:rPr>
                                <m:sty m:val="p"/>
                              </m:rPr>
                              <a:rPr lang="en-US" sz="2000">
                                <a:latin typeface="Cambria Math" panose="02040503050406030204" pitchFamily="18" charset="0"/>
                              </a:rPr>
                              <m:t>n</m:t>
                            </m:r>
                            <m:r>
                              <a:rPr lang="en-US" sz="200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2000">
                                    <a:latin typeface="Cambria Math" panose="02040503050406030204" pitchFamily="18" charset="0"/>
                                  </a:rPr>
                                  <m:t>r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sz="2000">
                                    <a:latin typeface="Cambria Math" panose="02040503050406030204" pitchFamily="18" charset="0"/>
                                  </a:rPr>
                                  <m:t>j</m:t>
                                </m:r>
                              </m:sub>
                            </m:sSub>
                          </m:sup>
                        </m:sSup>
                      </m:num>
                      <m:den>
                        <m:nary>
                          <m:naryPr>
                            <m:chr m:val="∑"/>
                            <m:supHide m:val="on"/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  <m:sup/>
                          <m:e>
                            <m:sSup>
                              <m:sSup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sup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sub>
                                </m:sSub>
                              </m:sup>
                            </m:sSup>
                          </m:e>
                        </m:nary>
                      </m:den>
                    </m:f>
                  </m:oMath>
                </a14:m>
                <a:endParaRPr lang="en-US" sz="2000" dirty="0"/>
              </a:p>
              <a:p>
                <a:pPr marL="457200" indent="-457200" algn="l">
                  <a:buFont typeface="+mj-lt"/>
                  <a:buAutoNum type="arabicPeriod"/>
                </a:pPr>
                <a:r>
                  <a:rPr lang="en-US" sz="2000" dirty="0">
                    <a:solidFill>
                      <a:schemeClr val="tx1"/>
                    </a:solidFill>
                    <a:latin typeface="Albany"/>
                  </a:rPr>
                  <a:t>Sample a uniformly random assignment x</a:t>
                </a:r>
                <a:r>
                  <a:rPr lang="en-US" sz="2000" baseline="-25000" dirty="0">
                    <a:latin typeface="Albany"/>
                  </a:rPr>
                  <a:t> </a:t>
                </a:r>
                <a:r>
                  <a:rPr lang="en-US" sz="2000" dirty="0">
                    <a:solidFill>
                      <a:schemeClr val="tx1"/>
                    </a:solidFill>
                  </a:rPr>
                  <a:t>∈ {0,1}</a:t>
                </a:r>
                <a:r>
                  <a:rPr lang="en-US" sz="2000" baseline="30000" dirty="0">
                    <a:solidFill>
                      <a:schemeClr val="tx1"/>
                    </a:solidFill>
                  </a:rPr>
                  <a:t>n</a:t>
                </a:r>
                <a:r>
                  <a:rPr lang="en-US" sz="2000" dirty="0">
                    <a:solidFill>
                      <a:schemeClr val="tx1"/>
                    </a:solidFill>
                    <a:latin typeface="Albany"/>
                  </a:rPr>
                  <a:t> satisfying the </a:t>
                </a:r>
                <a:r>
                  <a:rPr lang="en-US" sz="2000" dirty="0" err="1">
                    <a:solidFill>
                      <a:schemeClr val="tx1"/>
                    </a:solidFill>
                    <a:latin typeface="Albany"/>
                  </a:rPr>
                  <a:t>j’th</a:t>
                </a:r>
                <a:r>
                  <a:rPr lang="en-US" sz="2000" dirty="0">
                    <a:solidFill>
                      <a:schemeClr val="tx1"/>
                    </a:solidFill>
                    <a:latin typeface="Albany"/>
                  </a:rPr>
                  <a:t> clause.</a:t>
                </a:r>
                <a:br>
                  <a:rPr lang="en-US" sz="2000" dirty="0">
                    <a:solidFill>
                      <a:schemeClr val="tx1"/>
                    </a:solidFill>
                    <a:latin typeface="Albany"/>
                  </a:rPr>
                </a:br>
                <a:r>
                  <a:rPr lang="en-US" sz="2000" dirty="0">
                    <a:solidFill>
                      <a:schemeClr val="tx1"/>
                    </a:solidFill>
                    <a:latin typeface="Albany"/>
                  </a:rPr>
                  <a:t>This is done by sampling the n-</a:t>
                </a:r>
                <a:r>
                  <a:rPr lang="en-US" sz="2000" dirty="0" err="1">
                    <a:solidFill>
                      <a:schemeClr val="tx1"/>
                    </a:solidFill>
                    <a:latin typeface="Albany"/>
                  </a:rPr>
                  <a:t>r</a:t>
                </a:r>
                <a:r>
                  <a:rPr lang="en-US" sz="2000" baseline="-25000" dirty="0" err="1">
                    <a:solidFill>
                      <a:schemeClr val="tx1"/>
                    </a:solidFill>
                    <a:latin typeface="Albany"/>
                  </a:rPr>
                  <a:t>j</a:t>
                </a:r>
                <a:r>
                  <a:rPr lang="en-US" sz="2000" dirty="0">
                    <a:solidFill>
                      <a:schemeClr val="tx1"/>
                    </a:solidFill>
                    <a:latin typeface="Albany"/>
                  </a:rPr>
                  <a:t> free variables</a:t>
                </a:r>
              </a:p>
              <a:p>
                <a:pPr algn="l"/>
                <a:r>
                  <a:rPr lang="en-US" sz="2000" dirty="0">
                    <a:solidFill>
                      <a:schemeClr val="tx1"/>
                    </a:solidFill>
                    <a:latin typeface="Albany"/>
                  </a:rPr>
                  <a:t>Let s be the number of canonical pairs sampled</a:t>
                </a:r>
              </a:p>
              <a:p>
                <a:pPr algn="l"/>
                <a:r>
                  <a:rPr lang="en-US" sz="2000" dirty="0">
                    <a:solidFill>
                      <a:schemeClr val="tx1"/>
                    </a:solidFill>
                    <a:latin typeface="Albany"/>
                  </a:rPr>
                  <a:t>Output </a:t>
                </a:r>
                <a:r>
                  <a:rPr lang="en-US" sz="2000" dirty="0">
                    <a:latin typeface="Albany"/>
                  </a:rPr>
                  <a:t>(s/t)* #(</a:t>
                </a:r>
                <a:r>
                  <a:rPr lang="en-US" sz="2000" dirty="0" smtClean="0">
                    <a:latin typeface="Albany"/>
                  </a:rPr>
                  <a:t>X,J)</a:t>
                </a:r>
                <a:endParaRPr lang="en-US" sz="2000" baseline="30000" dirty="0">
                  <a:latin typeface="Albany"/>
                </a:endParaRPr>
              </a:p>
              <a:p>
                <a:pPr algn="l"/>
                <a:endParaRPr lang="en-US" sz="2000" dirty="0">
                  <a:solidFill>
                    <a:schemeClr val="tx1"/>
                  </a:solidFill>
                  <a:latin typeface="Albany"/>
                </a:endParaRPr>
              </a:p>
            </p:txBody>
          </p:sp>
        </mc:Choice>
        <mc:Fallback>
          <p:sp>
            <p:nvSpPr>
              <p:cNvPr id="3" name="Text Placeholder 2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4294967295"/>
              </p:nvPr>
            </p:nvSpPr>
            <p:spPr>
              <a:xfrm>
                <a:off x="719998" y="1949043"/>
                <a:ext cx="8855643" cy="4763155"/>
              </a:xfrm>
              <a:blipFill>
                <a:blip r:embed="rId3"/>
                <a:stretch>
                  <a:fillRect l="-1721" t="-16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51570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719998" y="672847"/>
            <a:ext cx="8460001" cy="1023478"/>
          </a:xfrm>
        </p:spPr>
        <p:txBody>
          <a:bodyPr anchorCtr="0"/>
          <a:lstStyle/>
          <a:p>
            <a:pPr lvl="0" algn="l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Approximate DNF Counting</a:t>
            </a:r>
            <a:endParaRPr lang="de-DE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/>
              <p:cNvSpPr txBox="1">
                <a:spLocks noGrp="1"/>
              </p:cNvSpPr>
              <p:nvPr>
                <p:ph type="body" idx="4294967295"/>
              </p:nvPr>
            </p:nvSpPr>
            <p:spPr>
              <a:xfrm>
                <a:off x="719998" y="1949043"/>
                <a:ext cx="8855643" cy="4763155"/>
              </a:xfrm>
            </p:spPr>
            <p:txBody>
              <a:bodyPr/>
              <a:lstStyle/>
              <a:p>
                <a:r>
                  <a:rPr lang="en-US" sz="2000" u="sng" dirty="0" smtClean="0"/>
                  <a:t>Theorem [Chernoff bound]</a:t>
                </a:r>
                <a:r>
                  <a:rPr lang="en-US" sz="2000" dirty="0"/>
                  <a:t>:</a:t>
                </a:r>
              </a:p>
              <a:p>
                <a:r>
                  <a:rPr lang="en-US" sz="2000" dirty="0"/>
                  <a:t>Suppose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,…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sz="2000" dirty="0"/>
                  <a:t> are independent 0-1 random variables,</a:t>
                </a:r>
                <a:br>
                  <a:rPr lang="en-US" sz="2000" dirty="0"/>
                </a:br>
                <a:r>
                  <a:rPr lang="en-US" sz="2000" dirty="0"/>
                  <a:t>such that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=1</m:t>
                            </m:r>
                          </m:e>
                        </m:d>
                      </m:e>
                    </m:func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2000" dirty="0"/>
                  <a:t>. Let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S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+…+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sz="2000" dirty="0"/>
                  <a:t>.</a:t>
                </a:r>
              </a:p>
              <a:p>
                <a:pPr algn="l"/>
                <a:r>
                  <a:rPr lang="en-US" sz="2000" dirty="0"/>
                  <a:t>Then for </a:t>
                </a:r>
                <a:r>
                  <a:rPr lang="en-US" sz="2000" dirty="0" smtClean="0"/>
                  <a:t>t </a:t>
                </a:r>
                <a:r>
                  <a:rPr lang="en-US" sz="2000" dirty="0"/>
                  <a:t>= O(1/p*𝛿</a:t>
                </a:r>
                <a:r>
                  <a:rPr lang="en-US" sz="2000" baseline="30000" dirty="0"/>
                  <a:t>2</a:t>
                </a:r>
                <a:r>
                  <a:rPr lang="en-US" sz="2000" i="1" dirty="0">
                    <a:latin typeface="Albany"/>
                  </a:rPr>
                  <a:t>) we have</a:t>
                </a:r>
              </a:p>
              <a:p>
                <a:pPr algn="ctr"/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1−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𝛿</m:t>
                                </m:r>
                              </m:e>
                            </m:d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𝑝𝑡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≤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≤</m:t>
                            </m:r>
                            <m:d>
                              <m:d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1+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𝛿</m:t>
                                </m:r>
                              </m:e>
                            </m:d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𝑝𝑡</m:t>
                            </m:r>
                          </m:e>
                        </m:d>
                      </m:e>
                    </m:func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&gt;1−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2⋅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𝛿</m:t>
                                    </m:r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num>
                          <m:den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den>
                        </m:f>
                      </m:sup>
                    </m:sSup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&gt;0.99</m:t>
                    </m:r>
                  </m:oMath>
                </a14:m>
                <a:endParaRPr lang="en-US" sz="2000" b="0" dirty="0"/>
              </a:p>
              <a:p>
                <a:pPr algn="ctr"/>
                <a:endParaRPr lang="en-US" sz="2000" dirty="0"/>
              </a:p>
              <a:p>
                <a:pPr algn="l"/>
                <a:r>
                  <a:rPr lang="en-US" sz="2000" dirty="0"/>
                  <a:t>For us each X</a:t>
                </a:r>
                <a:r>
                  <a:rPr lang="en-US" sz="2000" baseline="-25000" dirty="0"/>
                  <a:t>i</a:t>
                </a:r>
                <a:r>
                  <a:rPr lang="en-US" sz="2000" dirty="0"/>
                  <a:t> is the indicator that the </a:t>
                </a:r>
                <a:r>
                  <a:rPr lang="en-US" sz="2000" dirty="0" err="1"/>
                  <a:t>i’th</a:t>
                </a:r>
                <a:r>
                  <a:rPr lang="en-US" sz="2000" dirty="0"/>
                  <a:t> sample is canonical.</a:t>
                </a:r>
              </a:p>
              <a:p>
                <a:pPr algn="l"/>
                <a:r>
                  <a:rPr lang="en-US" sz="2000" dirty="0"/>
                  <a:t>We know that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#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𝑆𝐴𝑇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Φ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#(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𝐽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≥</m:t>
                    </m:r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den>
                    </m:f>
                  </m:oMath>
                </a14:m>
                <a:r>
                  <a:rPr lang="en-US" sz="2000" dirty="0"/>
                  <a:t>.</a:t>
                </a:r>
              </a:p>
              <a:p>
                <a:pPr algn="l"/>
                <a:r>
                  <a:rPr lang="en-US" sz="2000" dirty="0"/>
                  <a:t>Therefore,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Pr</m:t>
                    </m:r>
                    <m:d>
                      <m:dPr>
                        <m:begChr m:val="["/>
                        <m:endChr m:val="]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𝛿</m:t>
                            </m:r>
                          </m:e>
                        </m:d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#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𝑆𝐴𝑇</m:t>
                        </m:r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sz="2000">
                                <a:latin typeface="Cambria Math" panose="02040503050406030204" pitchFamily="18" charset="0"/>
                              </a:rPr>
                              <m:t>Φ</m:t>
                            </m:r>
                          </m:e>
                        </m:d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≤</m:t>
                        </m:r>
                        <m:f>
                          <m:f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num>
                          <m:den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den>
                        </m:f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⋅#</m:t>
                        </m:r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𝐽</m:t>
                            </m:r>
                          </m:e>
                        </m:d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≤</m:t>
                        </m:r>
                        <m:d>
                          <m:d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1+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𝛿</m:t>
                            </m:r>
                          </m:e>
                        </m:d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#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𝑆𝐴𝑇</m:t>
                        </m:r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sz="2000">
                                <a:latin typeface="Cambria Math" panose="02040503050406030204" pitchFamily="18" charset="0"/>
                              </a:rPr>
                              <m:t>Φ</m:t>
                            </m:r>
                          </m:e>
                        </m:d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&gt;0.99</m:t>
                    </m:r>
                  </m:oMath>
                </a14:m>
                <a:r>
                  <a:rPr lang="en-US" sz="2000" dirty="0"/>
                  <a:t>.</a:t>
                </a:r>
              </a:p>
            </p:txBody>
          </p:sp>
        </mc:Choice>
        <mc:Fallback>
          <p:sp>
            <p:nvSpPr>
              <p:cNvPr id="3" name="Text Placeholder 2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4294967295"/>
              </p:nvPr>
            </p:nvSpPr>
            <p:spPr>
              <a:xfrm>
                <a:off x="719998" y="1949043"/>
                <a:ext cx="8855643" cy="4763155"/>
              </a:xfrm>
              <a:blipFill>
                <a:blip r:embed="rId3"/>
                <a:stretch>
                  <a:fillRect l="-1721" t="-16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25395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719998" y="672847"/>
            <a:ext cx="8460001" cy="1023478"/>
          </a:xfrm>
        </p:spPr>
        <p:txBody>
          <a:bodyPr anchorCtr="0"/>
          <a:lstStyle/>
          <a:p>
            <a:pPr lvl="0" algn="l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Approximate DNF Counting</a:t>
            </a:r>
            <a:endParaRPr lang="de-DE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719998" y="1949043"/>
            <a:ext cx="8855643" cy="4763155"/>
          </a:xfrm>
        </p:spPr>
        <p:txBody>
          <a:bodyPr/>
          <a:lstStyle/>
          <a:p>
            <a:r>
              <a:rPr lang="en-US" sz="2000" u="sng" dirty="0"/>
              <a:t>Open problem</a:t>
            </a:r>
            <a:r>
              <a:rPr lang="en-US" sz="2000" dirty="0"/>
              <a:t>: What about </a:t>
            </a:r>
            <a:r>
              <a:rPr lang="en-US" sz="2000" b="1" u="sng" dirty="0">
                <a:solidFill>
                  <a:schemeClr val="tx1"/>
                </a:solidFill>
              </a:rPr>
              <a:t>deterministic</a:t>
            </a:r>
            <a:r>
              <a:rPr lang="en-US" sz="2000" dirty="0"/>
              <a:t> algorithms for approximate DNF counting?</a:t>
            </a:r>
          </a:p>
          <a:p>
            <a:endParaRPr lang="en-US" sz="2000" dirty="0"/>
          </a:p>
          <a:p>
            <a:pPr algn="l"/>
            <a:r>
              <a:rPr lang="en-US" sz="2000" dirty="0"/>
              <a:t>For additive approximation </a:t>
            </a:r>
            <a:r>
              <a:rPr lang="en-US" sz="2000" dirty="0">
                <a:latin typeface="Albany"/>
              </a:rPr>
              <a:t>up to </a:t>
            </a:r>
            <a:r>
              <a:rPr lang="el-GR" sz="2000" dirty="0">
                <a:latin typeface="Albany"/>
              </a:rPr>
              <a:t>ε</a:t>
            </a:r>
            <a:r>
              <a:rPr lang="en-US" sz="2000" dirty="0">
                <a:latin typeface="Albany"/>
              </a:rPr>
              <a:t>2</a:t>
            </a:r>
            <a:r>
              <a:rPr lang="en-US" sz="2000" baseline="30000" dirty="0">
                <a:latin typeface="Albany"/>
              </a:rPr>
              <a:t>n </a:t>
            </a:r>
            <a:r>
              <a:rPr lang="en-US" sz="2000" dirty="0">
                <a:latin typeface="Albany"/>
              </a:rPr>
              <a:t>the best algorithm runs in time O(</a:t>
            </a:r>
            <a:r>
              <a:rPr lang="en-US" sz="2000" dirty="0" err="1">
                <a:latin typeface="Albany"/>
              </a:rPr>
              <a:t>n</a:t>
            </a:r>
            <a:r>
              <a:rPr lang="en-US" sz="2000" baseline="30000" dirty="0" err="1">
                <a:latin typeface="Albany"/>
              </a:rPr>
              <a:t>loglog</a:t>
            </a:r>
            <a:r>
              <a:rPr lang="en-US" sz="2000" baseline="30000" dirty="0">
                <a:latin typeface="Albany"/>
              </a:rPr>
              <a:t>(n)</a:t>
            </a:r>
            <a:r>
              <a:rPr lang="en-US" sz="2000" dirty="0">
                <a:latin typeface="Albany"/>
              </a:rPr>
              <a:t>).</a:t>
            </a:r>
          </a:p>
          <a:p>
            <a:pPr algn="l"/>
            <a:endParaRPr lang="en-US" sz="2000" dirty="0">
              <a:latin typeface="Albany"/>
            </a:endParaRPr>
          </a:p>
          <a:p>
            <a:pPr algn="l"/>
            <a:r>
              <a:rPr lang="en-US" sz="2000" dirty="0">
                <a:latin typeface="Albany"/>
              </a:rPr>
              <a:t>It is a very nice open problem to design a poly-time algorithm for </a:t>
            </a:r>
            <a:r>
              <a:rPr lang="el-GR" sz="2000" dirty="0">
                <a:latin typeface="Albany"/>
              </a:rPr>
              <a:t>ε</a:t>
            </a:r>
            <a:r>
              <a:rPr lang="en-US" sz="2000" dirty="0">
                <a:latin typeface="Albany"/>
              </a:rPr>
              <a:t>2</a:t>
            </a:r>
            <a:r>
              <a:rPr lang="en-US" sz="2000" baseline="30000" dirty="0">
                <a:latin typeface="Albany"/>
              </a:rPr>
              <a:t>n </a:t>
            </a:r>
            <a:r>
              <a:rPr lang="en-US" sz="2000" dirty="0"/>
              <a:t>additive approximation (with constant </a:t>
            </a:r>
            <a:r>
              <a:rPr lang="el-GR" sz="2000" dirty="0">
                <a:latin typeface="Albany"/>
              </a:rPr>
              <a:t>ε</a:t>
            </a:r>
            <a:r>
              <a:rPr lang="en-US" sz="2000" dirty="0">
                <a:latin typeface="Albany"/>
              </a:rPr>
              <a:t>, say </a:t>
            </a:r>
            <a:r>
              <a:rPr lang="el-GR" sz="2000" dirty="0">
                <a:latin typeface="Albany"/>
              </a:rPr>
              <a:t>ε</a:t>
            </a:r>
            <a:r>
              <a:rPr lang="en-US" sz="2000">
                <a:latin typeface="Albany"/>
              </a:rPr>
              <a:t>=0.1)</a:t>
            </a:r>
            <a:endParaRPr lang="en-US" sz="2000" dirty="0">
              <a:latin typeface="Albany"/>
            </a:endParaRP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737564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719998" y="1949043"/>
            <a:ext cx="8855643" cy="4808162"/>
          </a:xfrm>
        </p:spPr>
        <p:txBody>
          <a:bodyPr anchorCtr="1"/>
          <a:lstStyle/>
          <a:p>
            <a:pPr lvl="0" algn="ctr"/>
            <a:r>
              <a:rPr lang="de-DE" sz="6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Questions?</a:t>
            </a:r>
          </a:p>
          <a:p>
            <a:pPr lvl="0" algn="ctr"/>
            <a:r>
              <a:rPr lang="de-DE" sz="6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Comments?</a:t>
            </a:r>
          </a:p>
        </p:txBody>
      </p:sp>
    </p:spTree>
    <p:extLst>
      <p:ext uri="{BB962C8B-B14F-4D97-AF65-F5344CB8AC3E}">
        <p14:creationId xmlns:p14="http://schemas.microsoft.com/office/powerpoint/2010/main" val="1197905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Grp="1" noChangeArrowheads="1"/>
          </p:cNvSpPr>
          <p:nvPr>
            <p:ph type="title"/>
          </p:nvPr>
        </p:nvSpPr>
        <p:spPr>
          <a:xfrm>
            <a:off x="720725" y="684213"/>
            <a:ext cx="8459788" cy="1023937"/>
          </a:xfrm>
          <a:ln/>
        </p:spPr>
        <p:txBody>
          <a:bodyPr/>
          <a:lstStyle/>
          <a:p>
            <a:endParaRPr lang="en-US"/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20725" y="1949450"/>
            <a:ext cx="8855075" cy="4808538"/>
          </a:xfrm>
          <a:ln/>
        </p:spPr>
        <p:txBody>
          <a:bodyPr tIns="14040"/>
          <a:lstStyle/>
          <a:p>
            <a:pPr marL="642938" indent="-528638" algn="ctr">
              <a:lnSpc>
                <a:spcPct val="95000"/>
              </a:lnSpc>
              <a:buSzPct val="45000"/>
              <a:tabLst>
                <a:tab pos="642938" algn="l"/>
                <a:tab pos="755650" algn="l"/>
                <a:tab pos="1212850" algn="l"/>
                <a:tab pos="1670050" algn="l"/>
                <a:tab pos="2127250" algn="l"/>
                <a:tab pos="2584450" algn="l"/>
                <a:tab pos="3041650" algn="l"/>
                <a:tab pos="3498850" algn="l"/>
                <a:tab pos="3956050" algn="l"/>
                <a:tab pos="4413250" algn="l"/>
                <a:tab pos="4870450" algn="l"/>
                <a:tab pos="5327650" algn="l"/>
                <a:tab pos="5784850" algn="l"/>
                <a:tab pos="6242050" algn="l"/>
                <a:tab pos="6699250" algn="l"/>
                <a:tab pos="7156450" algn="l"/>
                <a:tab pos="7613650" algn="l"/>
                <a:tab pos="8070850" algn="l"/>
                <a:tab pos="8528050" algn="l"/>
                <a:tab pos="8985250" algn="l"/>
                <a:tab pos="9442450" algn="l"/>
              </a:tabLst>
            </a:pPr>
            <a:r>
              <a:rPr lang="en-US" altLang="en-US" sz="60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altLang="en-US" sz="6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6000" dirty="0">
                <a:latin typeface="Arial" panose="020B0604020202020204" pitchFamily="34" charset="0"/>
                <a:cs typeface="Arial" panose="020B0604020202020204" pitchFamily="34" charset="0"/>
              </a:rPr>
              <a:t>7/8 Approximation for MAX-3-CNF</a:t>
            </a:r>
            <a:endParaRPr lang="de-DE" altLang="en-US" sz="6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170262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719998" y="672847"/>
            <a:ext cx="8460001" cy="1023478"/>
          </a:xfrm>
        </p:spPr>
        <p:txBody>
          <a:bodyPr anchorCtr="0"/>
          <a:lstStyle/>
          <a:p>
            <a:pPr lvl="0" algn="l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7/8 approximation for Max-3-CNF</a:t>
            </a:r>
            <a:endParaRPr lang="de-DE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719998" y="1949043"/>
            <a:ext cx="8855643" cy="4763155"/>
          </a:xfrm>
        </p:spPr>
        <p:txBody>
          <a:bodyPr/>
          <a:lstStyle/>
          <a:p>
            <a:r>
              <a:rPr lang="en-US" sz="2000" dirty="0">
                <a:latin typeface="Albany"/>
              </a:rPr>
              <a:t>Let 𝛷 be a 3-CNF formula, i.e. formula of the form</a:t>
            </a:r>
          </a:p>
          <a:p>
            <a:pPr algn="ctr"/>
            <a:r>
              <a:rPr lang="en-US" sz="2000" dirty="0">
                <a:latin typeface="Albany"/>
              </a:rPr>
              <a:t>(x</a:t>
            </a:r>
            <a:r>
              <a:rPr lang="en-US" sz="2000" baseline="-25000" dirty="0">
                <a:latin typeface="Albany"/>
              </a:rPr>
              <a:t>1</a:t>
            </a:r>
            <a:r>
              <a:rPr lang="en-US" sz="2000" dirty="0">
                <a:latin typeface="Albany"/>
              </a:rPr>
              <a:t> v x</a:t>
            </a:r>
            <a:r>
              <a:rPr lang="en-US" sz="2000" baseline="-25000" dirty="0">
                <a:latin typeface="Albany"/>
              </a:rPr>
              <a:t>2</a:t>
            </a:r>
            <a:r>
              <a:rPr lang="en-US" sz="2000" dirty="0">
                <a:latin typeface="Albany"/>
              </a:rPr>
              <a:t> v ~x</a:t>
            </a:r>
            <a:r>
              <a:rPr lang="en-US" sz="2000" baseline="-25000" dirty="0">
                <a:latin typeface="Albany"/>
              </a:rPr>
              <a:t>3</a:t>
            </a:r>
            <a:r>
              <a:rPr lang="en-US" sz="2000" dirty="0">
                <a:latin typeface="Albany"/>
              </a:rPr>
              <a:t>) ⋀ (~x</a:t>
            </a:r>
            <a:r>
              <a:rPr lang="en-US" sz="2000" baseline="-25000" dirty="0">
                <a:latin typeface="Albany"/>
              </a:rPr>
              <a:t>2</a:t>
            </a:r>
            <a:r>
              <a:rPr lang="en-US" sz="2000" dirty="0">
                <a:latin typeface="Albany"/>
              </a:rPr>
              <a:t> v x</a:t>
            </a:r>
            <a:r>
              <a:rPr lang="en-US" sz="2000" baseline="-25000" dirty="0">
                <a:latin typeface="Albany"/>
              </a:rPr>
              <a:t>3</a:t>
            </a:r>
            <a:r>
              <a:rPr lang="en-US" sz="2000" dirty="0">
                <a:latin typeface="Albany"/>
              </a:rPr>
              <a:t> v ~x</a:t>
            </a:r>
            <a:r>
              <a:rPr lang="en-US" sz="2000" baseline="-25000" dirty="0">
                <a:latin typeface="Albany"/>
              </a:rPr>
              <a:t>4</a:t>
            </a:r>
            <a:r>
              <a:rPr lang="en-US" sz="2000" dirty="0">
                <a:latin typeface="Albany"/>
              </a:rPr>
              <a:t>) ⋀ … ⋀ (~x</a:t>
            </a:r>
            <a:r>
              <a:rPr lang="en-US" sz="2000" baseline="-25000" dirty="0">
                <a:latin typeface="Albany"/>
              </a:rPr>
              <a:t>1</a:t>
            </a:r>
            <a:r>
              <a:rPr lang="en-US" sz="2000" dirty="0">
                <a:latin typeface="Albany"/>
              </a:rPr>
              <a:t> v x</a:t>
            </a:r>
            <a:r>
              <a:rPr lang="en-US" sz="2000" baseline="-25000" dirty="0">
                <a:latin typeface="Albany"/>
              </a:rPr>
              <a:t>2</a:t>
            </a:r>
            <a:r>
              <a:rPr lang="en-US" sz="2000" dirty="0">
                <a:latin typeface="Albany"/>
              </a:rPr>
              <a:t> v ~x</a:t>
            </a:r>
            <a:r>
              <a:rPr lang="en-US" sz="2000" baseline="-25000" dirty="0">
                <a:latin typeface="Albany"/>
              </a:rPr>
              <a:t>5</a:t>
            </a:r>
            <a:r>
              <a:rPr lang="en-US" sz="2000" dirty="0">
                <a:latin typeface="Albany"/>
              </a:rPr>
              <a:t>) </a:t>
            </a:r>
          </a:p>
          <a:p>
            <a:pPr algn="l"/>
            <a:r>
              <a:rPr lang="en-US" sz="2000" u="sng" dirty="0">
                <a:latin typeface="Albany"/>
              </a:rPr>
              <a:t>Claim</a:t>
            </a:r>
            <a:r>
              <a:rPr lang="en-US" sz="2000" dirty="0">
                <a:latin typeface="Albany"/>
              </a:rPr>
              <a:t>: If 𝛷 is a 3-CNF formula with m clauses, then there exists an assignment to x that satisfies at least 7m/8 clauses.</a:t>
            </a:r>
          </a:p>
          <a:p>
            <a:pPr algn="l"/>
            <a:endParaRPr lang="en-US" sz="2000" dirty="0">
              <a:latin typeface="Albany"/>
            </a:endParaRPr>
          </a:p>
          <a:p>
            <a:pPr algn="l"/>
            <a:r>
              <a:rPr lang="en-US" sz="2000" u="sng" dirty="0">
                <a:latin typeface="Albany"/>
              </a:rPr>
              <a:t>Proof</a:t>
            </a:r>
            <a:r>
              <a:rPr lang="en-US" sz="2000" dirty="0">
                <a:latin typeface="Albany"/>
              </a:rPr>
              <a:t>: Choose each x</a:t>
            </a:r>
            <a:r>
              <a:rPr lang="en-US" sz="2000" baseline="-25000" dirty="0">
                <a:latin typeface="Albany"/>
              </a:rPr>
              <a:t>i </a:t>
            </a:r>
            <a:r>
              <a:rPr lang="en-US" sz="2000" dirty="0">
                <a:latin typeface="Albany"/>
              </a:rPr>
              <a:t>to be 0 or 1 independently </a:t>
            </a:r>
            <a:r>
              <a:rPr lang="en-US" sz="2000" dirty="0" err="1">
                <a:latin typeface="Albany"/>
              </a:rPr>
              <a:t>w.p.</a:t>
            </a:r>
            <a:r>
              <a:rPr lang="en-US" sz="2000" dirty="0">
                <a:latin typeface="Albany"/>
              </a:rPr>
              <a:t> ½ each.</a:t>
            </a:r>
          </a:p>
          <a:p>
            <a:pPr algn="l"/>
            <a:r>
              <a:rPr lang="en-US" sz="2000" dirty="0">
                <a:latin typeface="Albany"/>
              </a:rPr>
              <a:t>Let Z</a:t>
            </a:r>
            <a:r>
              <a:rPr lang="en-US" sz="2000" baseline="-25000" dirty="0">
                <a:latin typeface="Albany"/>
              </a:rPr>
              <a:t>i</a:t>
            </a:r>
            <a:r>
              <a:rPr lang="en-US" sz="2000" dirty="0">
                <a:latin typeface="Albany"/>
              </a:rPr>
              <a:t>∈{0,1} be the indicator that the </a:t>
            </a:r>
            <a:r>
              <a:rPr lang="en-US" sz="2000" dirty="0" err="1">
                <a:latin typeface="Albany"/>
              </a:rPr>
              <a:t>i’th</a:t>
            </a:r>
            <a:r>
              <a:rPr lang="en-US" sz="2000" dirty="0">
                <a:latin typeface="Albany"/>
              </a:rPr>
              <a:t> clause is satisfied.</a:t>
            </a:r>
          </a:p>
          <a:p>
            <a:pPr algn="l"/>
            <a:r>
              <a:rPr lang="en-US" sz="2000" dirty="0">
                <a:latin typeface="Albany"/>
              </a:rPr>
              <a:t>Then E[Z</a:t>
            </a:r>
            <a:r>
              <a:rPr lang="en-US" sz="2000" baseline="-25000" dirty="0">
                <a:latin typeface="Albany"/>
              </a:rPr>
              <a:t>i</a:t>
            </a:r>
            <a:r>
              <a:rPr lang="en-US" sz="2000" dirty="0">
                <a:latin typeface="Albany"/>
              </a:rPr>
              <a:t>] = </a:t>
            </a:r>
            <a:r>
              <a:rPr lang="en-US" sz="2000" dirty="0" err="1">
                <a:latin typeface="Albany"/>
              </a:rPr>
              <a:t>Pr</a:t>
            </a:r>
            <a:r>
              <a:rPr lang="en-US" sz="2000" dirty="0">
                <a:latin typeface="Albany"/>
              </a:rPr>
              <a:t>[Z</a:t>
            </a:r>
            <a:r>
              <a:rPr lang="en-US" sz="2000" baseline="-25000" dirty="0">
                <a:latin typeface="Albany"/>
              </a:rPr>
              <a:t>i</a:t>
            </a:r>
            <a:r>
              <a:rPr lang="en-US" sz="2000" dirty="0">
                <a:latin typeface="Albany"/>
              </a:rPr>
              <a:t> = 1] =  7/8 (because 7 out of 8 assignments are satisfying)</a:t>
            </a:r>
          </a:p>
          <a:p>
            <a:pPr algn="l"/>
            <a:r>
              <a:rPr lang="en-US" sz="2000" dirty="0">
                <a:latin typeface="Albany"/>
              </a:rPr>
              <a:t>The expected number of satisfied clauses is E[Z</a:t>
            </a:r>
            <a:r>
              <a:rPr lang="en-US" sz="2000" baseline="-25000" dirty="0">
                <a:latin typeface="Albany"/>
              </a:rPr>
              <a:t>1</a:t>
            </a:r>
            <a:r>
              <a:rPr lang="en-US" sz="2000" dirty="0">
                <a:latin typeface="Albany"/>
              </a:rPr>
              <a:t>+Z</a:t>
            </a:r>
            <a:r>
              <a:rPr lang="en-US" sz="2000" baseline="-25000" dirty="0">
                <a:latin typeface="Albany"/>
              </a:rPr>
              <a:t>2</a:t>
            </a:r>
            <a:r>
              <a:rPr lang="en-US" sz="2000" dirty="0">
                <a:latin typeface="Albany"/>
              </a:rPr>
              <a:t>+…+</a:t>
            </a:r>
            <a:r>
              <a:rPr lang="en-US" sz="2000" dirty="0" err="1">
                <a:latin typeface="Albany"/>
              </a:rPr>
              <a:t>Z</a:t>
            </a:r>
            <a:r>
              <a:rPr lang="en-US" sz="2000" baseline="-25000" dirty="0" err="1">
                <a:latin typeface="Albany"/>
              </a:rPr>
              <a:t>m</a:t>
            </a:r>
            <a:r>
              <a:rPr lang="en-US" sz="2000" dirty="0">
                <a:latin typeface="Albany"/>
              </a:rPr>
              <a:t>] = 7m/8.</a:t>
            </a:r>
          </a:p>
          <a:p>
            <a:pPr algn="l"/>
            <a:r>
              <a:rPr lang="en-US" sz="2000" dirty="0">
                <a:latin typeface="Albany"/>
              </a:rPr>
              <a:t>This implies that there is some assignment that satisfies at least 7m/8 clauses</a:t>
            </a:r>
          </a:p>
        </p:txBody>
      </p:sp>
    </p:spTree>
    <p:extLst>
      <p:ext uri="{BB962C8B-B14F-4D97-AF65-F5344CB8AC3E}">
        <p14:creationId xmlns:p14="http://schemas.microsoft.com/office/powerpoint/2010/main" val="3052471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719998" y="672847"/>
            <a:ext cx="8460001" cy="1023478"/>
          </a:xfrm>
        </p:spPr>
        <p:txBody>
          <a:bodyPr anchorCtr="0"/>
          <a:lstStyle/>
          <a:p>
            <a:pPr lvl="0" algn="l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7/8 approximation for Max-3-CNF</a:t>
            </a:r>
            <a:endParaRPr lang="de-DE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719998" y="1949043"/>
            <a:ext cx="8855643" cy="4763155"/>
          </a:xfrm>
        </p:spPr>
        <p:txBody>
          <a:bodyPr/>
          <a:lstStyle/>
          <a:p>
            <a:pPr algn="l"/>
            <a:r>
              <a:rPr lang="en-US" sz="2000" dirty="0">
                <a:latin typeface="Albany"/>
              </a:rPr>
              <a:t>Write a poly time algorithm for the following problem</a:t>
            </a:r>
          </a:p>
          <a:p>
            <a:pPr algn="l"/>
            <a:r>
              <a:rPr lang="en-US" sz="2000" u="sng" dirty="0">
                <a:latin typeface="Albany"/>
              </a:rPr>
              <a:t>Input</a:t>
            </a:r>
            <a:r>
              <a:rPr lang="en-US" sz="2000" dirty="0">
                <a:latin typeface="Albany"/>
              </a:rPr>
              <a:t>: A 3-CNF formula 𝛷 with n variables and m clauses.</a:t>
            </a:r>
          </a:p>
          <a:p>
            <a:pPr algn="l"/>
            <a:r>
              <a:rPr lang="en-US" sz="2000" u="sng" dirty="0">
                <a:latin typeface="Albany"/>
              </a:rPr>
              <a:t>Goal </a:t>
            </a:r>
            <a:r>
              <a:rPr lang="en-US" sz="2000" dirty="0">
                <a:latin typeface="Albany"/>
              </a:rPr>
              <a:t>: Find and assignment that satisfies at least 7m/8 clauses.</a:t>
            </a:r>
          </a:p>
          <a:p>
            <a:pPr algn="l"/>
            <a:r>
              <a:rPr lang="en-US" sz="2000" u="sng" dirty="0">
                <a:latin typeface="Albany"/>
              </a:rPr>
              <a:t/>
            </a:r>
            <a:br>
              <a:rPr lang="en-US" sz="2000" u="sng" dirty="0">
                <a:latin typeface="Albany"/>
              </a:rPr>
            </a:br>
            <a:r>
              <a:rPr lang="en-US" sz="2000" u="sng" dirty="0">
                <a:latin typeface="Albany"/>
              </a:rPr>
              <a:t>Algorithm (randomized)</a:t>
            </a:r>
            <a:r>
              <a:rPr lang="en-US" sz="2000" dirty="0">
                <a:latin typeface="Albany"/>
              </a:rPr>
              <a:t>:</a:t>
            </a:r>
          </a:p>
          <a:p>
            <a:pPr algn="l">
              <a:spcAft>
                <a:spcPts val="600"/>
              </a:spcAft>
            </a:pPr>
            <a:r>
              <a:rPr lang="en-US" sz="2000" dirty="0">
                <a:latin typeface="Albany"/>
              </a:rPr>
              <a:t>Repeat m log(m) times</a:t>
            </a:r>
          </a:p>
          <a:p>
            <a:pPr indent="-457200" algn="l">
              <a:spcAft>
                <a:spcPts val="600"/>
              </a:spcAft>
              <a:buFont typeface="+mj-lt"/>
              <a:buAutoNum type="arabicPeriod"/>
            </a:pPr>
            <a:r>
              <a:rPr lang="en-US" sz="2000" dirty="0">
                <a:latin typeface="Albany"/>
              </a:rPr>
              <a:t>Choose each x</a:t>
            </a:r>
            <a:r>
              <a:rPr lang="en-US" sz="2000" baseline="-25000" dirty="0">
                <a:latin typeface="Albany"/>
              </a:rPr>
              <a:t>i </a:t>
            </a:r>
            <a:r>
              <a:rPr lang="en-US" sz="2000" dirty="0">
                <a:latin typeface="Albany"/>
              </a:rPr>
              <a:t>to be 0 or 1 independently </a:t>
            </a:r>
            <a:r>
              <a:rPr lang="en-US" sz="2000" dirty="0" err="1">
                <a:latin typeface="Albany"/>
              </a:rPr>
              <a:t>w.p.</a:t>
            </a:r>
            <a:r>
              <a:rPr lang="en-US" sz="2000" dirty="0">
                <a:latin typeface="Albany"/>
              </a:rPr>
              <a:t> ½ each.</a:t>
            </a:r>
          </a:p>
          <a:p>
            <a:pPr indent="-457200" algn="l">
              <a:spcAft>
                <a:spcPts val="600"/>
              </a:spcAft>
              <a:buFont typeface="+mj-lt"/>
              <a:buAutoNum type="arabicPeriod"/>
            </a:pPr>
            <a:r>
              <a:rPr lang="en-US" sz="2000" dirty="0">
                <a:latin typeface="Albany"/>
              </a:rPr>
              <a:t>If the number of satisfied clauses is &gt;=7m/8, return this assignment</a:t>
            </a:r>
          </a:p>
          <a:p>
            <a:pPr algn="l">
              <a:spcAft>
                <a:spcPts val="600"/>
              </a:spcAft>
            </a:pPr>
            <a:r>
              <a:rPr lang="en-US" sz="2000" dirty="0">
                <a:latin typeface="Albany"/>
              </a:rPr>
              <a:t>If reached here, return FAIL</a:t>
            </a:r>
          </a:p>
          <a:p>
            <a:pPr algn="l">
              <a:spcAft>
                <a:spcPts val="600"/>
              </a:spcAft>
            </a:pPr>
            <a:endParaRPr lang="en-US" sz="2000" dirty="0">
              <a:latin typeface="Albany"/>
            </a:endParaRPr>
          </a:p>
          <a:p>
            <a:pPr algn="l"/>
            <a:r>
              <a:rPr lang="en-US" sz="2000" u="sng" dirty="0">
                <a:latin typeface="Albany"/>
              </a:rPr>
              <a:t>Theorem</a:t>
            </a:r>
            <a:r>
              <a:rPr lang="en-US" sz="2000" dirty="0">
                <a:latin typeface="Albany"/>
              </a:rPr>
              <a:t>: With probability &gt; 1- 1/m the algorithm returns an assignment that satisfied at least 7m/8 clauses.</a:t>
            </a:r>
          </a:p>
          <a:p>
            <a:pPr algn="l"/>
            <a:endParaRPr lang="en-US" sz="2000" dirty="0">
              <a:latin typeface="Albany"/>
            </a:endParaRPr>
          </a:p>
        </p:txBody>
      </p:sp>
      <p:sp>
        <p:nvSpPr>
          <p:cNvPr id="4" name="Rounded Rectangle 8">
            <a:extLst>
              <a:ext uri="{FF2B5EF4-FFF2-40B4-BE49-F238E27FC236}">
                <a16:creationId xmlns:a16="http://schemas.microsoft.com/office/drawing/2014/main" id="{76F6EF12-F67A-4C8E-A009-00B8DEFDEDF8}"/>
              </a:ext>
            </a:extLst>
          </p:cNvPr>
          <p:cNvSpPr/>
          <p:nvPr/>
        </p:nvSpPr>
        <p:spPr>
          <a:xfrm>
            <a:off x="6043846" y="3278459"/>
            <a:ext cx="3531795" cy="1260087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What about a deterministic algorithm?</a:t>
            </a:r>
          </a:p>
        </p:txBody>
      </p:sp>
    </p:spTree>
    <p:extLst>
      <p:ext uri="{BB962C8B-B14F-4D97-AF65-F5344CB8AC3E}">
        <p14:creationId xmlns:p14="http://schemas.microsoft.com/office/powerpoint/2010/main" val="1235649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719998" y="672847"/>
            <a:ext cx="8460001" cy="1023478"/>
          </a:xfrm>
        </p:spPr>
        <p:txBody>
          <a:bodyPr anchorCtr="0"/>
          <a:lstStyle/>
          <a:p>
            <a:pPr lvl="0" algn="l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7/8 approximation for Max-3-CNF</a:t>
            </a:r>
            <a:endParaRPr lang="de-DE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719998" y="1949043"/>
            <a:ext cx="8855643" cy="4763155"/>
          </a:xfrm>
        </p:spPr>
        <p:txBody>
          <a:bodyPr/>
          <a:lstStyle/>
          <a:p>
            <a:pPr algn="l"/>
            <a:r>
              <a:rPr lang="en-US" sz="2000" u="sng" dirty="0">
                <a:latin typeface="Albany"/>
              </a:rPr>
              <a:t>Algorithm (deterministic)</a:t>
            </a:r>
            <a:r>
              <a:rPr lang="en-US" sz="2000" dirty="0">
                <a:latin typeface="Albany"/>
              </a:rPr>
              <a:t>:</a:t>
            </a:r>
          </a:p>
          <a:p>
            <a:pPr algn="l"/>
            <a:r>
              <a:rPr lang="en-US" sz="2000" dirty="0">
                <a:latin typeface="Albany"/>
              </a:rPr>
              <a:t>For each x</a:t>
            </a:r>
            <a:r>
              <a:rPr lang="en-US" sz="2000" baseline="-25000" dirty="0">
                <a:latin typeface="Albany"/>
              </a:rPr>
              <a:t>i</a:t>
            </a:r>
            <a:r>
              <a:rPr lang="en-US" sz="2000" dirty="0">
                <a:latin typeface="Albany"/>
              </a:rPr>
              <a:t> do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sz="2000" dirty="0">
                <a:latin typeface="Albany"/>
              </a:rPr>
              <a:t>Fix x</a:t>
            </a:r>
            <a:r>
              <a:rPr lang="en-US" sz="2000" baseline="-25000" dirty="0">
                <a:latin typeface="Albany"/>
              </a:rPr>
              <a:t>i</a:t>
            </a:r>
            <a:r>
              <a:rPr lang="en-US" sz="2000" dirty="0">
                <a:latin typeface="Albany"/>
              </a:rPr>
              <a:t>=0 and compute the expected number of satisfied clauses where the non-fixed-variables x</a:t>
            </a:r>
            <a:r>
              <a:rPr lang="en-US" sz="2000" baseline="-25000" dirty="0">
                <a:latin typeface="Albany"/>
              </a:rPr>
              <a:t>i </a:t>
            </a:r>
            <a:r>
              <a:rPr lang="en-US" sz="2000" dirty="0">
                <a:latin typeface="Albany"/>
              </a:rPr>
              <a:t>are chosen to be 0 or 1 independently </a:t>
            </a:r>
            <a:r>
              <a:rPr lang="en-US" sz="2000" dirty="0" err="1">
                <a:latin typeface="Albany"/>
              </a:rPr>
              <a:t>w.p.</a:t>
            </a:r>
            <a:r>
              <a:rPr lang="en-US" sz="2000" dirty="0">
                <a:latin typeface="Albany"/>
              </a:rPr>
              <a:t> ½ each.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sz="2000" dirty="0">
                <a:latin typeface="Albany"/>
              </a:rPr>
              <a:t>Fix x</a:t>
            </a:r>
            <a:r>
              <a:rPr lang="en-US" sz="2000" baseline="-25000" dirty="0">
                <a:latin typeface="Albany"/>
              </a:rPr>
              <a:t>i</a:t>
            </a:r>
            <a:r>
              <a:rPr lang="en-US" sz="2000" dirty="0">
                <a:latin typeface="Albany"/>
              </a:rPr>
              <a:t>=1 and compute the expected number of satisfied clauses where the non-fixed-variables x</a:t>
            </a:r>
            <a:r>
              <a:rPr lang="en-US" sz="2000" baseline="-25000" dirty="0">
                <a:latin typeface="Albany"/>
              </a:rPr>
              <a:t>i </a:t>
            </a:r>
            <a:r>
              <a:rPr lang="en-US" sz="2000" dirty="0">
                <a:latin typeface="Albany"/>
              </a:rPr>
              <a:t>are chosen to be 0 or 1 independently </a:t>
            </a:r>
            <a:r>
              <a:rPr lang="en-US" sz="2000" dirty="0" err="1">
                <a:latin typeface="Albany"/>
              </a:rPr>
              <a:t>w.p.</a:t>
            </a:r>
            <a:r>
              <a:rPr lang="en-US" sz="2000" dirty="0">
                <a:latin typeface="Albany"/>
              </a:rPr>
              <a:t> ½ each.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sz="2000" dirty="0">
                <a:latin typeface="Albany"/>
              </a:rPr>
              <a:t>Set x</a:t>
            </a:r>
            <a:r>
              <a:rPr lang="en-US" sz="2000" baseline="-25000" dirty="0">
                <a:latin typeface="Albany"/>
              </a:rPr>
              <a:t>i</a:t>
            </a:r>
            <a:r>
              <a:rPr lang="en-US" sz="2000" dirty="0">
                <a:latin typeface="Albany"/>
              </a:rPr>
              <a:t> to the one that maximizes the expectation</a:t>
            </a:r>
          </a:p>
          <a:p>
            <a:pPr algn="l"/>
            <a:r>
              <a:rPr lang="en-US" sz="2000" dirty="0">
                <a:latin typeface="Albany"/>
              </a:rPr>
              <a:t>Return the assignment</a:t>
            </a:r>
            <a:r>
              <a:rPr lang="en-US" sz="2000" u="sng" dirty="0">
                <a:latin typeface="Albany"/>
              </a:rPr>
              <a:t/>
            </a:r>
            <a:br>
              <a:rPr lang="en-US" sz="2000" u="sng" dirty="0">
                <a:latin typeface="Albany"/>
              </a:rPr>
            </a:br>
            <a:endParaRPr lang="en-US" sz="2000" u="sng" dirty="0">
              <a:latin typeface="Albany"/>
            </a:endParaRPr>
          </a:p>
          <a:p>
            <a:pPr algn="l"/>
            <a:r>
              <a:rPr lang="en-US" sz="2000" u="sng" dirty="0">
                <a:latin typeface="Albany"/>
              </a:rPr>
              <a:t>Claim</a:t>
            </a:r>
            <a:r>
              <a:rPr lang="en-US" sz="2000" dirty="0">
                <a:latin typeface="Albany"/>
              </a:rPr>
              <a:t>: In every iteration at least on of the expectations (in line 1 or 2)</a:t>
            </a:r>
            <a:br>
              <a:rPr lang="en-US" sz="2000" dirty="0">
                <a:latin typeface="Albany"/>
              </a:rPr>
            </a:br>
            <a:r>
              <a:rPr lang="en-US" sz="2000" dirty="0">
                <a:latin typeface="Albany"/>
              </a:rPr>
              <a:t>	is at least 7m/8.</a:t>
            </a:r>
          </a:p>
          <a:p>
            <a:pPr algn="l"/>
            <a:r>
              <a:rPr lang="en-US" sz="2000" u="sng" dirty="0">
                <a:latin typeface="Albany"/>
              </a:rPr>
              <a:t>Proof</a:t>
            </a:r>
            <a:r>
              <a:rPr lang="en-US" sz="2000" dirty="0">
                <a:latin typeface="Albany"/>
              </a:rPr>
              <a:t>: Obvious</a:t>
            </a:r>
          </a:p>
        </p:txBody>
      </p:sp>
      <p:sp>
        <p:nvSpPr>
          <p:cNvPr id="5" name="Rounded Rectangle 8">
            <a:extLst>
              <a:ext uri="{FF2B5EF4-FFF2-40B4-BE49-F238E27FC236}">
                <a16:creationId xmlns:a16="http://schemas.microsoft.com/office/drawing/2014/main" id="{7A61654A-2FD4-43C1-9259-D5DC4242EEBD}"/>
              </a:ext>
            </a:extLst>
          </p:cNvPr>
          <p:cNvSpPr/>
          <p:nvPr/>
        </p:nvSpPr>
        <p:spPr>
          <a:xfrm>
            <a:off x="5572351" y="1550020"/>
            <a:ext cx="3531795" cy="1260087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How do we compute the expected number of satisfied clauses?</a:t>
            </a:r>
          </a:p>
        </p:txBody>
      </p:sp>
    </p:spTree>
    <p:extLst>
      <p:ext uri="{BB962C8B-B14F-4D97-AF65-F5344CB8AC3E}">
        <p14:creationId xmlns:p14="http://schemas.microsoft.com/office/powerpoint/2010/main" val="337416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719998" y="672847"/>
            <a:ext cx="8460001" cy="1023478"/>
          </a:xfrm>
        </p:spPr>
        <p:txBody>
          <a:bodyPr anchorCtr="0"/>
          <a:lstStyle/>
          <a:p>
            <a:pPr lvl="0" algn="l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7/8 approximation for Max-3-CNF</a:t>
            </a:r>
            <a:endParaRPr lang="de-DE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719998" y="1949043"/>
            <a:ext cx="8855643" cy="4763155"/>
          </a:xfrm>
        </p:spPr>
        <p:txBody>
          <a:bodyPr/>
          <a:lstStyle/>
          <a:p>
            <a:pPr algn="l"/>
            <a:r>
              <a:rPr lang="en-US" sz="2000" u="sng" dirty="0">
                <a:latin typeface="Albany"/>
              </a:rPr>
              <a:t>Q:</a:t>
            </a:r>
            <a:r>
              <a:rPr lang="en-US" sz="2000" dirty="0">
                <a:latin typeface="Albany"/>
              </a:rPr>
              <a:t> How to compute the expected number of satisfied clauses?</a:t>
            </a:r>
          </a:p>
          <a:p>
            <a:pPr algn="l"/>
            <a:r>
              <a:rPr lang="en-US" sz="2000" u="sng" dirty="0">
                <a:latin typeface="Albany"/>
              </a:rPr>
              <a:t>After some variables are fixed</a:t>
            </a:r>
            <a:r>
              <a:rPr lang="en-US" sz="2000" dirty="0">
                <a:latin typeface="Albany"/>
              </a:rPr>
              <a:t>: let’s focus on a specific clause, compute the probability that it is satisfied, and then use linearity of expectation.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>
                <a:latin typeface="Albany"/>
              </a:rPr>
              <a:t>A clauses has one literal already satisfied, e.g., (x</a:t>
            </a:r>
            <a:r>
              <a:rPr lang="en-US" sz="2000" baseline="-25000" dirty="0">
                <a:latin typeface="Albany"/>
              </a:rPr>
              <a:t>1</a:t>
            </a:r>
            <a:r>
              <a:rPr lang="en-US" sz="2000" dirty="0">
                <a:latin typeface="Albany"/>
              </a:rPr>
              <a:t> v ~x</a:t>
            </a:r>
            <a:r>
              <a:rPr lang="en-US" sz="2000" baseline="-25000" dirty="0">
                <a:latin typeface="Albany"/>
              </a:rPr>
              <a:t>6</a:t>
            </a:r>
            <a:r>
              <a:rPr lang="en-US" sz="2000" dirty="0">
                <a:latin typeface="Albany"/>
              </a:rPr>
              <a:t> v x</a:t>
            </a:r>
            <a:r>
              <a:rPr lang="en-US" sz="2000" baseline="-25000" dirty="0">
                <a:latin typeface="Albany"/>
              </a:rPr>
              <a:t>8</a:t>
            </a:r>
            <a:r>
              <a:rPr lang="en-US" sz="2000" dirty="0">
                <a:latin typeface="Albany"/>
              </a:rPr>
              <a:t>) and </a:t>
            </a:r>
            <a:r>
              <a:rPr lang="en-US" sz="2000" dirty="0">
                <a:solidFill>
                  <a:srgbClr val="00B050"/>
                </a:solidFill>
                <a:latin typeface="Albany"/>
              </a:rPr>
              <a:t>x</a:t>
            </a:r>
            <a:r>
              <a:rPr lang="en-US" sz="2000" baseline="-25000" dirty="0">
                <a:solidFill>
                  <a:srgbClr val="00B050"/>
                </a:solidFill>
                <a:latin typeface="Albany"/>
              </a:rPr>
              <a:t>8</a:t>
            </a:r>
            <a:r>
              <a:rPr lang="en-US" sz="2000" dirty="0">
                <a:solidFill>
                  <a:srgbClr val="00B050"/>
                </a:solidFill>
                <a:latin typeface="Albany"/>
              </a:rPr>
              <a:t>=true</a:t>
            </a:r>
            <a:br>
              <a:rPr lang="en-US" sz="2000" dirty="0">
                <a:solidFill>
                  <a:srgbClr val="00B050"/>
                </a:solidFill>
                <a:latin typeface="Albany"/>
              </a:rPr>
            </a:br>
            <a:r>
              <a:rPr lang="en-US" sz="2000" dirty="0">
                <a:latin typeface="Albany"/>
              </a:rPr>
              <a:t>	then </a:t>
            </a:r>
            <a:r>
              <a:rPr lang="en-US" sz="2000" dirty="0" err="1">
                <a:latin typeface="Albany"/>
              </a:rPr>
              <a:t>Pr</a:t>
            </a:r>
            <a:r>
              <a:rPr lang="en-US" sz="2000" dirty="0">
                <a:latin typeface="Albany"/>
              </a:rPr>
              <a:t>[clause will be satisfied] = 1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>
                <a:latin typeface="Albany"/>
              </a:rPr>
              <a:t>A clauses has all three variables left: (x</a:t>
            </a:r>
            <a:r>
              <a:rPr lang="en-US" sz="2000" baseline="-25000" dirty="0">
                <a:latin typeface="Albany"/>
              </a:rPr>
              <a:t>1</a:t>
            </a:r>
            <a:r>
              <a:rPr lang="en-US" sz="2000" dirty="0">
                <a:latin typeface="Albany"/>
              </a:rPr>
              <a:t> v ~x</a:t>
            </a:r>
            <a:r>
              <a:rPr lang="en-US" sz="2000" baseline="-25000" dirty="0">
                <a:latin typeface="Albany"/>
              </a:rPr>
              <a:t>6</a:t>
            </a:r>
            <a:r>
              <a:rPr lang="en-US" sz="2000" dirty="0">
                <a:latin typeface="Albany"/>
              </a:rPr>
              <a:t> v x</a:t>
            </a:r>
            <a:r>
              <a:rPr lang="en-US" sz="2000" baseline="-25000" dirty="0">
                <a:latin typeface="Albany"/>
              </a:rPr>
              <a:t>8</a:t>
            </a:r>
            <a:r>
              <a:rPr lang="en-US" sz="2000" dirty="0">
                <a:latin typeface="Albany"/>
              </a:rPr>
              <a:t>),</a:t>
            </a:r>
            <a:br>
              <a:rPr lang="en-US" sz="2000" dirty="0">
                <a:latin typeface="Albany"/>
              </a:rPr>
            </a:br>
            <a:r>
              <a:rPr lang="en-US" sz="2000" dirty="0">
                <a:latin typeface="Albany"/>
              </a:rPr>
              <a:t>	then </a:t>
            </a:r>
            <a:r>
              <a:rPr lang="en-US" sz="2000" dirty="0" err="1">
                <a:latin typeface="Albany"/>
              </a:rPr>
              <a:t>Pr</a:t>
            </a:r>
            <a:r>
              <a:rPr lang="en-US" sz="2000" dirty="0">
                <a:latin typeface="Albany"/>
              </a:rPr>
              <a:t>[clause will be satisfied] = 7/8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>
                <a:latin typeface="Albany"/>
              </a:rPr>
              <a:t>If a clauses has two literals left:  (</a:t>
            </a:r>
            <a:r>
              <a:rPr lang="en-US" sz="2000" strike="sngStrike" dirty="0">
                <a:latin typeface="Albany"/>
              </a:rPr>
              <a:t>x</a:t>
            </a:r>
            <a:r>
              <a:rPr lang="en-US" sz="2000" strike="sngStrike" baseline="-25000" dirty="0">
                <a:latin typeface="Albany"/>
              </a:rPr>
              <a:t>1</a:t>
            </a:r>
            <a:r>
              <a:rPr lang="en-US" sz="2000" dirty="0">
                <a:latin typeface="Albany"/>
              </a:rPr>
              <a:t> v ~x</a:t>
            </a:r>
            <a:r>
              <a:rPr lang="en-US" sz="2000" baseline="-25000" dirty="0">
                <a:latin typeface="Albany"/>
              </a:rPr>
              <a:t>6</a:t>
            </a:r>
            <a:r>
              <a:rPr lang="en-US" sz="2000" dirty="0">
                <a:latin typeface="Albany"/>
              </a:rPr>
              <a:t> v x</a:t>
            </a:r>
            <a:r>
              <a:rPr lang="en-US" sz="2000" baseline="-25000" dirty="0">
                <a:latin typeface="Albany"/>
              </a:rPr>
              <a:t>8</a:t>
            </a:r>
            <a:r>
              <a:rPr lang="en-US" sz="2000" dirty="0">
                <a:latin typeface="Albany"/>
              </a:rPr>
              <a:t>) and </a:t>
            </a:r>
            <a:r>
              <a:rPr lang="en-US" sz="2000" dirty="0">
                <a:solidFill>
                  <a:srgbClr val="FF0000"/>
                </a:solidFill>
                <a:latin typeface="Albany"/>
              </a:rPr>
              <a:t>x</a:t>
            </a:r>
            <a:r>
              <a:rPr lang="en-US" sz="2000" baseline="-25000" dirty="0">
                <a:solidFill>
                  <a:srgbClr val="FF0000"/>
                </a:solidFill>
                <a:latin typeface="Albany"/>
              </a:rPr>
              <a:t>1</a:t>
            </a:r>
            <a:r>
              <a:rPr lang="en-US" sz="2000" dirty="0">
                <a:solidFill>
                  <a:srgbClr val="FF0000"/>
                </a:solidFill>
                <a:latin typeface="Albany"/>
              </a:rPr>
              <a:t>=false</a:t>
            </a:r>
            <a:r>
              <a:rPr lang="en-US" sz="2000" dirty="0">
                <a:latin typeface="Albany"/>
              </a:rPr>
              <a:t/>
            </a:r>
            <a:br>
              <a:rPr lang="en-US" sz="2000" dirty="0">
                <a:latin typeface="Albany"/>
              </a:rPr>
            </a:br>
            <a:r>
              <a:rPr lang="en-US" sz="2000" dirty="0">
                <a:latin typeface="Albany"/>
              </a:rPr>
              <a:t>	then </a:t>
            </a:r>
            <a:r>
              <a:rPr lang="en-US" sz="2000" dirty="0" err="1">
                <a:latin typeface="Albany"/>
              </a:rPr>
              <a:t>Pr</a:t>
            </a:r>
            <a:r>
              <a:rPr lang="en-US" sz="2000" dirty="0">
                <a:latin typeface="Albany"/>
              </a:rPr>
              <a:t>[clause will be satisfied] = 3/4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>
                <a:latin typeface="Albany"/>
              </a:rPr>
              <a:t>If a clauses has one literal left: (</a:t>
            </a:r>
            <a:r>
              <a:rPr lang="en-US" sz="2000" strike="sngStrike" dirty="0">
                <a:latin typeface="Albany"/>
              </a:rPr>
              <a:t>x</a:t>
            </a:r>
            <a:r>
              <a:rPr lang="en-US" sz="2000" strike="sngStrike" baseline="-25000" dirty="0">
                <a:latin typeface="Albany"/>
              </a:rPr>
              <a:t>1</a:t>
            </a:r>
            <a:r>
              <a:rPr lang="en-US" sz="2000" strike="sngStrike" dirty="0">
                <a:latin typeface="Albany"/>
              </a:rPr>
              <a:t> v ~x</a:t>
            </a:r>
            <a:r>
              <a:rPr lang="en-US" sz="2000" strike="sngStrike" baseline="-25000" dirty="0">
                <a:latin typeface="Albany"/>
              </a:rPr>
              <a:t>6</a:t>
            </a:r>
            <a:r>
              <a:rPr lang="en-US" sz="2000" dirty="0">
                <a:latin typeface="Albany"/>
              </a:rPr>
              <a:t> v x</a:t>
            </a:r>
            <a:r>
              <a:rPr lang="en-US" sz="2000" baseline="-25000" dirty="0">
                <a:latin typeface="Albany"/>
              </a:rPr>
              <a:t>8</a:t>
            </a:r>
            <a:r>
              <a:rPr lang="en-US" sz="2000" dirty="0">
                <a:latin typeface="Albany"/>
              </a:rPr>
              <a:t>) and </a:t>
            </a:r>
            <a:r>
              <a:rPr lang="en-US" sz="2000" dirty="0">
                <a:solidFill>
                  <a:srgbClr val="FF0000"/>
                </a:solidFill>
                <a:latin typeface="Albany"/>
              </a:rPr>
              <a:t>x</a:t>
            </a:r>
            <a:r>
              <a:rPr lang="en-US" sz="2000" baseline="-25000" dirty="0">
                <a:solidFill>
                  <a:srgbClr val="FF0000"/>
                </a:solidFill>
                <a:latin typeface="Albany"/>
              </a:rPr>
              <a:t>1</a:t>
            </a:r>
            <a:r>
              <a:rPr lang="en-US" sz="2000" dirty="0">
                <a:solidFill>
                  <a:srgbClr val="FF0000"/>
                </a:solidFill>
                <a:latin typeface="Albany"/>
              </a:rPr>
              <a:t>=false, x</a:t>
            </a:r>
            <a:r>
              <a:rPr lang="en-US" sz="2000" baseline="-25000" dirty="0">
                <a:solidFill>
                  <a:srgbClr val="FF0000"/>
                </a:solidFill>
                <a:latin typeface="Albany"/>
              </a:rPr>
              <a:t>6</a:t>
            </a:r>
            <a:r>
              <a:rPr lang="en-US" sz="2000" dirty="0">
                <a:solidFill>
                  <a:srgbClr val="FF0000"/>
                </a:solidFill>
                <a:latin typeface="Albany"/>
              </a:rPr>
              <a:t>=true</a:t>
            </a:r>
            <a:r>
              <a:rPr lang="en-US" sz="2000" dirty="0">
                <a:latin typeface="Albany"/>
              </a:rPr>
              <a:t/>
            </a:r>
            <a:br>
              <a:rPr lang="en-US" sz="2000" dirty="0">
                <a:latin typeface="Albany"/>
              </a:rPr>
            </a:br>
            <a:r>
              <a:rPr lang="en-US" sz="2000" dirty="0">
                <a:latin typeface="Albany"/>
              </a:rPr>
              <a:t>	then </a:t>
            </a:r>
            <a:r>
              <a:rPr lang="en-US" sz="2000" dirty="0" err="1">
                <a:latin typeface="Albany"/>
              </a:rPr>
              <a:t>Pr</a:t>
            </a:r>
            <a:r>
              <a:rPr lang="en-US" sz="2000" dirty="0">
                <a:latin typeface="Albany"/>
              </a:rPr>
              <a:t>[clause will be satisfied] = 1/2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>
                <a:latin typeface="Albany"/>
              </a:rPr>
              <a:t>A clauses has no literals left: (</a:t>
            </a:r>
            <a:r>
              <a:rPr lang="en-US" sz="2000" strike="sngStrike" dirty="0">
                <a:latin typeface="Albany"/>
              </a:rPr>
              <a:t>x</a:t>
            </a:r>
            <a:r>
              <a:rPr lang="en-US" sz="2000" strike="sngStrike" baseline="-25000" dirty="0">
                <a:latin typeface="Albany"/>
              </a:rPr>
              <a:t>1</a:t>
            </a:r>
            <a:r>
              <a:rPr lang="en-US" sz="2000" strike="sngStrike" dirty="0">
                <a:latin typeface="Albany"/>
              </a:rPr>
              <a:t> v ~x</a:t>
            </a:r>
            <a:r>
              <a:rPr lang="en-US" sz="2000" strike="sngStrike" baseline="-25000" dirty="0">
                <a:latin typeface="Albany"/>
              </a:rPr>
              <a:t>6</a:t>
            </a:r>
            <a:r>
              <a:rPr lang="en-US" sz="2000" dirty="0">
                <a:latin typeface="Albany"/>
              </a:rPr>
              <a:t> v x</a:t>
            </a:r>
            <a:r>
              <a:rPr lang="en-US" sz="2000" baseline="-25000" dirty="0">
                <a:latin typeface="Albany"/>
              </a:rPr>
              <a:t>8</a:t>
            </a:r>
            <a:r>
              <a:rPr lang="en-US" sz="2000" dirty="0">
                <a:latin typeface="Albany"/>
              </a:rPr>
              <a:t>) and </a:t>
            </a:r>
            <a:r>
              <a:rPr lang="en-US" sz="2000" dirty="0">
                <a:solidFill>
                  <a:srgbClr val="FF0000"/>
                </a:solidFill>
                <a:latin typeface="Albany"/>
              </a:rPr>
              <a:t>x</a:t>
            </a:r>
            <a:r>
              <a:rPr lang="en-US" sz="2000" baseline="-25000" dirty="0">
                <a:solidFill>
                  <a:srgbClr val="FF0000"/>
                </a:solidFill>
                <a:latin typeface="Albany"/>
              </a:rPr>
              <a:t>1</a:t>
            </a:r>
            <a:r>
              <a:rPr lang="en-US" sz="2000" dirty="0">
                <a:solidFill>
                  <a:srgbClr val="FF0000"/>
                </a:solidFill>
                <a:latin typeface="Albany"/>
              </a:rPr>
              <a:t>=false , x</a:t>
            </a:r>
            <a:r>
              <a:rPr lang="en-US" sz="2000" baseline="-25000" dirty="0">
                <a:solidFill>
                  <a:srgbClr val="FF0000"/>
                </a:solidFill>
                <a:latin typeface="Albany"/>
              </a:rPr>
              <a:t>6</a:t>
            </a:r>
            <a:r>
              <a:rPr lang="en-US" sz="2000" dirty="0">
                <a:solidFill>
                  <a:srgbClr val="FF0000"/>
                </a:solidFill>
                <a:latin typeface="Albany"/>
              </a:rPr>
              <a:t>=true , x</a:t>
            </a:r>
            <a:r>
              <a:rPr lang="en-US" sz="2000" baseline="-25000" dirty="0">
                <a:solidFill>
                  <a:srgbClr val="FF0000"/>
                </a:solidFill>
                <a:latin typeface="Albany"/>
              </a:rPr>
              <a:t>8</a:t>
            </a:r>
            <a:r>
              <a:rPr lang="en-US" sz="2000" dirty="0">
                <a:solidFill>
                  <a:srgbClr val="FF0000"/>
                </a:solidFill>
                <a:latin typeface="Albany"/>
              </a:rPr>
              <a:t>=false</a:t>
            </a:r>
            <a:r>
              <a:rPr lang="en-US" sz="2000" dirty="0">
                <a:latin typeface="Albany"/>
              </a:rPr>
              <a:t/>
            </a:r>
            <a:br>
              <a:rPr lang="en-US" sz="2000" dirty="0">
                <a:latin typeface="Albany"/>
              </a:rPr>
            </a:br>
            <a:r>
              <a:rPr lang="en-US" sz="2000" dirty="0">
                <a:latin typeface="Albany"/>
              </a:rPr>
              <a:t>	then </a:t>
            </a:r>
            <a:r>
              <a:rPr lang="en-US" sz="2000" dirty="0" err="1">
                <a:latin typeface="Albany"/>
              </a:rPr>
              <a:t>Pr</a:t>
            </a:r>
            <a:r>
              <a:rPr lang="en-US" sz="2000" dirty="0">
                <a:latin typeface="Albany"/>
              </a:rPr>
              <a:t>[clause will be satisfied] = 0</a:t>
            </a:r>
          </a:p>
        </p:txBody>
      </p:sp>
    </p:spTree>
    <p:extLst>
      <p:ext uri="{BB962C8B-B14F-4D97-AF65-F5344CB8AC3E}">
        <p14:creationId xmlns:p14="http://schemas.microsoft.com/office/powerpoint/2010/main" val="2126086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719998" y="672847"/>
            <a:ext cx="8460001" cy="1023478"/>
          </a:xfrm>
        </p:spPr>
        <p:txBody>
          <a:bodyPr anchorCtr="0"/>
          <a:lstStyle/>
          <a:p>
            <a:pPr lvl="0" algn="l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7/8 approximation for Max-3-CNF</a:t>
            </a:r>
            <a:endParaRPr lang="de-DE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719998" y="1949043"/>
            <a:ext cx="8855643" cy="4763155"/>
          </a:xfrm>
        </p:spPr>
        <p:txBody>
          <a:bodyPr/>
          <a:lstStyle/>
          <a:p>
            <a:pPr algn="l"/>
            <a:r>
              <a:rPr lang="en-US" sz="2000" u="sng" dirty="0">
                <a:latin typeface="Albany"/>
              </a:rPr>
              <a:t>Q:</a:t>
            </a:r>
            <a:r>
              <a:rPr lang="en-US" sz="2000" dirty="0">
                <a:latin typeface="Albany"/>
              </a:rPr>
              <a:t> How to compute the expected number of satisfied clauses?</a:t>
            </a:r>
          </a:p>
          <a:p>
            <a:pPr algn="l"/>
            <a:r>
              <a:rPr lang="en-US" sz="2000" u="sng" dirty="0">
                <a:latin typeface="Albany"/>
              </a:rPr>
              <a:t>After some variables are fixed</a:t>
            </a:r>
            <a:r>
              <a:rPr lang="en-US" sz="2000" dirty="0">
                <a:latin typeface="Albany"/>
              </a:rPr>
              <a:t>: let’s focus on a specific clause, compute the probability that it is satisfied, and then use linearity of expectation.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>
                <a:latin typeface="Albany"/>
              </a:rPr>
              <a:t>Denote by p</a:t>
            </a:r>
            <a:r>
              <a:rPr lang="en-US" sz="2000" baseline="-25000" dirty="0">
                <a:latin typeface="Albany"/>
              </a:rPr>
              <a:t>i</a:t>
            </a:r>
            <a:r>
              <a:rPr lang="en-US" sz="2000" dirty="0">
                <a:latin typeface="Albany"/>
              </a:rPr>
              <a:t>=</a:t>
            </a:r>
            <a:r>
              <a:rPr lang="en-US" sz="2000" dirty="0" err="1">
                <a:latin typeface="Albany"/>
              </a:rPr>
              <a:t>Pr</a:t>
            </a:r>
            <a:r>
              <a:rPr lang="en-US" sz="2000" dirty="0">
                <a:latin typeface="Albany"/>
              </a:rPr>
              <a:t>[</a:t>
            </a:r>
            <a:r>
              <a:rPr lang="en-US" sz="2000" dirty="0" err="1">
                <a:latin typeface="Albany"/>
              </a:rPr>
              <a:t>i’th</a:t>
            </a:r>
            <a:r>
              <a:rPr lang="en-US" sz="2000" dirty="0">
                <a:latin typeface="Albany"/>
              </a:rPr>
              <a:t> clause will be satisfied by random assignment, conditioned on the fixed values].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000" dirty="0">
              <a:latin typeface="Albany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>
                <a:latin typeface="Albany"/>
              </a:rPr>
              <a:t>Then E[number of satisfied clauses | fixed values] = p</a:t>
            </a:r>
            <a:r>
              <a:rPr lang="en-US" sz="2000" baseline="-25000" dirty="0">
                <a:latin typeface="Albany"/>
              </a:rPr>
              <a:t>1</a:t>
            </a:r>
            <a:r>
              <a:rPr lang="en-US" sz="2000" dirty="0">
                <a:latin typeface="Albany"/>
              </a:rPr>
              <a:t> + p</a:t>
            </a:r>
            <a:r>
              <a:rPr lang="en-US" sz="2000" baseline="-25000" dirty="0">
                <a:latin typeface="Albany"/>
              </a:rPr>
              <a:t>2</a:t>
            </a:r>
            <a:r>
              <a:rPr lang="en-US" sz="2000" dirty="0">
                <a:latin typeface="Albany"/>
              </a:rPr>
              <a:t> + … + p</a:t>
            </a:r>
            <a:r>
              <a:rPr lang="en-US" sz="2000" baseline="-25000" dirty="0">
                <a:latin typeface="Albany"/>
              </a:rPr>
              <a:t>m</a:t>
            </a:r>
          </a:p>
        </p:txBody>
      </p:sp>
    </p:spTree>
    <p:extLst>
      <p:ext uri="{BB962C8B-B14F-4D97-AF65-F5344CB8AC3E}">
        <p14:creationId xmlns:p14="http://schemas.microsoft.com/office/powerpoint/2010/main" val="2987320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719998" y="672847"/>
            <a:ext cx="8460001" cy="1023478"/>
          </a:xfrm>
        </p:spPr>
        <p:txBody>
          <a:bodyPr anchorCtr="0"/>
          <a:lstStyle/>
          <a:p>
            <a:pPr lvl="0" algn="l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7/8 approximation for Max-3-CNF</a:t>
            </a:r>
            <a:endParaRPr lang="de-DE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719998" y="1949043"/>
            <a:ext cx="8855643" cy="4763155"/>
          </a:xfrm>
        </p:spPr>
        <p:txBody>
          <a:bodyPr/>
          <a:lstStyle/>
          <a:p>
            <a:r>
              <a:rPr lang="en-US" sz="2000" u="sng" dirty="0">
                <a:latin typeface="Albany"/>
              </a:rPr>
              <a:t>Example:</a:t>
            </a:r>
            <a:r>
              <a:rPr lang="en-US" sz="2000" dirty="0">
                <a:latin typeface="Albany"/>
              </a:rPr>
              <a:t>  𝛷 = (x</a:t>
            </a:r>
            <a:r>
              <a:rPr lang="en-US" sz="2000" baseline="-25000" dirty="0">
                <a:latin typeface="Albany"/>
              </a:rPr>
              <a:t>1</a:t>
            </a:r>
            <a:r>
              <a:rPr lang="en-US" sz="2000" dirty="0">
                <a:latin typeface="Albany"/>
              </a:rPr>
              <a:t> v x</a:t>
            </a:r>
            <a:r>
              <a:rPr lang="en-US" sz="2000" baseline="-25000" dirty="0">
                <a:latin typeface="Albany"/>
              </a:rPr>
              <a:t>2</a:t>
            </a:r>
            <a:r>
              <a:rPr lang="en-US" sz="2000" dirty="0">
                <a:latin typeface="Albany"/>
              </a:rPr>
              <a:t> v ~x</a:t>
            </a:r>
            <a:r>
              <a:rPr lang="en-US" sz="2000" baseline="-25000" dirty="0">
                <a:latin typeface="Albany"/>
              </a:rPr>
              <a:t>3</a:t>
            </a:r>
            <a:r>
              <a:rPr lang="en-US" sz="2000" dirty="0">
                <a:latin typeface="Albany"/>
              </a:rPr>
              <a:t>) ⋀ (~x</a:t>
            </a:r>
            <a:r>
              <a:rPr lang="en-US" sz="2000" baseline="-25000" dirty="0">
                <a:latin typeface="Albany"/>
              </a:rPr>
              <a:t>1</a:t>
            </a:r>
            <a:r>
              <a:rPr lang="en-US" sz="2000" dirty="0">
                <a:latin typeface="Albany"/>
              </a:rPr>
              <a:t> v x</a:t>
            </a:r>
            <a:r>
              <a:rPr lang="en-US" sz="2000" baseline="-25000" dirty="0">
                <a:latin typeface="Albany"/>
              </a:rPr>
              <a:t>3</a:t>
            </a:r>
            <a:r>
              <a:rPr lang="en-US" sz="2000" dirty="0">
                <a:latin typeface="Albany"/>
              </a:rPr>
              <a:t> v ~x</a:t>
            </a:r>
            <a:r>
              <a:rPr lang="en-US" sz="2000" baseline="-25000" dirty="0">
                <a:latin typeface="Albany"/>
              </a:rPr>
              <a:t>4</a:t>
            </a:r>
            <a:r>
              <a:rPr lang="en-US" sz="2000" dirty="0">
                <a:latin typeface="Albany"/>
              </a:rPr>
              <a:t>) ⋀ (~x</a:t>
            </a:r>
            <a:r>
              <a:rPr lang="en-US" sz="2000" baseline="-25000" dirty="0">
                <a:latin typeface="Albany"/>
              </a:rPr>
              <a:t>1</a:t>
            </a:r>
            <a:r>
              <a:rPr lang="en-US" sz="2000" dirty="0">
                <a:latin typeface="Albany"/>
              </a:rPr>
              <a:t> v x</a:t>
            </a:r>
            <a:r>
              <a:rPr lang="en-US" sz="2000" baseline="-25000" dirty="0">
                <a:latin typeface="Albany"/>
              </a:rPr>
              <a:t>2</a:t>
            </a:r>
            <a:r>
              <a:rPr lang="en-US" sz="2000" dirty="0">
                <a:latin typeface="Albany"/>
              </a:rPr>
              <a:t> v x</a:t>
            </a:r>
            <a:r>
              <a:rPr lang="en-US" sz="2000" baseline="-25000" dirty="0">
                <a:latin typeface="Albany"/>
              </a:rPr>
              <a:t>5</a:t>
            </a:r>
            <a:r>
              <a:rPr lang="en-US" sz="2000" dirty="0">
                <a:latin typeface="Albany"/>
              </a:rPr>
              <a:t>) ⋀ (~x</a:t>
            </a:r>
            <a:r>
              <a:rPr lang="en-US" sz="2000" baseline="-25000" dirty="0">
                <a:latin typeface="Albany"/>
              </a:rPr>
              <a:t>2</a:t>
            </a:r>
            <a:r>
              <a:rPr lang="en-US" sz="2000" dirty="0">
                <a:latin typeface="Albany"/>
              </a:rPr>
              <a:t> v x</a:t>
            </a:r>
            <a:r>
              <a:rPr lang="en-US" sz="2000" baseline="-25000" dirty="0">
                <a:latin typeface="Albany"/>
              </a:rPr>
              <a:t>3</a:t>
            </a:r>
            <a:r>
              <a:rPr lang="en-US" sz="2000" dirty="0">
                <a:latin typeface="Albany"/>
              </a:rPr>
              <a:t> v x</a:t>
            </a:r>
            <a:r>
              <a:rPr lang="en-US" sz="2000" baseline="-25000" dirty="0">
                <a:latin typeface="Albany"/>
              </a:rPr>
              <a:t>4</a:t>
            </a:r>
            <a:r>
              <a:rPr lang="en-US" sz="2000" dirty="0">
                <a:latin typeface="Albany"/>
              </a:rPr>
              <a:t>) </a:t>
            </a:r>
          </a:p>
          <a:p>
            <a:pPr algn="l"/>
            <a:r>
              <a:rPr lang="en-US" sz="2000" u="sng" dirty="0">
                <a:latin typeface="Albany"/>
              </a:rPr>
              <a:t>Iteration 1</a:t>
            </a:r>
            <a:r>
              <a:rPr lang="en-US" sz="2000" dirty="0">
                <a:latin typeface="Albany"/>
              </a:rPr>
              <a:t>:</a:t>
            </a:r>
          </a:p>
          <a:p>
            <a:pPr algn="l"/>
            <a:r>
              <a:rPr lang="en-US" sz="2000" i="1" dirty="0">
                <a:solidFill>
                  <a:schemeClr val="accent5">
                    <a:lumMod val="75000"/>
                  </a:schemeClr>
                </a:solidFill>
                <a:latin typeface="Albany"/>
              </a:rPr>
              <a:t>x</a:t>
            </a:r>
            <a:r>
              <a:rPr lang="en-US" sz="2000" i="1" baseline="-25000" dirty="0">
                <a:solidFill>
                  <a:schemeClr val="accent5">
                    <a:lumMod val="75000"/>
                  </a:schemeClr>
                </a:solidFill>
                <a:latin typeface="Albany"/>
              </a:rPr>
              <a:t>1</a:t>
            </a:r>
            <a:r>
              <a:rPr lang="en-US" sz="2000" i="1" dirty="0">
                <a:solidFill>
                  <a:schemeClr val="accent5">
                    <a:lumMod val="75000"/>
                  </a:schemeClr>
                </a:solidFill>
                <a:latin typeface="Albany"/>
              </a:rPr>
              <a:t> = true</a:t>
            </a:r>
            <a:r>
              <a:rPr lang="en-US" sz="2000" dirty="0">
                <a:latin typeface="Albany"/>
              </a:rPr>
              <a:t>:	E[# sat clauses | x</a:t>
            </a:r>
            <a:r>
              <a:rPr lang="en-US" sz="2000" baseline="-25000" dirty="0">
                <a:latin typeface="Albany"/>
              </a:rPr>
              <a:t>1</a:t>
            </a:r>
            <a:r>
              <a:rPr lang="en-US" sz="2000" dirty="0">
                <a:latin typeface="Albany"/>
              </a:rPr>
              <a:t>=1] = 1 + 3/4 + 3/4 +7/8</a:t>
            </a:r>
          </a:p>
          <a:p>
            <a:pPr algn="l"/>
            <a:r>
              <a:rPr lang="en-US" sz="2000" i="1" dirty="0">
                <a:solidFill>
                  <a:schemeClr val="accent5">
                    <a:lumMod val="75000"/>
                  </a:schemeClr>
                </a:solidFill>
                <a:latin typeface="Albany"/>
              </a:rPr>
              <a:t>x</a:t>
            </a:r>
            <a:r>
              <a:rPr lang="en-US" sz="2000" i="1" baseline="-25000" dirty="0">
                <a:solidFill>
                  <a:schemeClr val="accent5">
                    <a:lumMod val="75000"/>
                  </a:schemeClr>
                </a:solidFill>
                <a:latin typeface="Albany"/>
              </a:rPr>
              <a:t>1</a:t>
            </a:r>
            <a:r>
              <a:rPr lang="en-US" sz="2000" i="1" dirty="0">
                <a:solidFill>
                  <a:schemeClr val="accent5">
                    <a:lumMod val="75000"/>
                  </a:schemeClr>
                </a:solidFill>
                <a:latin typeface="Albany"/>
              </a:rPr>
              <a:t> = false</a:t>
            </a:r>
            <a:r>
              <a:rPr lang="en-US" sz="2000" dirty="0">
                <a:latin typeface="Albany"/>
              </a:rPr>
              <a:t>: 	E[# sat clauses | x</a:t>
            </a:r>
            <a:r>
              <a:rPr lang="en-US" sz="2000" baseline="-25000" dirty="0">
                <a:latin typeface="Albany"/>
              </a:rPr>
              <a:t>1</a:t>
            </a:r>
            <a:r>
              <a:rPr lang="en-US" sz="2000" dirty="0">
                <a:latin typeface="Albany"/>
              </a:rPr>
              <a:t>=0] = 3/4 + 1 + 1 +7/8 </a:t>
            </a:r>
          </a:p>
          <a:p>
            <a:pPr algn="l"/>
            <a:r>
              <a:rPr lang="en-US" sz="2000" u="sng" dirty="0">
                <a:latin typeface="Albany"/>
              </a:rPr>
              <a:t>Iteration 2</a:t>
            </a:r>
            <a:r>
              <a:rPr lang="en-US" sz="2000" dirty="0">
                <a:latin typeface="Albany"/>
              </a:rPr>
              <a:t>:</a:t>
            </a:r>
          </a:p>
          <a:p>
            <a:pPr algn="l"/>
            <a:r>
              <a:rPr lang="en-US" sz="2000" i="1" dirty="0">
                <a:solidFill>
                  <a:schemeClr val="accent5">
                    <a:lumMod val="75000"/>
                  </a:schemeClr>
                </a:solidFill>
                <a:latin typeface="Albany"/>
              </a:rPr>
              <a:t>x</a:t>
            </a:r>
            <a:r>
              <a:rPr lang="en-US" sz="2000" i="1" baseline="-25000" dirty="0">
                <a:solidFill>
                  <a:schemeClr val="accent5">
                    <a:lumMod val="75000"/>
                  </a:schemeClr>
                </a:solidFill>
                <a:latin typeface="Albany"/>
              </a:rPr>
              <a:t>2</a:t>
            </a:r>
            <a:r>
              <a:rPr lang="en-US" sz="2000" i="1" dirty="0">
                <a:solidFill>
                  <a:schemeClr val="accent5">
                    <a:lumMod val="75000"/>
                  </a:schemeClr>
                </a:solidFill>
                <a:latin typeface="Albany"/>
              </a:rPr>
              <a:t> = true</a:t>
            </a:r>
            <a:r>
              <a:rPr lang="en-US" sz="2000" dirty="0">
                <a:latin typeface="Albany"/>
              </a:rPr>
              <a:t>:	E[# sat clauses | x</a:t>
            </a:r>
            <a:r>
              <a:rPr lang="en-US" sz="2000" baseline="-25000" dirty="0">
                <a:latin typeface="Albany"/>
              </a:rPr>
              <a:t>1</a:t>
            </a:r>
            <a:r>
              <a:rPr lang="en-US" sz="2000" dirty="0">
                <a:latin typeface="Albany"/>
              </a:rPr>
              <a:t>=0, x</a:t>
            </a:r>
            <a:r>
              <a:rPr lang="en-US" sz="2000" baseline="-25000" dirty="0">
                <a:latin typeface="Albany"/>
              </a:rPr>
              <a:t>2</a:t>
            </a:r>
            <a:r>
              <a:rPr lang="en-US" sz="2000" dirty="0">
                <a:latin typeface="Albany"/>
              </a:rPr>
              <a:t>=1] = 1 + 1 + 1 + 3/4 </a:t>
            </a:r>
          </a:p>
          <a:p>
            <a:pPr algn="l"/>
            <a:r>
              <a:rPr lang="en-US" sz="2000" i="1" dirty="0">
                <a:solidFill>
                  <a:schemeClr val="accent5">
                    <a:lumMod val="75000"/>
                  </a:schemeClr>
                </a:solidFill>
                <a:latin typeface="Albany"/>
              </a:rPr>
              <a:t>x</a:t>
            </a:r>
            <a:r>
              <a:rPr lang="en-US" sz="2000" i="1" baseline="-25000" dirty="0">
                <a:solidFill>
                  <a:schemeClr val="accent5">
                    <a:lumMod val="75000"/>
                  </a:schemeClr>
                </a:solidFill>
                <a:latin typeface="Albany"/>
              </a:rPr>
              <a:t>2</a:t>
            </a:r>
            <a:r>
              <a:rPr lang="en-US" sz="2000" i="1" dirty="0">
                <a:solidFill>
                  <a:schemeClr val="accent5">
                    <a:lumMod val="75000"/>
                  </a:schemeClr>
                </a:solidFill>
                <a:latin typeface="Albany"/>
              </a:rPr>
              <a:t> = false</a:t>
            </a:r>
            <a:r>
              <a:rPr lang="en-US" sz="2000" dirty="0">
                <a:latin typeface="Albany"/>
              </a:rPr>
              <a:t>: 	E[# sat clauses | x</a:t>
            </a:r>
            <a:r>
              <a:rPr lang="en-US" sz="2000" baseline="-25000" dirty="0">
                <a:latin typeface="Albany"/>
              </a:rPr>
              <a:t>1</a:t>
            </a:r>
            <a:r>
              <a:rPr lang="en-US" sz="2000" dirty="0">
                <a:latin typeface="Albany"/>
              </a:rPr>
              <a:t>=0, x</a:t>
            </a:r>
            <a:r>
              <a:rPr lang="en-US" sz="2000" baseline="-25000" dirty="0">
                <a:latin typeface="Albany"/>
              </a:rPr>
              <a:t>2</a:t>
            </a:r>
            <a:r>
              <a:rPr lang="en-US" sz="2000" dirty="0">
                <a:latin typeface="Albany"/>
              </a:rPr>
              <a:t>=0] = 1/2 + 1 + 1 + </a:t>
            </a:r>
            <a:r>
              <a:rPr lang="en-US" sz="2000" dirty="0" smtClean="0">
                <a:latin typeface="Albany"/>
              </a:rPr>
              <a:t>1 </a:t>
            </a:r>
            <a:endParaRPr lang="en-US" sz="2000" dirty="0">
              <a:latin typeface="Albany"/>
            </a:endParaRPr>
          </a:p>
          <a:p>
            <a:pPr algn="l"/>
            <a:r>
              <a:rPr lang="en-US" sz="2000" u="sng" dirty="0">
                <a:latin typeface="Albany"/>
              </a:rPr>
              <a:t>Iteration 3</a:t>
            </a:r>
            <a:r>
              <a:rPr lang="en-US" sz="2000" dirty="0">
                <a:latin typeface="Albany"/>
              </a:rPr>
              <a:t>:</a:t>
            </a:r>
          </a:p>
          <a:p>
            <a:pPr algn="l"/>
            <a:r>
              <a:rPr lang="en-US" sz="2000" i="1" dirty="0">
                <a:solidFill>
                  <a:schemeClr val="accent5">
                    <a:lumMod val="75000"/>
                  </a:schemeClr>
                </a:solidFill>
                <a:latin typeface="Albany"/>
              </a:rPr>
              <a:t>x</a:t>
            </a:r>
            <a:r>
              <a:rPr lang="en-US" sz="2000" i="1" baseline="-25000" dirty="0">
                <a:solidFill>
                  <a:schemeClr val="accent5">
                    <a:lumMod val="75000"/>
                  </a:schemeClr>
                </a:solidFill>
                <a:latin typeface="Albany"/>
              </a:rPr>
              <a:t>3</a:t>
            </a:r>
            <a:r>
              <a:rPr lang="en-US" sz="2000" i="1" dirty="0">
                <a:solidFill>
                  <a:schemeClr val="accent5">
                    <a:lumMod val="75000"/>
                  </a:schemeClr>
                </a:solidFill>
                <a:latin typeface="Albany"/>
              </a:rPr>
              <a:t> = true</a:t>
            </a:r>
            <a:r>
              <a:rPr lang="en-US" sz="2000" dirty="0">
                <a:latin typeface="Albany"/>
              </a:rPr>
              <a:t>:	E[# sat clauses | x</a:t>
            </a:r>
            <a:r>
              <a:rPr lang="en-US" sz="2000" baseline="-25000" dirty="0">
                <a:latin typeface="Albany"/>
              </a:rPr>
              <a:t>1</a:t>
            </a:r>
            <a:r>
              <a:rPr lang="en-US" sz="2000" dirty="0">
                <a:latin typeface="Albany"/>
              </a:rPr>
              <a:t>=0, x</a:t>
            </a:r>
            <a:r>
              <a:rPr lang="en-US" sz="2000" baseline="-25000" dirty="0">
                <a:latin typeface="Albany"/>
              </a:rPr>
              <a:t>2</a:t>
            </a:r>
            <a:r>
              <a:rPr lang="en-US" sz="2000" dirty="0">
                <a:latin typeface="Albany"/>
              </a:rPr>
              <a:t>=1, x</a:t>
            </a:r>
            <a:r>
              <a:rPr lang="en-US" sz="2000" baseline="-25000" dirty="0">
                <a:latin typeface="Albany"/>
              </a:rPr>
              <a:t>3</a:t>
            </a:r>
            <a:r>
              <a:rPr lang="en-US" sz="2000" dirty="0">
                <a:latin typeface="Albany"/>
              </a:rPr>
              <a:t>=1] = 1 + 1 + 1 + 1 </a:t>
            </a:r>
          </a:p>
          <a:p>
            <a:pPr algn="l"/>
            <a:r>
              <a:rPr lang="en-US" sz="2000" i="1" dirty="0">
                <a:solidFill>
                  <a:schemeClr val="accent5">
                    <a:lumMod val="75000"/>
                  </a:schemeClr>
                </a:solidFill>
                <a:latin typeface="Albany"/>
              </a:rPr>
              <a:t>x</a:t>
            </a:r>
            <a:r>
              <a:rPr lang="en-US" sz="2000" i="1" baseline="-25000" dirty="0">
                <a:solidFill>
                  <a:schemeClr val="accent5">
                    <a:lumMod val="75000"/>
                  </a:schemeClr>
                </a:solidFill>
                <a:latin typeface="Albany"/>
              </a:rPr>
              <a:t>3</a:t>
            </a:r>
            <a:r>
              <a:rPr lang="en-US" sz="2000" i="1" dirty="0">
                <a:solidFill>
                  <a:schemeClr val="accent5">
                    <a:lumMod val="75000"/>
                  </a:schemeClr>
                </a:solidFill>
                <a:latin typeface="Albany"/>
              </a:rPr>
              <a:t> = false</a:t>
            </a:r>
            <a:r>
              <a:rPr lang="en-US" sz="2000" dirty="0">
                <a:latin typeface="Albany"/>
              </a:rPr>
              <a:t>: 	E[# sat clauses | x</a:t>
            </a:r>
            <a:r>
              <a:rPr lang="en-US" sz="2000" baseline="-25000" dirty="0">
                <a:latin typeface="Albany"/>
              </a:rPr>
              <a:t>1</a:t>
            </a:r>
            <a:r>
              <a:rPr lang="en-US" sz="2000" dirty="0">
                <a:latin typeface="Albany"/>
              </a:rPr>
              <a:t>=0, x</a:t>
            </a:r>
            <a:r>
              <a:rPr lang="en-US" sz="2000" baseline="-25000" dirty="0">
                <a:latin typeface="Albany"/>
              </a:rPr>
              <a:t>2</a:t>
            </a:r>
            <a:r>
              <a:rPr lang="en-US" sz="2000" dirty="0">
                <a:latin typeface="Albany"/>
              </a:rPr>
              <a:t>=1, x</a:t>
            </a:r>
            <a:r>
              <a:rPr lang="en-US" sz="2000" baseline="-25000" dirty="0">
                <a:latin typeface="Albany"/>
              </a:rPr>
              <a:t>3</a:t>
            </a:r>
            <a:r>
              <a:rPr lang="en-US" sz="2000" dirty="0">
                <a:latin typeface="Albany"/>
              </a:rPr>
              <a:t>=0] = 1/2 + 1 + 1 + 1/2 </a:t>
            </a:r>
          </a:p>
          <a:p>
            <a:pPr algn="l"/>
            <a:endParaRPr lang="en-US" sz="2000" dirty="0">
              <a:latin typeface="Albany"/>
            </a:endParaRPr>
          </a:p>
          <a:p>
            <a:pPr algn="l"/>
            <a:endParaRPr lang="en-US" sz="2000" dirty="0">
              <a:latin typeface="Albany"/>
            </a:endParaRPr>
          </a:p>
        </p:txBody>
      </p:sp>
      <p:sp>
        <p:nvSpPr>
          <p:cNvPr id="4" name="Rounded Rectangle 8">
            <a:extLst>
              <a:ext uri="{FF2B5EF4-FFF2-40B4-BE49-F238E27FC236}">
                <a16:creationId xmlns:a16="http://schemas.microsoft.com/office/drawing/2014/main" id="{3F99FD7B-0DCD-4E97-B942-9C2D27A5796D}"/>
              </a:ext>
            </a:extLst>
          </p:cNvPr>
          <p:cNvSpPr/>
          <p:nvPr/>
        </p:nvSpPr>
        <p:spPr>
          <a:xfrm>
            <a:off x="8003489" y="2910043"/>
            <a:ext cx="1572152" cy="53525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x</a:t>
            </a:r>
            <a:r>
              <a:rPr lang="en-US" baseline="-25000" dirty="0"/>
              <a:t>1</a:t>
            </a:r>
            <a:r>
              <a:rPr lang="en-US" dirty="0"/>
              <a:t> = false</a:t>
            </a:r>
          </a:p>
        </p:txBody>
      </p:sp>
      <p:sp>
        <p:nvSpPr>
          <p:cNvPr id="5" name="Rounded Rectangle 8">
            <a:extLst>
              <a:ext uri="{FF2B5EF4-FFF2-40B4-BE49-F238E27FC236}">
                <a16:creationId xmlns:a16="http://schemas.microsoft.com/office/drawing/2014/main" id="{CB996ABC-EA3B-4CF8-BFAC-843DE8ECF6C3}"/>
              </a:ext>
            </a:extLst>
          </p:cNvPr>
          <p:cNvSpPr/>
          <p:nvPr/>
        </p:nvSpPr>
        <p:spPr>
          <a:xfrm>
            <a:off x="8250901" y="4406301"/>
            <a:ext cx="1572152" cy="53525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x</a:t>
            </a:r>
            <a:r>
              <a:rPr lang="en-US" baseline="-25000" dirty="0"/>
              <a:t>2</a:t>
            </a:r>
            <a:r>
              <a:rPr lang="en-US" dirty="0"/>
              <a:t> = true</a:t>
            </a:r>
          </a:p>
        </p:txBody>
      </p:sp>
      <p:sp>
        <p:nvSpPr>
          <p:cNvPr id="6" name="Rounded Rectangle 8">
            <a:extLst>
              <a:ext uri="{FF2B5EF4-FFF2-40B4-BE49-F238E27FC236}">
                <a16:creationId xmlns:a16="http://schemas.microsoft.com/office/drawing/2014/main" id="{938810CC-F0AE-4CA4-912E-B3CB893DAAF8}"/>
              </a:ext>
            </a:extLst>
          </p:cNvPr>
          <p:cNvSpPr/>
          <p:nvPr/>
        </p:nvSpPr>
        <p:spPr>
          <a:xfrm>
            <a:off x="8262052" y="5768747"/>
            <a:ext cx="1572152" cy="53525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x</a:t>
            </a:r>
            <a:r>
              <a:rPr lang="en-US" baseline="-25000" dirty="0"/>
              <a:t>3</a:t>
            </a:r>
            <a:r>
              <a:rPr lang="en-US" dirty="0"/>
              <a:t> = true</a:t>
            </a:r>
          </a:p>
        </p:txBody>
      </p:sp>
    </p:spTree>
    <p:extLst>
      <p:ext uri="{BB962C8B-B14F-4D97-AF65-F5344CB8AC3E}">
        <p14:creationId xmlns:p14="http://schemas.microsoft.com/office/powerpoint/2010/main" val="2765440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theme/theme1.xml><?xml version="1.0" encoding="utf-8"?>
<a:theme xmlns:a="http://schemas.openxmlformats.org/drawingml/2006/main" name="wate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lyt blackandwhit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../../../Program%20Files%20(x86)/OpenOffice%204/share/template/en-US/layout/lyt-water.otp</Template>
  <TotalTime>3325</TotalTime>
  <Words>2944</Words>
  <Application>Microsoft Office PowerPoint</Application>
  <PresentationFormat>Custom</PresentationFormat>
  <Paragraphs>231</Paragraphs>
  <Slides>29</Slides>
  <Notes>29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29</vt:i4>
      </vt:variant>
    </vt:vector>
  </HeadingPairs>
  <TitlesOfParts>
    <vt:vector size="39" baseType="lpstr">
      <vt:lpstr>Arial Unicode MS</vt:lpstr>
      <vt:lpstr>Albany</vt:lpstr>
      <vt:lpstr>Arial</vt:lpstr>
      <vt:lpstr>Calibri</vt:lpstr>
      <vt:lpstr>Cambria Math</vt:lpstr>
      <vt:lpstr>Tahoma</vt:lpstr>
      <vt:lpstr>Times New Roman</vt:lpstr>
      <vt:lpstr>Wingdings</vt:lpstr>
      <vt:lpstr>water</vt:lpstr>
      <vt:lpstr>lyt blackandwhite</vt:lpstr>
      <vt:lpstr>PowerPoint Presentation</vt:lpstr>
      <vt:lpstr>Plan for today</vt:lpstr>
      <vt:lpstr>PowerPoint Presentation</vt:lpstr>
      <vt:lpstr>7/8 approximation for Max-3-CNF</vt:lpstr>
      <vt:lpstr>7/8 approximation for Max-3-CNF</vt:lpstr>
      <vt:lpstr>7/8 approximation for Max-3-CNF</vt:lpstr>
      <vt:lpstr>7/8 approximation for Max-3-CNF</vt:lpstr>
      <vt:lpstr>7/8 approximation for Max-3-CNF</vt:lpstr>
      <vt:lpstr>7/8 approximation for Max-3-CNF</vt:lpstr>
      <vt:lpstr>7/8 approximation for Max-3-CNF</vt:lpstr>
      <vt:lpstr>7/8 approximation for Max-3-CNF</vt:lpstr>
      <vt:lpstr>PowerPoint Presentation</vt:lpstr>
      <vt:lpstr>PowerPoint Presentation</vt:lpstr>
      <vt:lpstr>Discrepancy</vt:lpstr>
      <vt:lpstr>Discrepancy</vt:lpstr>
      <vt:lpstr>Discrepancy</vt:lpstr>
      <vt:lpstr>Discrepancy</vt:lpstr>
      <vt:lpstr>Discrepancy – bounded degree case</vt:lpstr>
      <vt:lpstr>PowerPoint Presentation</vt:lpstr>
      <vt:lpstr>Approximate DNF Counting</vt:lpstr>
      <vt:lpstr>Approximate DNF Counting</vt:lpstr>
      <vt:lpstr>Approximate DNF Counting</vt:lpstr>
      <vt:lpstr>Chernoff bound</vt:lpstr>
      <vt:lpstr>Approximate DNF Counting</vt:lpstr>
      <vt:lpstr>Approximate DNF Counting</vt:lpstr>
      <vt:lpstr>Approximate DNF Counting</vt:lpstr>
      <vt:lpstr>Approximate DNF Counting</vt:lpstr>
      <vt:lpstr>Approximate DNF Counting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Water</dc:title>
  <dc:creator>Igor Shinkar</dc:creator>
  <cp:lastModifiedBy>Igor Shinkar</cp:lastModifiedBy>
  <cp:revision>801</cp:revision>
  <dcterms:created xsi:type="dcterms:W3CDTF">2017-07-19T12:15:02Z</dcterms:created>
  <dcterms:modified xsi:type="dcterms:W3CDTF">2020-09-21T19:17:12Z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fo 1">
    <vt:lpwstr/>
  </property>
  <property fmtid="{D5CDD505-2E9C-101B-9397-08002B2CF9AE}" pid="3" name="Info 2">
    <vt:lpwstr/>
  </property>
  <property fmtid="{D5CDD505-2E9C-101B-9397-08002B2CF9AE}" pid="4" name="Info 3">
    <vt:lpwstr/>
  </property>
  <property fmtid="{D5CDD505-2E9C-101B-9397-08002B2CF9AE}" pid="5" name="Info 4">
    <vt:lpwstr/>
  </property>
</Properties>
</file>