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24"/>
  </p:notesMasterIdLst>
  <p:handoutMasterIdLst>
    <p:handoutMasterId r:id="rId25"/>
  </p:handoutMasterIdLst>
  <p:sldIdLst>
    <p:sldId id="256" r:id="rId3"/>
    <p:sldId id="445" r:id="rId4"/>
    <p:sldId id="362" r:id="rId5"/>
    <p:sldId id="374" r:id="rId6"/>
    <p:sldId id="384" r:id="rId7"/>
    <p:sldId id="386" r:id="rId8"/>
    <p:sldId id="412" r:id="rId9"/>
    <p:sldId id="413" r:id="rId10"/>
    <p:sldId id="414" r:id="rId11"/>
    <p:sldId id="415" r:id="rId12"/>
    <p:sldId id="416" r:id="rId13"/>
    <p:sldId id="417" r:id="rId14"/>
    <p:sldId id="420" r:id="rId15"/>
    <p:sldId id="425" r:id="rId16"/>
    <p:sldId id="418" r:id="rId17"/>
    <p:sldId id="421" r:id="rId18"/>
    <p:sldId id="419" r:id="rId19"/>
    <p:sldId id="422" r:id="rId20"/>
    <p:sldId id="423" r:id="rId21"/>
    <p:sldId id="424" r:id="rId22"/>
    <p:sldId id="398" r:id="rId23"/>
  </p:sldIdLst>
  <p:sldSz cx="10080625" cy="7559675"/>
  <p:notesSz cx="7559675" cy="10691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E01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7" d="100"/>
          <a:sy n="57" d="100"/>
        </p:scale>
        <p:origin x="484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501" cy="534101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t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Arial Unicode MS" pitchFamily="2"/>
              <a:cs typeface="Tahoma" pitchFamily="2"/>
            </a:endParaRPr>
          </a:p>
        </p:txBody>
      </p:sp>
      <p:sp>
        <p:nvSpPr>
          <p:cNvPr id="3" name="Date Placeholder 2"/>
          <p:cNvSpPr txBox="1">
            <a:spLocks noGrp="1"/>
          </p:cNvSpPr>
          <p:nvPr>
            <p:ph type="dt" sz="quarter" idx="1"/>
          </p:nvPr>
        </p:nvSpPr>
        <p:spPr>
          <a:xfrm>
            <a:off x="4279053" y="0"/>
            <a:ext cx="3280501" cy="534101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t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Arial Unicode MS" pitchFamily="2"/>
              <a:cs typeface="Tahoma" pitchFamily="2"/>
            </a:endParaRPr>
          </a:p>
        </p:txBody>
      </p:sp>
      <p:sp>
        <p:nvSpPr>
          <p:cNvPr id="4" name="Footer Placeholder 3"/>
          <p:cNvSpPr txBox="1">
            <a:spLocks noGrp="1"/>
          </p:cNvSpPr>
          <p:nvPr>
            <p:ph type="ftr" sz="quarter" idx="2"/>
          </p:nvPr>
        </p:nvSpPr>
        <p:spPr>
          <a:xfrm>
            <a:off x="0" y="10157658"/>
            <a:ext cx="3280501" cy="534101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b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Arial Unicode MS" pitchFamily="2"/>
              <a:cs typeface="Tahoma" pitchFamily="2"/>
            </a:endParaRPr>
          </a:p>
        </p:txBody>
      </p:sp>
      <p:sp>
        <p:nvSpPr>
          <p:cNvPr id="5" name="Slide Number Placeholder 4"/>
          <p:cNvSpPr txBox="1">
            <a:spLocks noGrp="1"/>
          </p:cNvSpPr>
          <p:nvPr>
            <p:ph type="sldNum" sz="quarter" idx="3"/>
          </p:nvPr>
        </p:nvSpPr>
        <p:spPr>
          <a:xfrm>
            <a:off x="4279053" y="10157658"/>
            <a:ext cx="3280501" cy="534101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b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Arial Unicode MS" pitchFamily="2"/>
              <a:cs typeface="Tahoma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31052750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>
          <a:xfrm>
            <a:off x="1107000" y="812517"/>
            <a:ext cx="5345280" cy="4008958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3"/>
          </p:nvPr>
        </p:nvSpPr>
        <p:spPr>
          <a:xfrm>
            <a:off x="755998" y="5078522"/>
            <a:ext cx="6047640" cy="4811042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lvl="0"/>
            <a:endParaRPr lang="en-US"/>
          </a:p>
        </p:txBody>
      </p:sp>
      <p:sp>
        <p:nvSpPr>
          <p:cNvPr id="4" name="Header Placeholder 3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5" name="Date Placeholder 4"/>
          <p:cNvSpPr txBox="1">
            <a:spLocks noGrp="1"/>
          </p:cNvSpPr>
          <p:nvPr>
            <p:ph type="dt" idx="1"/>
          </p:nvPr>
        </p:nvSpPr>
        <p:spPr>
          <a:xfrm>
            <a:off x="4278962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4"/>
          </p:nvPr>
        </p:nvSpPr>
        <p:spPr>
          <a:xfrm>
            <a:off x="0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3625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5999" marR="0" lvl="0" indent="-215999" defTabSz="914400" rtl="0" fontAlgn="auto" hangingPunct="0">
      <a:lnSpc>
        <a:spcPct val="100000"/>
      </a:lnSpc>
      <a:spcBef>
        <a:spcPts val="0"/>
      </a:spcBef>
      <a:spcAft>
        <a:spcPts val="0"/>
      </a:spcAft>
      <a:buNone/>
      <a:tabLst/>
      <a:defRPr lang="en-US" sz="2000" b="0" i="0" u="none" strike="noStrike" kern="1200" cap="none" spc="0" baseline="0">
        <a:solidFill>
          <a:srgbClr val="000000"/>
        </a:solidFill>
        <a:uFillTx/>
        <a:latin typeface="Arial" pitchFamily="18"/>
        <a:ea typeface="Arial Unicode MS" pitchFamily="2"/>
        <a:cs typeface="Tahoma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755998" y="5078522"/>
            <a:ext cx="6047640" cy="4811399"/>
          </a:xfrm>
        </p:spPr>
        <p:txBody>
          <a:bodyPr>
            <a:sp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897508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87397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25295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521807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291068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529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1797542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808966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1163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903636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16974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03996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87294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8966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7119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529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813086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1431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829160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59212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55580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43305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ctrTitle"/>
          </p:nvPr>
        </p:nvSpPr>
        <p:spPr>
          <a:xfrm>
            <a:off x="1260472" y="1236661"/>
            <a:ext cx="7559673" cy="2632072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 txBox="1">
            <a:spLocks noGrp="1"/>
          </p:cNvSpPr>
          <p:nvPr>
            <p:ph type="subTitle" idx="1"/>
          </p:nvPr>
        </p:nvSpPr>
        <p:spPr>
          <a:xfrm>
            <a:off x="1260472" y="3970333"/>
            <a:ext cx="7559673" cy="1825627"/>
          </a:xfrm>
        </p:spPr>
        <p:txBody>
          <a:bodyPr anchorCtr="1"/>
          <a:lstStyle>
            <a:lvl1pPr algn="ctr">
              <a:defRPr sz="2400"/>
            </a:lvl1pPr>
          </a:lstStyle>
          <a:p>
            <a:pPr lvl="0"/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0932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89016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 txBox="1">
            <a:spLocks noGrp="1"/>
          </p:cNvSpPr>
          <p:nvPr>
            <p:ph type="title" orient="vert"/>
          </p:nvPr>
        </p:nvSpPr>
        <p:spPr>
          <a:xfrm>
            <a:off x="7110410" y="720720"/>
            <a:ext cx="2070101" cy="5759448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>
          <a:xfrm>
            <a:off x="900117" y="720720"/>
            <a:ext cx="6057899" cy="5759448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6483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ctrTitle"/>
          </p:nvPr>
        </p:nvSpPr>
        <p:spPr>
          <a:xfrm>
            <a:off x="1260472" y="1236661"/>
            <a:ext cx="7559673" cy="2632072"/>
          </a:xfrm>
        </p:spPr>
        <p:txBody>
          <a:bodyPr anchor="b"/>
          <a:lstStyle>
            <a:lvl1pPr>
              <a:defRPr lang="en-US" sz="60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 txBox="1">
            <a:spLocks noGrp="1"/>
          </p:cNvSpPr>
          <p:nvPr>
            <p:ph type="subTitle" idx="1"/>
          </p:nvPr>
        </p:nvSpPr>
        <p:spPr>
          <a:xfrm>
            <a:off x="1260472" y="3970333"/>
            <a:ext cx="7559673" cy="1825627"/>
          </a:xfrm>
        </p:spPr>
        <p:txBody>
          <a:bodyPr anchorCtr="1"/>
          <a:lstStyle>
            <a:lvl1pPr algn="ctr">
              <a:defRPr sz="2400"/>
            </a:lvl1pPr>
          </a:lstStyle>
          <a:p>
            <a:pPr lvl="0"/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191564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134846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87391" y="1884358"/>
            <a:ext cx="8694736" cy="3144841"/>
          </a:xfrm>
        </p:spPr>
        <p:txBody>
          <a:bodyPr anchor="b"/>
          <a:lstStyle>
            <a:lvl1pPr>
              <a:defRPr lang="en-US" sz="60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687391" y="5059366"/>
            <a:ext cx="8694736" cy="1652585"/>
          </a:xfrm>
        </p:spPr>
        <p:txBody>
          <a:bodyPr/>
          <a:lstStyle>
            <a:lvl1pPr>
              <a:defRPr sz="2400">
                <a:solidFill>
                  <a:srgbClr val="898989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932386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720720" y="1949445"/>
            <a:ext cx="4351336" cy="381000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5224460" y="1949445"/>
            <a:ext cx="4351336" cy="381000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362415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93736" y="403222"/>
            <a:ext cx="8694736" cy="1460497"/>
          </a:xfrm>
        </p:spPr>
        <p:txBody>
          <a:bodyPr/>
          <a:lstStyle>
            <a:lvl1pPr>
              <a:defRPr lang="en-US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693736" y="1852610"/>
            <a:ext cx="4265611" cy="908054"/>
          </a:xfrm>
        </p:spPr>
        <p:txBody>
          <a:bodyPr anchor="b"/>
          <a:lstStyle>
            <a:lvl1pPr>
              <a:defRPr sz="2400" b="1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693736" y="2760665"/>
            <a:ext cx="4265611" cy="406241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 txBox="1">
            <a:spLocks noGrp="1"/>
          </p:cNvSpPr>
          <p:nvPr>
            <p:ph type="body" idx="3"/>
          </p:nvPr>
        </p:nvSpPr>
        <p:spPr>
          <a:xfrm>
            <a:off x="5103815" y="1852610"/>
            <a:ext cx="4284658" cy="908054"/>
          </a:xfrm>
        </p:spPr>
        <p:txBody>
          <a:bodyPr anchor="b"/>
          <a:lstStyle>
            <a:lvl1pPr>
              <a:defRPr sz="2400" b="1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 txBox="1">
            <a:spLocks noGrp="1"/>
          </p:cNvSpPr>
          <p:nvPr>
            <p:ph idx="4"/>
          </p:nvPr>
        </p:nvSpPr>
        <p:spPr>
          <a:xfrm>
            <a:off x="5103815" y="2760665"/>
            <a:ext cx="4284658" cy="406241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8" name="Footer Placeholder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9" name="Slide Number Placeholder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82318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4" name="Footer Placeholder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5" name="Slide Number Placeholder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2237870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3" name="Footer Placeholder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4" name="Slide Number Placeholder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58540686"/>
      </p:ext>
    </p:extLst>
  </p:cSld>
  <p:clrMapOvr>
    <a:masterClrMapping/>
  </p:clrMapOvr>
  <p:hf sldNum="0"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93736" y="503240"/>
            <a:ext cx="3251204" cy="1765304"/>
          </a:xfrm>
        </p:spPr>
        <p:txBody>
          <a:bodyPr anchor="b"/>
          <a:lstStyle>
            <a:lvl1pPr>
              <a:defRPr lang="en-US" sz="32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4286249" y="1089022"/>
            <a:ext cx="5102223" cy="5372100"/>
          </a:xfrm>
        </p:spPr>
        <p:txBody>
          <a:bodyPr/>
          <a:lstStyle>
            <a:lvl1pPr>
              <a:defRPr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693736" y="2268534"/>
            <a:ext cx="3251204" cy="4200525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161636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528271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93736" y="503240"/>
            <a:ext cx="3251204" cy="1765304"/>
          </a:xfrm>
        </p:spPr>
        <p:txBody>
          <a:bodyPr anchor="b"/>
          <a:lstStyle>
            <a:lvl1pPr>
              <a:defRPr lang="en-US" sz="32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 txBox="1">
            <a:spLocks noGrp="1"/>
          </p:cNvSpPr>
          <p:nvPr>
            <p:ph type="pic" idx="1"/>
          </p:nvPr>
        </p:nvSpPr>
        <p:spPr>
          <a:xfrm>
            <a:off x="4286249" y="1089022"/>
            <a:ext cx="5102223" cy="5372100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693736" y="2268534"/>
            <a:ext cx="3251204" cy="4200525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5737479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875350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 txBox="1">
            <a:spLocks noGrp="1"/>
          </p:cNvSpPr>
          <p:nvPr>
            <p:ph type="title" orient="vert"/>
          </p:nvPr>
        </p:nvSpPr>
        <p:spPr>
          <a:xfrm>
            <a:off x="7362821" y="684208"/>
            <a:ext cx="2212976" cy="5075240"/>
          </a:xfrm>
        </p:spPr>
        <p:txBody>
          <a:bodyPr vert="eaVert"/>
          <a:lstStyle>
            <a:lvl1pPr>
              <a:defRPr lang="en-US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>
          <a:xfrm>
            <a:off x="720720" y="684208"/>
            <a:ext cx="6489697" cy="5075240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140830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87391" y="1884358"/>
            <a:ext cx="8694736" cy="3144841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687391" y="5059366"/>
            <a:ext cx="8694736" cy="1652585"/>
          </a:xfrm>
        </p:spPr>
        <p:txBody>
          <a:bodyPr/>
          <a:lstStyle>
            <a:lvl1pPr>
              <a:defRPr sz="2400">
                <a:solidFill>
                  <a:srgbClr val="898989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5666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900117" y="1979611"/>
            <a:ext cx="4063995" cy="4500557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5116516" y="1979611"/>
            <a:ext cx="4063995" cy="4500557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20674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93736" y="403222"/>
            <a:ext cx="8694736" cy="1460497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693736" y="1852610"/>
            <a:ext cx="4265611" cy="908054"/>
          </a:xfrm>
        </p:spPr>
        <p:txBody>
          <a:bodyPr anchor="b"/>
          <a:lstStyle>
            <a:lvl1pPr>
              <a:defRPr sz="2400" b="1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693736" y="2760665"/>
            <a:ext cx="4265611" cy="406241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 txBox="1">
            <a:spLocks noGrp="1"/>
          </p:cNvSpPr>
          <p:nvPr>
            <p:ph type="body" idx="3"/>
          </p:nvPr>
        </p:nvSpPr>
        <p:spPr>
          <a:xfrm>
            <a:off x="5103815" y="1852610"/>
            <a:ext cx="4284658" cy="908054"/>
          </a:xfrm>
        </p:spPr>
        <p:txBody>
          <a:bodyPr anchor="b"/>
          <a:lstStyle>
            <a:lvl1pPr>
              <a:defRPr sz="2400" b="1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 txBox="1">
            <a:spLocks noGrp="1"/>
          </p:cNvSpPr>
          <p:nvPr>
            <p:ph idx="4"/>
          </p:nvPr>
        </p:nvSpPr>
        <p:spPr>
          <a:xfrm>
            <a:off x="5103815" y="2760665"/>
            <a:ext cx="4284658" cy="406241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8" name="Footer Placeholder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9" name="Slide Number Placeholder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4149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4" name="Footer Placeholder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5" name="Slide Number Placeholder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8205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3" name="Footer Placeholder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4" name="Slide Number Placeholder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946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93736" y="503240"/>
            <a:ext cx="3251204" cy="1765304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4286249" y="1089022"/>
            <a:ext cx="5102223" cy="5372100"/>
          </a:xfrm>
        </p:spPr>
        <p:txBody>
          <a:bodyPr/>
          <a:lstStyle>
            <a:lvl1pPr>
              <a:defRPr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693736" y="2268534"/>
            <a:ext cx="3251204" cy="4200525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0377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93736" y="503240"/>
            <a:ext cx="3251204" cy="1765304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 txBox="1">
            <a:spLocks noGrp="1"/>
          </p:cNvSpPr>
          <p:nvPr>
            <p:ph type="pic" idx="1"/>
          </p:nvPr>
        </p:nvSpPr>
        <p:spPr>
          <a:xfrm>
            <a:off x="4286249" y="1089022"/>
            <a:ext cx="5102223" cy="5372100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693736" y="2268534"/>
            <a:ext cx="3251204" cy="4200525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410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 txBox="1">
            <a:spLocks noGrp="1"/>
          </p:cNvSpPr>
          <p:nvPr>
            <p:ph type="title"/>
          </p:nvPr>
        </p:nvSpPr>
        <p:spPr>
          <a:xfrm>
            <a:off x="899998" y="719998"/>
            <a:ext cx="8280001" cy="1079997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ctr" anchorCtr="1" compatLnSpc="1">
            <a:noAutofit/>
          </a:bodyPr>
          <a:lstStyle/>
          <a:p>
            <a:pPr lvl="0"/>
            <a:endParaRPr lang="en-US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899998" y="1979996"/>
            <a:ext cx="8280001" cy="450000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2"/>
          </p:nvPr>
        </p:nvSpPr>
        <p:spPr>
          <a:xfrm>
            <a:off x="503998" y="6887160"/>
            <a:ext cx="2348279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3"/>
          </p:nvPr>
        </p:nvSpPr>
        <p:spPr>
          <a:xfrm>
            <a:off x="3447361" y="6887160"/>
            <a:ext cx="3194995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4"/>
          </p:nvPr>
        </p:nvSpPr>
        <p:spPr>
          <a:xfrm>
            <a:off x="7227362" y="6887160"/>
            <a:ext cx="2348279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marL="0" marR="0" lvl="0" indent="0" algn="ctr" defTabSz="914400" rtl="0" fontAlgn="auto" hangingPunct="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4400" b="0" i="0" u="none" strike="noStrike" kern="1200" cap="none" spc="0" baseline="0">
          <a:solidFill>
            <a:srgbClr val="000000"/>
          </a:solidFill>
          <a:uFillTx/>
          <a:latin typeface="Arial" pitchFamily="18"/>
          <a:ea typeface="Arial Unicode MS" pitchFamily="2"/>
          <a:cs typeface="Tahoma" pitchFamily="2"/>
        </a:defRPr>
      </a:lvl1pPr>
    </p:titleStyle>
    <p:bodyStyle>
      <a:lvl1pPr marL="0" marR="0" lvl="0" indent="0" defTabSz="914400" rtl="0" fontAlgn="auto" hangingPunct="0">
        <a:lnSpc>
          <a:spcPct val="100000"/>
        </a:lnSpc>
        <a:spcBef>
          <a:spcPts val="0"/>
        </a:spcBef>
        <a:spcAft>
          <a:spcPts val="1415"/>
        </a:spcAft>
        <a:buNone/>
        <a:tabLst/>
        <a:defRPr lang="en-US" sz="3200" b="0" i="0" u="none" strike="noStrike" kern="1200" cap="none" spc="0" baseline="0">
          <a:solidFill>
            <a:srgbClr val="000000"/>
          </a:solidFill>
          <a:uFillTx/>
          <a:latin typeface="Arial" pitchFamily="18"/>
          <a:ea typeface="Arial Unicode MS" pitchFamily="2"/>
          <a:cs typeface="Tahoma" pitchFamily="2"/>
        </a:defRPr>
      </a:lvl1pPr>
      <a:lvl2pPr marL="685800" marR="0" lvl="1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24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20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 txBox="1">
            <a:spLocks noGrp="1"/>
          </p:cNvSpPr>
          <p:nvPr>
            <p:ph type="title"/>
          </p:nvPr>
        </p:nvSpPr>
        <p:spPr>
          <a:xfrm>
            <a:off x="719998" y="683998"/>
            <a:ext cx="8460001" cy="102347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ctr" anchorCtr="1" compatLnSpc="1">
            <a:noAutofit/>
          </a:bodyPr>
          <a:lstStyle/>
          <a:p>
            <a:pPr lvl="0"/>
            <a:endParaRPr lang="de-DE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719998" y="1949043"/>
            <a:ext cx="8855643" cy="3810963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2"/>
          </p:nvPr>
        </p:nvSpPr>
        <p:spPr>
          <a:xfrm>
            <a:off x="539998" y="6318723"/>
            <a:ext cx="2348279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de-DE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3"/>
          </p:nvPr>
        </p:nvSpPr>
        <p:spPr>
          <a:xfrm>
            <a:off x="3267361" y="6347161"/>
            <a:ext cx="3194995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de-DE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4"/>
          </p:nvPr>
        </p:nvSpPr>
        <p:spPr>
          <a:xfrm>
            <a:off x="6831363" y="6347161"/>
            <a:ext cx="2348279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0" marR="0" lvl="0" indent="0" algn="ctr" defTabSz="914400" rtl="0" fontAlgn="auto" hangingPunct="0">
        <a:lnSpc>
          <a:spcPct val="100000"/>
        </a:lnSpc>
        <a:spcBef>
          <a:spcPts val="0"/>
        </a:spcBef>
        <a:spcAft>
          <a:spcPts val="0"/>
        </a:spcAft>
        <a:buNone/>
        <a:tabLst/>
        <a:defRPr lang="de-DE" sz="4400" b="0" i="0" u="none" strike="noStrike" kern="0" cap="none" spc="0" baseline="0">
          <a:solidFill>
            <a:srgbClr val="000000"/>
          </a:solidFill>
          <a:uFillTx/>
          <a:latin typeface="Albany" pitchFamily="18"/>
          <a:cs typeface="Tahoma" pitchFamily="2"/>
        </a:defRPr>
      </a:lvl1pPr>
    </p:titleStyle>
    <p:bodyStyle>
      <a:lvl1pPr marL="0" marR="0" lvl="0" indent="0" defTabSz="914400" rtl="0" fontAlgn="auto" hangingPunct="0">
        <a:lnSpc>
          <a:spcPct val="100000"/>
        </a:lnSpc>
        <a:spcBef>
          <a:spcPts val="0"/>
        </a:spcBef>
        <a:spcAft>
          <a:spcPts val="1415"/>
        </a:spcAft>
        <a:buNone/>
        <a:tabLst/>
        <a:defRPr lang="en-US" sz="3200" b="0" i="0" u="none" strike="noStrike" kern="0" cap="none" spc="0" baseline="0">
          <a:solidFill>
            <a:srgbClr val="000000"/>
          </a:solidFill>
          <a:uFillTx/>
          <a:latin typeface="Albany" pitchFamily="18"/>
          <a:cs typeface="Tahoma" pitchFamily="2"/>
        </a:defRPr>
      </a:lvl1pPr>
      <a:lvl2pPr marL="685800" marR="0" lvl="1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24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20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8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 txBox="1">
            <a:spLocks noGrp="1"/>
          </p:cNvSpPr>
          <p:nvPr>
            <p:ph type="body" idx="4294967295"/>
          </p:nvPr>
        </p:nvSpPr>
        <p:spPr>
          <a:xfrm>
            <a:off x="719998" y="1445035"/>
            <a:ext cx="8855643" cy="5509200"/>
          </a:xfrm>
        </p:spPr>
        <p:txBody>
          <a:bodyPr>
            <a:spAutoFit/>
          </a:bodyPr>
          <a:lstStyle/>
          <a:p>
            <a:pPr lvl="0" algn="ctr"/>
            <a:endParaRPr lang="de-DE" sz="3600" b="1" dirty="0">
              <a:solidFill>
                <a:srgbClr val="00008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de-DE" sz="3600" b="1" dirty="0">
                <a:solidFill>
                  <a:srgbClr val="00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CMPT 409/815</a:t>
            </a:r>
          </a:p>
          <a:p>
            <a:pPr lvl="0" algn="ctr"/>
            <a:br>
              <a:rPr lang="de-DE" sz="3600" b="1" dirty="0">
                <a:solidFill>
                  <a:srgbClr val="00008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3600" b="1" dirty="0">
                <a:solidFill>
                  <a:srgbClr val="00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Advanced Algorithms</a:t>
            </a:r>
          </a:p>
          <a:p>
            <a:pPr lvl="0" algn="ctr"/>
            <a:endParaRPr lang="de-DE" sz="3600" b="1" dirty="0">
              <a:solidFill>
                <a:srgbClr val="00008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de-DE" sz="3600" b="1" dirty="0">
                <a:solidFill>
                  <a:srgbClr val="00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September 23, 2020</a:t>
            </a:r>
          </a:p>
          <a:p>
            <a:pPr lvl="0" algn="ctr"/>
            <a:endParaRPr lang="de-DE" sz="3600" b="1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de-DE" sz="3600" dirty="0">
              <a:solidFill>
                <a:srgbClr val="9933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de-DE" sz="3600" dirty="0">
                <a:latin typeface="Arial" panose="020B0604020202020204" pitchFamily="34" charset="0"/>
                <a:cs typeface="Arial" panose="020B0604020202020204" pitchFamily="34" charset="0"/>
              </a:rPr>
              <a:t>ln(n) approximation for Set Cover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r>
              <a:rPr lang="en-US" sz="2000" u="sng" dirty="0"/>
              <a:t>Proof </a:t>
            </a:r>
            <a:r>
              <a:rPr lang="en-US" sz="2000" u="sng" dirty="0" err="1"/>
              <a:t>cont</a:t>
            </a:r>
            <a:r>
              <a:rPr lang="en-US" sz="2000" dirty="0"/>
              <a:t>:</a:t>
            </a:r>
          </a:p>
          <a:p>
            <a:r>
              <a:rPr lang="en-US" sz="2000" dirty="0"/>
              <a:t>After the first step we have at most n-n/k = (1-1/k)n elements left.</a:t>
            </a:r>
          </a:p>
          <a:p>
            <a:r>
              <a:rPr lang="en-US" sz="2000" dirty="0"/>
              <a:t>The optimal set cover (still) consists of k sets.</a:t>
            </a:r>
          </a:p>
          <a:p>
            <a:r>
              <a:rPr lang="en-US" sz="2000" dirty="0"/>
              <a:t>Hence, there is a set that covers at least 1/k fraction on the remaining elements, i.e., at least 1/k* (1-1/k)n elements.</a:t>
            </a:r>
          </a:p>
          <a:p>
            <a:r>
              <a:rPr lang="en-US" sz="2000" dirty="0"/>
              <a:t>Therefore, after two steps the number of elements left is at most</a:t>
            </a:r>
          </a:p>
          <a:p>
            <a:pPr algn="ctr"/>
            <a:r>
              <a:rPr lang="en-US" sz="2000" dirty="0"/>
              <a:t>(1-1/k)* (1-1/k)n = (1-1/k)</a:t>
            </a:r>
            <a:r>
              <a:rPr lang="en-US" sz="2000" baseline="30000" dirty="0"/>
              <a:t>2</a:t>
            </a:r>
            <a:r>
              <a:rPr lang="en-US" sz="2000" dirty="0"/>
              <a:t>n.</a:t>
            </a:r>
          </a:p>
          <a:p>
            <a:pPr algn="l"/>
            <a:r>
              <a:rPr lang="en-US" sz="2000" dirty="0"/>
              <a:t>…</a:t>
            </a:r>
          </a:p>
          <a:p>
            <a:r>
              <a:rPr lang="en-US" sz="2000" dirty="0"/>
              <a:t>After three steps the number of elements left is at most (1-1/k)</a:t>
            </a:r>
            <a:r>
              <a:rPr lang="en-US" sz="2000" baseline="30000" dirty="0"/>
              <a:t>3</a:t>
            </a:r>
            <a:r>
              <a:rPr lang="en-US" sz="2000" dirty="0"/>
              <a:t>n, and so on…</a:t>
            </a:r>
          </a:p>
          <a:p>
            <a:pPr algn="l"/>
            <a:r>
              <a:rPr lang="en-US" sz="2000" dirty="0"/>
              <a:t>After </a:t>
            </a:r>
            <a:r>
              <a:rPr lang="en-US" sz="2000" dirty="0">
                <a:solidFill>
                  <a:srgbClr val="FF0000"/>
                </a:solidFill>
              </a:rPr>
              <a:t>t</a:t>
            </a:r>
            <a:r>
              <a:rPr lang="en-US" sz="2000" dirty="0"/>
              <a:t> steps the number of elements left is at most (1-1/k)</a:t>
            </a:r>
            <a:r>
              <a:rPr lang="en-US" sz="2000" baseline="30000" dirty="0" err="1">
                <a:solidFill>
                  <a:srgbClr val="FF0000"/>
                </a:solidFill>
              </a:rPr>
              <a:t>t</a:t>
            </a:r>
            <a:r>
              <a:rPr lang="en-US" sz="2000" dirty="0" err="1"/>
              <a:t>n</a:t>
            </a:r>
            <a:r>
              <a:rPr lang="en-US" sz="2000" dirty="0"/>
              <a:t>, and so on…</a:t>
            </a:r>
          </a:p>
          <a:p>
            <a:pPr algn="l"/>
            <a:endParaRPr lang="en-US" sz="2000" dirty="0"/>
          </a:p>
          <a:p>
            <a:endParaRPr lang="en-US" sz="20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388677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de-DE" sz="3600" dirty="0">
                <a:latin typeface="Arial" panose="020B0604020202020204" pitchFamily="34" charset="0"/>
                <a:cs typeface="Arial" panose="020B0604020202020204" pitchFamily="34" charset="0"/>
              </a:rPr>
              <a:t>ln(n) approximation for Set Cover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r>
              <a:rPr lang="en-US" sz="2000" u="sng" dirty="0"/>
              <a:t>Proof </a:t>
            </a:r>
            <a:r>
              <a:rPr lang="en-US" sz="2000" u="sng" dirty="0" err="1"/>
              <a:t>cont</a:t>
            </a:r>
            <a:r>
              <a:rPr lang="en-US" sz="2000" dirty="0"/>
              <a:t>:</a:t>
            </a:r>
          </a:p>
          <a:p>
            <a:pPr algn="l"/>
            <a:r>
              <a:rPr lang="en-US" sz="2000" dirty="0"/>
              <a:t>After </a:t>
            </a:r>
            <a:r>
              <a:rPr lang="en-US" sz="2000" dirty="0">
                <a:solidFill>
                  <a:srgbClr val="FF0000"/>
                </a:solidFill>
              </a:rPr>
              <a:t>t</a:t>
            </a:r>
            <a:r>
              <a:rPr lang="en-US" sz="2000" dirty="0"/>
              <a:t> steps the number of elements left is at most (1-1/k)</a:t>
            </a:r>
            <a:r>
              <a:rPr lang="en-US" sz="2000" baseline="30000" dirty="0" err="1">
                <a:solidFill>
                  <a:srgbClr val="FF0000"/>
                </a:solidFill>
              </a:rPr>
              <a:t>t</a:t>
            </a:r>
            <a:r>
              <a:rPr lang="en-US" sz="2000" dirty="0" err="1"/>
              <a:t>n</a:t>
            </a:r>
            <a:r>
              <a:rPr lang="en-US" sz="2000" dirty="0"/>
              <a:t>, and so on…</a:t>
            </a:r>
          </a:p>
          <a:p>
            <a:pPr algn="l"/>
            <a:endParaRPr lang="en-US" sz="2000" dirty="0"/>
          </a:p>
          <a:p>
            <a:pPr algn="l"/>
            <a:r>
              <a:rPr lang="en-US" sz="2000" dirty="0"/>
              <a:t>Consider the algorithm after t = k ln(n) steps.</a:t>
            </a:r>
          </a:p>
          <a:p>
            <a:pPr algn="l"/>
            <a:r>
              <a:rPr lang="en-US" sz="2000" dirty="0"/>
              <a:t>Then the number of elements left not covered after t = k ln(n) steps is at most</a:t>
            </a:r>
          </a:p>
          <a:p>
            <a:pPr algn="ctr"/>
            <a:r>
              <a:rPr lang="en-US" sz="2000" dirty="0"/>
              <a:t>(1-1/k)</a:t>
            </a:r>
            <a:r>
              <a:rPr lang="en-US" sz="2000" baseline="30000" dirty="0" err="1"/>
              <a:t>t</a:t>
            </a:r>
            <a:r>
              <a:rPr lang="en-US" sz="2000" dirty="0" err="1"/>
              <a:t>n</a:t>
            </a:r>
            <a:r>
              <a:rPr lang="en-US" sz="2000" dirty="0"/>
              <a:t> = (1-1/k)</a:t>
            </a:r>
            <a:r>
              <a:rPr lang="en-US" sz="2000" baseline="30000" dirty="0"/>
              <a:t>k ln(n)</a:t>
            </a:r>
            <a:r>
              <a:rPr lang="en-US" sz="2000" dirty="0"/>
              <a:t>*n &lt; e</a:t>
            </a:r>
            <a:r>
              <a:rPr lang="en-US" sz="2000" baseline="30000" dirty="0"/>
              <a:t>-ln(n)</a:t>
            </a:r>
            <a:r>
              <a:rPr lang="en-US" sz="2000" dirty="0"/>
              <a:t>n = 1.</a:t>
            </a:r>
          </a:p>
          <a:p>
            <a:pPr algn="ctr"/>
            <a:r>
              <a:rPr lang="en-US" sz="2000" dirty="0"/>
              <a:t>[using the fact that (1-1/k)</a:t>
            </a:r>
            <a:r>
              <a:rPr lang="en-US" sz="2000" baseline="30000" dirty="0"/>
              <a:t>k</a:t>
            </a:r>
            <a:r>
              <a:rPr lang="en-US" sz="2000" dirty="0"/>
              <a:t> &lt; 1/e for all k&gt;1]</a:t>
            </a:r>
          </a:p>
          <a:p>
            <a:pPr algn="l"/>
            <a:endParaRPr lang="en-US" sz="2000" dirty="0"/>
          </a:p>
          <a:p>
            <a:pPr algn="l"/>
            <a:r>
              <a:rPr lang="en-US" sz="2000" dirty="0"/>
              <a:t>Conclusion: after t = k ln(n) steps the number of elements left is less than 1, and therefore, all elements are already covered.</a:t>
            </a:r>
          </a:p>
          <a:p>
            <a:pPr algn="l"/>
            <a:endParaRPr lang="en-US" sz="2000" dirty="0"/>
          </a:p>
          <a:p>
            <a:pPr algn="l"/>
            <a:endParaRPr lang="en-US" sz="2000" dirty="0"/>
          </a:p>
          <a:p>
            <a:pPr algn="l"/>
            <a:endParaRPr lang="en-US" sz="2000" dirty="0"/>
          </a:p>
          <a:p>
            <a:endParaRPr lang="en-US" sz="20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078456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de-DE" sz="3600" dirty="0">
                <a:latin typeface="Arial" panose="020B0604020202020204" pitchFamily="34" charset="0"/>
                <a:cs typeface="Arial" panose="020B0604020202020204" pitchFamily="34" charset="0"/>
              </a:rPr>
              <a:t>ln(n) approximation for Set Cover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algn="l"/>
            <a:r>
              <a:rPr lang="en-US" sz="2000" u="sng" dirty="0">
                <a:latin typeface="Albany"/>
              </a:rPr>
              <a:t>Input</a:t>
            </a:r>
            <a:r>
              <a:rPr lang="en-US" sz="2000" dirty="0">
                <a:latin typeface="Albany"/>
              </a:rPr>
              <a:t>: A universe of n elements {a</a:t>
            </a:r>
            <a:r>
              <a:rPr lang="en-US" sz="2000" baseline="-25000" dirty="0">
                <a:latin typeface="Albany"/>
              </a:rPr>
              <a:t>1</a:t>
            </a:r>
            <a:r>
              <a:rPr lang="en-US" sz="2000" dirty="0">
                <a:latin typeface="Albany"/>
              </a:rPr>
              <a:t>…a</a:t>
            </a:r>
            <a:r>
              <a:rPr lang="en-US" sz="2000" baseline="-25000" dirty="0">
                <a:latin typeface="Albany"/>
              </a:rPr>
              <a:t>n</a:t>
            </a:r>
            <a:r>
              <a:rPr lang="en-US" sz="2000" dirty="0">
                <a:latin typeface="Albany"/>
              </a:rPr>
              <a:t>}, and S</a:t>
            </a:r>
            <a:r>
              <a:rPr lang="en-US" sz="2000" baseline="-25000" dirty="0">
                <a:latin typeface="Albany"/>
              </a:rPr>
              <a:t>1</a:t>
            </a:r>
            <a:r>
              <a:rPr lang="en-US" sz="2000" dirty="0">
                <a:latin typeface="Albany"/>
              </a:rPr>
              <a:t>…</a:t>
            </a:r>
            <a:r>
              <a:rPr lang="en-US" sz="2000" dirty="0" err="1">
                <a:latin typeface="Albany"/>
              </a:rPr>
              <a:t>S</a:t>
            </a:r>
            <a:r>
              <a:rPr lang="en-US" sz="2000" baseline="-25000" dirty="0" err="1">
                <a:latin typeface="Albany"/>
              </a:rPr>
              <a:t>m</a:t>
            </a:r>
            <a:r>
              <a:rPr lang="en-US" sz="2000" dirty="0">
                <a:latin typeface="Albany"/>
              </a:rPr>
              <a:t> - m subsets of {a</a:t>
            </a:r>
            <a:r>
              <a:rPr lang="en-US" sz="2000" baseline="-25000" dirty="0">
                <a:latin typeface="Albany"/>
              </a:rPr>
              <a:t>1</a:t>
            </a:r>
            <a:r>
              <a:rPr lang="en-US" sz="2000" dirty="0">
                <a:latin typeface="Albany"/>
              </a:rPr>
              <a:t>…a</a:t>
            </a:r>
            <a:r>
              <a:rPr lang="en-US" sz="2000" baseline="-25000" dirty="0">
                <a:latin typeface="Albany"/>
              </a:rPr>
              <a:t>n</a:t>
            </a:r>
            <a:r>
              <a:rPr lang="en-US" sz="2000" dirty="0">
                <a:latin typeface="Albany"/>
              </a:rPr>
              <a:t>}</a:t>
            </a:r>
          </a:p>
          <a:p>
            <a:pPr algn="l"/>
            <a:r>
              <a:rPr lang="en-US" sz="2000" u="sng" dirty="0">
                <a:latin typeface="Albany"/>
              </a:rPr>
              <a:t>Output</a:t>
            </a:r>
            <a:r>
              <a:rPr lang="en-US" sz="2000" dirty="0">
                <a:latin typeface="Albany"/>
              </a:rPr>
              <a:t>: Find a smallest collection of sets that cover all elements {a</a:t>
            </a:r>
            <a:r>
              <a:rPr lang="en-US" sz="2000" baseline="-25000" dirty="0">
                <a:latin typeface="Albany"/>
              </a:rPr>
              <a:t>1</a:t>
            </a:r>
            <a:r>
              <a:rPr lang="en-US" sz="2000" dirty="0">
                <a:latin typeface="Albany"/>
              </a:rPr>
              <a:t>…a</a:t>
            </a:r>
            <a:r>
              <a:rPr lang="en-US" sz="2000" baseline="-25000" dirty="0">
                <a:latin typeface="Albany"/>
              </a:rPr>
              <a:t>n</a:t>
            </a:r>
            <a:r>
              <a:rPr lang="en-US" sz="2000" dirty="0">
                <a:latin typeface="Albany"/>
              </a:rPr>
              <a:t>}</a:t>
            </a:r>
          </a:p>
          <a:p>
            <a:pPr algn="l"/>
            <a:endParaRPr lang="en-US" sz="2000" dirty="0">
              <a:latin typeface="Albany"/>
            </a:endParaRPr>
          </a:p>
          <a:p>
            <a:r>
              <a:rPr lang="en-US" sz="2000" u="sng" dirty="0">
                <a:latin typeface="Albany"/>
              </a:rPr>
              <a:t>Greedy Algorithm</a:t>
            </a:r>
            <a:r>
              <a:rPr lang="en-US" sz="2000" dirty="0">
                <a:latin typeface="Albany"/>
              </a:rPr>
              <a:t>: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000" dirty="0">
                <a:latin typeface="Albany"/>
              </a:rPr>
              <a:t>Let C = empty set // elements covered so far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000" dirty="0">
                <a:latin typeface="Albany"/>
              </a:rPr>
              <a:t>Let SOL = empty set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000" dirty="0">
                <a:latin typeface="Albany"/>
              </a:rPr>
              <a:t>While C ≠  U do</a:t>
            </a:r>
          </a:p>
          <a:p>
            <a:pPr marL="342900" lvl="1" indent="0">
              <a:buNone/>
            </a:pPr>
            <a:r>
              <a:rPr lang="en-US" sz="2000" dirty="0">
                <a:latin typeface="Albany"/>
              </a:rPr>
              <a:t>	find </a:t>
            </a:r>
            <a:r>
              <a:rPr lang="en-US" sz="2000" dirty="0" err="1">
                <a:latin typeface="Albany"/>
              </a:rPr>
              <a:t>S</a:t>
            </a:r>
            <a:r>
              <a:rPr lang="en-US" sz="2000" baseline="-25000" dirty="0" err="1">
                <a:latin typeface="Albany"/>
              </a:rPr>
              <a:t>i</a:t>
            </a:r>
            <a:r>
              <a:rPr lang="en-US" sz="2000" dirty="0" err="1">
                <a:latin typeface="Albany"/>
              </a:rPr>
              <a:t>∉SOL</a:t>
            </a:r>
            <a:r>
              <a:rPr lang="en-US" sz="2000" dirty="0">
                <a:latin typeface="Albany"/>
              </a:rPr>
              <a:t> such that S</a:t>
            </a:r>
            <a:r>
              <a:rPr lang="en-US" sz="2000" baseline="-25000" dirty="0">
                <a:latin typeface="Albany"/>
              </a:rPr>
              <a:t>i</a:t>
            </a:r>
            <a:r>
              <a:rPr lang="en-US" sz="2000" dirty="0">
                <a:latin typeface="Albany"/>
              </a:rPr>
              <a:t> covers maximal number of points in U\C</a:t>
            </a:r>
          </a:p>
          <a:p>
            <a:pPr marL="342900" lvl="1" indent="0">
              <a:buNone/>
            </a:pPr>
            <a:r>
              <a:rPr lang="en-US" sz="2000" dirty="0">
                <a:latin typeface="Albany"/>
              </a:rPr>
              <a:t>	Add S</a:t>
            </a:r>
            <a:r>
              <a:rPr lang="en-US" sz="2000" baseline="-25000" dirty="0">
                <a:latin typeface="Albany"/>
              </a:rPr>
              <a:t>i</a:t>
            </a:r>
            <a:r>
              <a:rPr lang="en-US" sz="2000" dirty="0">
                <a:latin typeface="Albany"/>
              </a:rPr>
              <a:t> to SOL</a:t>
            </a:r>
          </a:p>
          <a:p>
            <a:pPr marL="342900" lvl="1" indent="0">
              <a:buNone/>
            </a:pPr>
            <a:r>
              <a:rPr lang="en-US" sz="2000" dirty="0">
                <a:latin typeface="Albany"/>
              </a:rPr>
              <a:t>	Add the elements of S</a:t>
            </a:r>
            <a:r>
              <a:rPr lang="en-US" sz="2000" baseline="-25000" dirty="0">
                <a:latin typeface="Albany"/>
              </a:rPr>
              <a:t>i</a:t>
            </a:r>
            <a:r>
              <a:rPr lang="en-US" sz="2000" dirty="0">
                <a:latin typeface="Albany"/>
              </a:rPr>
              <a:t> to C</a:t>
            </a:r>
            <a:br>
              <a:rPr lang="en-US" sz="2000" dirty="0">
                <a:latin typeface="Albany"/>
              </a:rPr>
            </a:br>
            <a:endParaRPr lang="en-US" sz="2000" baseline="-25000" dirty="0">
              <a:latin typeface="Albany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2000" dirty="0">
                <a:latin typeface="Albany"/>
              </a:rPr>
              <a:t>Return SOL</a:t>
            </a:r>
          </a:p>
          <a:p>
            <a:pPr algn="l"/>
            <a:endParaRPr lang="en-US" sz="2000" dirty="0">
              <a:latin typeface="Albany"/>
            </a:endParaRPr>
          </a:p>
        </p:txBody>
      </p:sp>
    </p:spTree>
    <p:extLst>
      <p:ext uri="{BB962C8B-B14F-4D97-AF65-F5344CB8AC3E}">
        <p14:creationId xmlns:p14="http://schemas.microsoft.com/office/powerpoint/2010/main" val="33523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de-DE" sz="3600" dirty="0">
                <a:latin typeface="Arial" panose="020B0604020202020204" pitchFamily="34" charset="0"/>
                <a:cs typeface="Arial" panose="020B0604020202020204" pitchFamily="34" charset="0"/>
              </a:rPr>
              <a:t>ln(n) approximation for Set Cover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algn="l"/>
            <a:r>
              <a:rPr lang="en-US" sz="2000" u="sng" dirty="0">
                <a:latin typeface="Albany"/>
              </a:rPr>
              <a:t>Remarks</a:t>
            </a:r>
            <a:r>
              <a:rPr lang="en-US" sz="2000" dirty="0">
                <a:latin typeface="Albany"/>
              </a:rPr>
              <a:t>: This algorithms is essentially optimal</a:t>
            </a:r>
          </a:p>
          <a:p>
            <a:pPr algn="l"/>
            <a:r>
              <a:rPr lang="en-US" sz="2000" u="sng" dirty="0">
                <a:latin typeface="Albany"/>
              </a:rPr>
              <a:t>Theorem</a:t>
            </a:r>
            <a:r>
              <a:rPr lang="en-US" sz="2000" dirty="0">
                <a:latin typeface="Albany"/>
              </a:rPr>
              <a:t>: For all </a:t>
            </a:r>
            <a:r>
              <a:rPr lang="el-GR" sz="2000" dirty="0">
                <a:latin typeface="Albany"/>
              </a:rPr>
              <a:t>ε</a:t>
            </a:r>
            <a:r>
              <a:rPr lang="en-US" sz="2000" dirty="0">
                <a:latin typeface="Albany"/>
              </a:rPr>
              <a:t>&gt;0 it is NP-hard to find a (1-</a:t>
            </a:r>
            <a:r>
              <a:rPr lang="el-GR" sz="2000" dirty="0">
                <a:latin typeface="Albany"/>
              </a:rPr>
              <a:t>ε</a:t>
            </a:r>
            <a:r>
              <a:rPr lang="en-US" sz="2000" dirty="0">
                <a:latin typeface="Albany"/>
              </a:rPr>
              <a:t>)*ln(n) approximation.</a:t>
            </a:r>
          </a:p>
          <a:p>
            <a:pPr algn="l"/>
            <a:endParaRPr lang="en-US" sz="2000" dirty="0">
              <a:latin typeface="Albany"/>
            </a:endParaRPr>
          </a:p>
        </p:txBody>
      </p:sp>
    </p:spTree>
    <p:extLst>
      <p:ext uri="{BB962C8B-B14F-4D97-AF65-F5344CB8AC3E}">
        <p14:creationId xmlns:p14="http://schemas.microsoft.com/office/powerpoint/2010/main" val="8257401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808162"/>
          </a:xfrm>
        </p:spPr>
        <p:txBody>
          <a:bodyPr anchorCtr="1"/>
          <a:lstStyle/>
          <a:p>
            <a:pPr lvl="0" algn="ctr"/>
            <a:r>
              <a:rPr lang="de-DE" sz="60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Questions?</a:t>
            </a:r>
          </a:p>
          <a:p>
            <a:pPr lvl="0" algn="ctr"/>
            <a:r>
              <a:rPr lang="de-DE" sz="60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Comments?</a:t>
            </a:r>
          </a:p>
        </p:txBody>
      </p:sp>
    </p:spTree>
    <p:extLst>
      <p:ext uri="{BB962C8B-B14F-4D97-AF65-F5344CB8AC3E}">
        <p14:creationId xmlns:p14="http://schemas.microsoft.com/office/powerpoint/2010/main" val="35573259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Grp="1" noChangeArrowheads="1"/>
          </p:cNvSpPr>
          <p:nvPr>
            <p:ph type="title"/>
          </p:nvPr>
        </p:nvSpPr>
        <p:spPr>
          <a:xfrm>
            <a:off x="720725" y="684213"/>
            <a:ext cx="8459788" cy="1023937"/>
          </a:xfrm>
          <a:ln/>
        </p:spPr>
        <p:txBody>
          <a:bodyPr/>
          <a:lstStyle/>
          <a:p>
            <a:endParaRPr lang="en-US"/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20725" y="1949450"/>
            <a:ext cx="8855075" cy="4808538"/>
          </a:xfrm>
          <a:ln/>
        </p:spPr>
        <p:txBody>
          <a:bodyPr tIns="14040"/>
          <a:lstStyle/>
          <a:p>
            <a:pPr marL="642938" indent="-528638" algn="ctr">
              <a:lnSpc>
                <a:spcPct val="95000"/>
              </a:lnSpc>
              <a:buSzPct val="45000"/>
              <a:tabLst>
                <a:tab pos="642938" algn="l"/>
                <a:tab pos="755650" algn="l"/>
                <a:tab pos="1212850" algn="l"/>
                <a:tab pos="1670050" algn="l"/>
                <a:tab pos="2127250" algn="l"/>
                <a:tab pos="2584450" algn="l"/>
                <a:tab pos="3041650" algn="l"/>
                <a:tab pos="3498850" algn="l"/>
                <a:tab pos="3956050" algn="l"/>
                <a:tab pos="4413250" algn="l"/>
                <a:tab pos="4870450" algn="l"/>
                <a:tab pos="5327650" algn="l"/>
                <a:tab pos="5784850" algn="l"/>
                <a:tab pos="6242050" algn="l"/>
                <a:tab pos="6699250" algn="l"/>
                <a:tab pos="7156450" algn="l"/>
                <a:tab pos="7613650" algn="l"/>
                <a:tab pos="8070850" algn="l"/>
                <a:tab pos="8528050" algn="l"/>
                <a:tab pos="8985250" algn="l"/>
                <a:tab pos="9442450" algn="l"/>
              </a:tabLst>
            </a:pPr>
            <a:br>
              <a:rPr lang="en-US" altLang="en-US" sz="6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6000" dirty="0">
                <a:latin typeface="Arial" panose="020B0604020202020204" pitchFamily="34" charset="0"/>
                <a:cs typeface="Arial" panose="020B0604020202020204" pitchFamily="34" charset="0"/>
              </a:rPr>
              <a:t>log(n)/n approximation</a:t>
            </a:r>
            <a:br>
              <a:rPr lang="de-DE" sz="6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6000" dirty="0">
                <a:latin typeface="Arial" panose="020B0604020202020204" pitchFamily="34" charset="0"/>
                <a:cs typeface="Arial" panose="020B0604020202020204" pitchFamily="34" charset="0"/>
              </a:rPr>
              <a:t>for Max Clique</a:t>
            </a:r>
          </a:p>
          <a:p>
            <a:pPr marL="642938" indent="-528638" algn="ctr">
              <a:lnSpc>
                <a:spcPct val="95000"/>
              </a:lnSpc>
              <a:buSzPct val="45000"/>
              <a:tabLst>
                <a:tab pos="642938" algn="l"/>
                <a:tab pos="755650" algn="l"/>
                <a:tab pos="1212850" algn="l"/>
                <a:tab pos="1670050" algn="l"/>
                <a:tab pos="2127250" algn="l"/>
                <a:tab pos="2584450" algn="l"/>
                <a:tab pos="3041650" algn="l"/>
                <a:tab pos="3498850" algn="l"/>
                <a:tab pos="3956050" algn="l"/>
                <a:tab pos="4413250" algn="l"/>
                <a:tab pos="4870450" algn="l"/>
                <a:tab pos="5327650" algn="l"/>
                <a:tab pos="5784850" algn="l"/>
                <a:tab pos="6242050" algn="l"/>
                <a:tab pos="6699250" algn="l"/>
                <a:tab pos="7156450" algn="l"/>
                <a:tab pos="7613650" algn="l"/>
                <a:tab pos="8070850" algn="l"/>
                <a:tab pos="8528050" algn="l"/>
                <a:tab pos="8985250" algn="l"/>
                <a:tab pos="9442450" algn="l"/>
              </a:tabLst>
            </a:pPr>
            <a:endParaRPr lang="de-DE" altLang="en-US" sz="6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940124"/>
      </p:ext>
    </p:extLst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marL="642938" indent="-528638" algn="l">
              <a:lnSpc>
                <a:spcPct val="95000"/>
              </a:lnSpc>
              <a:buSzPct val="45000"/>
              <a:tabLst>
                <a:tab pos="642938" algn="l"/>
                <a:tab pos="755650" algn="l"/>
                <a:tab pos="1212850" algn="l"/>
                <a:tab pos="1670050" algn="l"/>
                <a:tab pos="2127250" algn="l"/>
                <a:tab pos="2584450" algn="l"/>
                <a:tab pos="3041650" algn="l"/>
                <a:tab pos="3498850" algn="l"/>
                <a:tab pos="3956050" algn="l"/>
                <a:tab pos="4413250" algn="l"/>
                <a:tab pos="4870450" algn="l"/>
                <a:tab pos="5327650" algn="l"/>
                <a:tab pos="5784850" algn="l"/>
                <a:tab pos="6242050" algn="l"/>
                <a:tab pos="6699250" algn="l"/>
                <a:tab pos="7156450" algn="l"/>
                <a:tab pos="7613650" algn="l"/>
                <a:tab pos="8070850" algn="l"/>
                <a:tab pos="8528050" algn="l"/>
                <a:tab pos="8985250" algn="l"/>
                <a:tab pos="9442450" algn="l"/>
              </a:tabLst>
            </a:pPr>
            <a:r>
              <a:rPr lang="de-DE" sz="3600" dirty="0">
                <a:latin typeface="Arial" panose="020B0604020202020204" pitchFamily="34" charset="0"/>
                <a:cs typeface="Arial" panose="020B0604020202020204" pitchFamily="34" charset="0"/>
              </a:rPr>
              <a:t>log(n)/n approximation for Max Clique</a:t>
            </a:r>
            <a:endParaRPr lang="de-DE" alt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algn="l"/>
            <a:r>
              <a:rPr lang="en-US" sz="2000" u="sng" dirty="0">
                <a:latin typeface="Albany"/>
              </a:rPr>
              <a:t>Input</a:t>
            </a:r>
            <a:r>
              <a:rPr lang="en-US" sz="2000" dirty="0">
                <a:latin typeface="Albany"/>
              </a:rPr>
              <a:t>: A graph G = (V,E) on n vertices</a:t>
            </a:r>
          </a:p>
          <a:p>
            <a:pPr algn="l"/>
            <a:r>
              <a:rPr lang="en-US" sz="2000" u="sng" dirty="0">
                <a:latin typeface="Albany"/>
              </a:rPr>
              <a:t>Goal</a:t>
            </a:r>
            <a:r>
              <a:rPr lang="en-US" sz="2000" dirty="0">
                <a:latin typeface="Albany"/>
              </a:rPr>
              <a:t>: Find a clique in G of maximum size.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8BADF43D-8A58-4D6F-8BAB-C0C68A119E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8287" y="3591142"/>
            <a:ext cx="2851571" cy="30067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65770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marL="642938" indent="-528638" algn="l">
              <a:lnSpc>
                <a:spcPct val="95000"/>
              </a:lnSpc>
              <a:buSzPct val="45000"/>
              <a:tabLst>
                <a:tab pos="642938" algn="l"/>
                <a:tab pos="755650" algn="l"/>
                <a:tab pos="1212850" algn="l"/>
                <a:tab pos="1670050" algn="l"/>
                <a:tab pos="2127250" algn="l"/>
                <a:tab pos="2584450" algn="l"/>
                <a:tab pos="3041650" algn="l"/>
                <a:tab pos="3498850" algn="l"/>
                <a:tab pos="3956050" algn="l"/>
                <a:tab pos="4413250" algn="l"/>
                <a:tab pos="4870450" algn="l"/>
                <a:tab pos="5327650" algn="l"/>
                <a:tab pos="5784850" algn="l"/>
                <a:tab pos="6242050" algn="l"/>
                <a:tab pos="6699250" algn="l"/>
                <a:tab pos="7156450" algn="l"/>
                <a:tab pos="7613650" algn="l"/>
                <a:tab pos="8070850" algn="l"/>
                <a:tab pos="8528050" algn="l"/>
                <a:tab pos="8985250" algn="l"/>
                <a:tab pos="9442450" algn="l"/>
              </a:tabLst>
            </a:pPr>
            <a:r>
              <a:rPr lang="de-DE" sz="3600" dirty="0">
                <a:latin typeface="Arial" panose="020B0604020202020204" pitchFamily="34" charset="0"/>
                <a:cs typeface="Arial" panose="020B0604020202020204" pitchFamily="34" charset="0"/>
              </a:rPr>
              <a:t>log(n)/n approximation for Max Clique</a:t>
            </a:r>
            <a:endParaRPr lang="de-DE" alt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algn="l"/>
            <a:r>
              <a:rPr lang="en-US" sz="2000" u="sng" dirty="0">
                <a:latin typeface="Albany"/>
              </a:rPr>
              <a:t>Input</a:t>
            </a:r>
            <a:r>
              <a:rPr lang="en-US" sz="2000" dirty="0">
                <a:latin typeface="Albany"/>
              </a:rPr>
              <a:t>: A graph G = (V,E) on n vertices</a:t>
            </a:r>
          </a:p>
          <a:p>
            <a:pPr algn="l"/>
            <a:r>
              <a:rPr lang="en-US" sz="2000" u="sng" dirty="0">
                <a:latin typeface="Albany"/>
              </a:rPr>
              <a:t>Goal</a:t>
            </a:r>
            <a:r>
              <a:rPr lang="en-US" sz="2000" dirty="0">
                <a:latin typeface="Albany"/>
              </a:rPr>
              <a:t>: Find a clique in G of maximum size.</a:t>
            </a:r>
          </a:p>
          <a:p>
            <a:pPr algn="l"/>
            <a:r>
              <a:rPr lang="en-US" sz="2000" u="sng" dirty="0">
                <a:latin typeface="Albany"/>
              </a:rPr>
              <a:t>Fact</a:t>
            </a:r>
            <a:r>
              <a:rPr lang="en-US" sz="2000" dirty="0">
                <a:latin typeface="Albany"/>
              </a:rPr>
              <a:t>: The problem of finding a maximum clique is NP-complete</a:t>
            </a:r>
          </a:p>
          <a:p>
            <a:pPr algn="l"/>
            <a:endParaRPr lang="en-US" sz="2000" dirty="0">
              <a:latin typeface="Albany"/>
            </a:endParaRPr>
          </a:p>
          <a:p>
            <a:pPr algn="l"/>
            <a:r>
              <a:rPr lang="en-US" sz="2000" dirty="0">
                <a:latin typeface="Albany"/>
              </a:rPr>
              <a:t>What about an almost optimal solution?</a:t>
            </a:r>
          </a:p>
          <a:p>
            <a:pPr algn="l"/>
            <a:r>
              <a:rPr lang="en-US" sz="2000" u="sng" dirty="0">
                <a:latin typeface="Albany"/>
              </a:rPr>
              <a:t>Theorem</a:t>
            </a:r>
            <a:r>
              <a:rPr lang="en-US" sz="2000" dirty="0">
                <a:latin typeface="Albany"/>
              </a:rPr>
              <a:t>: For any constant </a:t>
            </a:r>
            <a:r>
              <a:rPr lang="el-GR" sz="2000" dirty="0">
                <a:latin typeface="Albany"/>
              </a:rPr>
              <a:t>ε</a:t>
            </a:r>
            <a:r>
              <a:rPr lang="en-US" sz="2000" dirty="0">
                <a:latin typeface="Albany"/>
              </a:rPr>
              <a:t>&gt;0 it is NP-hard to find an </a:t>
            </a:r>
            <a:r>
              <a:rPr lang="el-GR" sz="2000" dirty="0">
                <a:latin typeface="Albany"/>
              </a:rPr>
              <a:t>ε</a:t>
            </a:r>
            <a:r>
              <a:rPr lang="en-US" sz="2000" dirty="0">
                <a:latin typeface="Albany"/>
              </a:rPr>
              <a:t>-approximation for Max-Clique.</a:t>
            </a:r>
          </a:p>
          <a:p>
            <a:pPr algn="l"/>
            <a:r>
              <a:rPr lang="en-US" sz="2000" dirty="0">
                <a:latin typeface="Albany"/>
              </a:rPr>
              <a:t>For example, if G contains a clique of size k=n</a:t>
            </a:r>
            <a:r>
              <a:rPr lang="en-US" sz="2000" baseline="30000" dirty="0">
                <a:latin typeface="Albany"/>
              </a:rPr>
              <a:t>0.9</a:t>
            </a:r>
            <a:r>
              <a:rPr lang="en-US" sz="2000" dirty="0">
                <a:latin typeface="Albany"/>
              </a:rPr>
              <a:t>, it is NP-hard to find a clique of size k/100</a:t>
            </a:r>
          </a:p>
          <a:p>
            <a:pPr algn="l"/>
            <a:r>
              <a:rPr lang="en-US" sz="2000" u="sng" dirty="0">
                <a:latin typeface="Albany"/>
              </a:rPr>
              <a:t>Theorem</a:t>
            </a:r>
            <a:r>
              <a:rPr lang="en-US" sz="2000" dirty="0">
                <a:latin typeface="Albany"/>
              </a:rPr>
              <a:t>: Given a graph on n vertices that has a clique of size n</a:t>
            </a:r>
            <a:r>
              <a:rPr lang="en-US" sz="2000" baseline="30000" dirty="0">
                <a:latin typeface="Albany"/>
              </a:rPr>
              <a:t>0.99</a:t>
            </a:r>
            <a:r>
              <a:rPr lang="en-US" sz="2000" dirty="0">
                <a:latin typeface="Albany"/>
              </a:rPr>
              <a:t>, it is NP-hard to find a clique of size n</a:t>
            </a:r>
            <a:r>
              <a:rPr lang="en-US" sz="2000" baseline="30000" dirty="0">
                <a:latin typeface="Albany"/>
              </a:rPr>
              <a:t>0.01</a:t>
            </a:r>
          </a:p>
          <a:p>
            <a:pPr algn="l"/>
            <a:endParaRPr lang="en-US" sz="2000" dirty="0">
              <a:latin typeface="Albany"/>
            </a:endParaRPr>
          </a:p>
        </p:txBody>
      </p:sp>
    </p:spTree>
    <p:extLst>
      <p:ext uri="{BB962C8B-B14F-4D97-AF65-F5344CB8AC3E}">
        <p14:creationId xmlns:p14="http://schemas.microsoft.com/office/powerpoint/2010/main" val="2410529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marL="642938" indent="-528638" algn="l">
              <a:lnSpc>
                <a:spcPct val="95000"/>
              </a:lnSpc>
              <a:buSzPct val="45000"/>
              <a:tabLst>
                <a:tab pos="642938" algn="l"/>
                <a:tab pos="755650" algn="l"/>
                <a:tab pos="1212850" algn="l"/>
                <a:tab pos="1670050" algn="l"/>
                <a:tab pos="2127250" algn="l"/>
                <a:tab pos="2584450" algn="l"/>
                <a:tab pos="3041650" algn="l"/>
                <a:tab pos="3498850" algn="l"/>
                <a:tab pos="3956050" algn="l"/>
                <a:tab pos="4413250" algn="l"/>
                <a:tab pos="4870450" algn="l"/>
                <a:tab pos="5327650" algn="l"/>
                <a:tab pos="5784850" algn="l"/>
                <a:tab pos="6242050" algn="l"/>
                <a:tab pos="6699250" algn="l"/>
                <a:tab pos="7156450" algn="l"/>
                <a:tab pos="7613650" algn="l"/>
                <a:tab pos="8070850" algn="l"/>
                <a:tab pos="8528050" algn="l"/>
                <a:tab pos="8985250" algn="l"/>
                <a:tab pos="9442450" algn="l"/>
              </a:tabLst>
            </a:pPr>
            <a:r>
              <a:rPr lang="de-DE" sz="3600" dirty="0">
                <a:latin typeface="Arial" panose="020B0604020202020204" pitchFamily="34" charset="0"/>
                <a:cs typeface="Arial" panose="020B0604020202020204" pitchFamily="34" charset="0"/>
              </a:rPr>
              <a:t>log(n)/n approximation for Max Clique</a:t>
            </a:r>
            <a:endParaRPr lang="de-DE" alt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algn="l"/>
            <a:r>
              <a:rPr lang="en-US" sz="2000" u="sng" dirty="0">
                <a:latin typeface="Albany"/>
              </a:rPr>
              <a:t>Theorem</a:t>
            </a:r>
            <a:r>
              <a:rPr lang="en-US" sz="2000" dirty="0">
                <a:latin typeface="Albany"/>
              </a:rPr>
              <a:t>: There exists a poly time log(n)/n-approximation algorithm for Max-Clique.</a:t>
            </a:r>
          </a:p>
          <a:p>
            <a:pPr algn="l"/>
            <a:endParaRPr lang="en-US" sz="2000" dirty="0">
              <a:latin typeface="Albany"/>
            </a:endParaRPr>
          </a:p>
          <a:p>
            <a:pPr algn="l"/>
            <a:r>
              <a:rPr lang="en-US" sz="2000" dirty="0">
                <a:latin typeface="Albany"/>
              </a:rPr>
              <a:t>That is, if a graph contains a clique of size k, then the algorithm outputs a clique of size at least k log(n)/n.</a:t>
            </a:r>
          </a:p>
          <a:p>
            <a:pPr algn="l"/>
            <a:r>
              <a:rPr lang="en-US" sz="2000" u="sng" dirty="0">
                <a:latin typeface="Albany"/>
              </a:rPr>
              <a:t>For example</a:t>
            </a:r>
            <a:r>
              <a:rPr lang="en-US" sz="2000" dirty="0">
                <a:latin typeface="Albany"/>
              </a:rPr>
              <a:t>: if G has a clique of size n/10, the algorithm will find a clique of size &gt; log(n)/10.</a:t>
            </a:r>
          </a:p>
          <a:p>
            <a:pPr algn="l"/>
            <a:endParaRPr lang="en-US" sz="2000" u="sng" dirty="0">
              <a:latin typeface="Albany"/>
            </a:endParaRPr>
          </a:p>
          <a:p>
            <a:pPr algn="l"/>
            <a:endParaRPr lang="en-US" sz="2000" u="sng" dirty="0">
              <a:latin typeface="Albany"/>
            </a:endParaRPr>
          </a:p>
          <a:p>
            <a:pPr algn="l"/>
            <a:r>
              <a:rPr lang="en-US" sz="2000" u="sng" dirty="0">
                <a:latin typeface="Albany"/>
              </a:rPr>
              <a:t>In HW2</a:t>
            </a:r>
            <a:r>
              <a:rPr lang="en-US" sz="2000" dirty="0">
                <a:latin typeface="Albany"/>
              </a:rPr>
              <a:t>: you will design an algorithm that given G that has a clique of size n/log</a:t>
            </a:r>
            <a:r>
              <a:rPr lang="en-US" sz="2000" baseline="30000" dirty="0">
                <a:latin typeface="Albany"/>
              </a:rPr>
              <a:t>2</a:t>
            </a:r>
            <a:r>
              <a:rPr lang="en-US" sz="2000" dirty="0">
                <a:latin typeface="Albany"/>
              </a:rPr>
              <a:t>(n), will find a clique of size &gt; log(n)/log log(n).</a:t>
            </a:r>
          </a:p>
          <a:p>
            <a:pPr algn="l"/>
            <a:endParaRPr lang="en-US" sz="2000" dirty="0">
              <a:latin typeface="Albany"/>
            </a:endParaRPr>
          </a:p>
          <a:p>
            <a:pPr algn="l"/>
            <a:endParaRPr lang="en-US" sz="2000" dirty="0">
              <a:latin typeface="Albany"/>
            </a:endParaRPr>
          </a:p>
          <a:p>
            <a:pPr algn="l"/>
            <a:endParaRPr lang="en-US" sz="2000" dirty="0">
              <a:latin typeface="Albany"/>
            </a:endParaRPr>
          </a:p>
          <a:p>
            <a:pPr algn="l"/>
            <a:endParaRPr lang="en-US" sz="2000" dirty="0">
              <a:latin typeface="Albany"/>
            </a:endParaRPr>
          </a:p>
        </p:txBody>
      </p:sp>
      <p:sp>
        <p:nvSpPr>
          <p:cNvPr id="4" name="Rounded Rectangle 8">
            <a:extLst>
              <a:ext uri="{FF2B5EF4-FFF2-40B4-BE49-F238E27FC236}">
                <a16:creationId xmlns:a16="http://schemas.microsoft.com/office/drawing/2014/main" id="{9C29A52A-0F7C-4460-878E-E411B6016F9D}"/>
              </a:ext>
            </a:extLst>
          </p:cNvPr>
          <p:cNvSpPr/>
          <p:nvPr/>
        </p:nvSpPr>
        <p:spPr>
          <a:xfrm>
            <a:off x="1789961" y="4726749"/>
            <a:ext cx="6715715" cy="83582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For which values of k is this algorithm interesting?</a:t>
            </a:r>
          </a:p>
        </p:txBody>
      </p:sp>
    </p:spTree>
    <p:extLst>
      <p:ext uri="{BB962C8B-B14F-4D97-AF65-F5344CB8AC3E}">
        <p14:creationId xmlns:p14="http://schemas.microsoft.com/office/powerpoint/2010/main" val="1335563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marL="642938" indent="-528638" algn="l">
              <a:lnSpc>
                <a:spcPct val="95000"/>
              </a:lnSpc>
              <a:buSzPct val="45000"/>
              <a:tabLst>
                <a:tab pos="642938" algn="l"/>
                <a:tab pos="755650" algn="l"/>
                <a:tab pos="1212850" algn="l"/>
                <a:tab pos="1670050" algn="l"/>
                <a:tab pos="2127250" algn="l"/>
                <a:tab pos="2584450" algn="l"/>
                <a:tab pos="3041650" algn="l"/>
                <a:tab pos="3498850" algn="l"/>
                <a:tab pos="3956050" algn="l"/>
                <a:tab pos="4413250" algn="l"/>
                <a:tab pos="4870450" algn="l"/>
                <a:tab pos="5327650" algn="l"/>
                <a:tab pos="5784850" algn="l"/>
                <a:tab pos="6242050" algn="l"/>
                <a:tab pos="6699250" algn="l"/>
                <a:tab pos="7156450" algn="l"/>
                <a:tab pos="7613650" algn="l"/>
                <a:tab pos="8070850" algn="l"/>
                <a:tab pos="8528050" algn="l"/>
                <a:tab pos="8985250" algn="l"/>
                <a:tab pos="9442450" algn="l"/>
              </a:tabLst>
            </a:pPr>
            <a:r>
              <a:rPr lang="de-DE" sz="3600" dirty="0">
                <a:latin typeface="Arial" panose="020B0604020202020204" pitchFamily="34" charset="0"/>
                <a:cs typeface="Arial" panose="020B0604020202020204" pitchFamily="34" charset="0"/>
              </a:rPr>
              <a:t>log(n)/n approximation for Max Clique</a:t>
            </a:r>
            <a:endParaRPr lang="de-DE" alt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algn="l"/>
            <a:r>
              <a:rPr lang="en-US" sz="2000" u="sng" dirty="0">
                <a:latin typeface="Albany"/>
              </a:rPr>
              <a:t>Theorem</a:t>
            </a:r>
            <a:r>
              <a:rPr lang="en-US" sz="2000" dirty="0">
                <a:latin typeface="Albany"/>
              </a:rPr>
              <a:t>: There exists a poly time log(n)/n-approximation algorithm for Max-Clique.</a:t>
            </a:r>
          </a:p>
          <a:p>
            <a:r>
              <a:rPr lang="en-US" sz="2000" u="sng" dirty="0">
                <a:latin typeface="Albany"/>
              </a:rPr>
              <a:t>Algorithm</a:t>
            </a:r>
            <a:r>
              <a:rPr lang="en-US" sz="2000" dirty="0">
                <a:latin typeface="Albany"/>
              </a:rPr>
              <a:t>: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000" dirty="0">
                <a:latin typeface="Albany"/>
              </a:rPr>
              <a:t>Partition V into t=n/log(n) sets each of size log(n).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000" dirty="0">
                <a:latin typeface="Albany"/>
              </a:rPr>
              <a:t>That is V = V</a:t>
            </a:r>
            <a:r>
              <a:rPr lang="en-US" sz="2000" baseline="-25000" dirty="0">
                <a:latin typeface="Albany"/>
              </a:rPr>
              <a:t>1</a:t>
            </a:r>
            <a:r>
              <a:rPr lang="en-US" sz="2000" dirty="0">
                <a:latin typeface="Albany"/>
              </a:rPr>
              <a:t> ∪ V</a:t>
            </a:r>
            <a:r>
              <a:rPr lang="en-US" sz="2000" baseline="-25000" dirty="0">
                <a:latin typeface="Albany"/>
              </a:rPr>
              <a:t>2</a:t>
            </a:r>
            <a:r>
              <a:rPr lang="en-US" sz="2000" dirty="0">
                <a:latin typeface="Albany"/>
              </a:rPr>
              <a:t> ∪ … ∪ V</a:t>
            </a:r>
            <a:r>
              <a:rPr lang="en-US" sz="2000" baseline="-25000" dirty="0">
                <a:latin typeface="Albany"/>
              </a:rPr>
              <a:t>t</a:t>
            </a:r>
            <a:r>
              <a:rPr lang="en-US" sz="2000" dirty="0">
                <a:latin typeface="Albany"/>
              </a:rPr>
              <a:t> for t=n/log(n)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000" dirty="0">
                <a:latin typeface="Albany"/>
              </a:rPr>
              <a:t>In each V</a:t>
            </a:r>
            <a:r>
              <a:rPr lang="en-US" sz="2000" baseline="-25000" dirty="0">
                <a:latin typeface="Albany"/>
              </a:rPr>
              <a:t>i</a:t>
            </a:r>
            <a:r>
              <a:rPr lang="en-US" sz="2000" dirty="0">
                <a:latin typeface="Albany"/>
              </a:rPr>
              <a:t> find a maximal clique using brute force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000" dirty="0">
                <a:latin typeface="Albany"/>
              </a:rPr>
              <a:t>Output the maximal clique found in step 3.</a:t>
            </a:r>
          </a:p>
          <a:p>
            <a:pPr algn="l"/>
            <a:endParaRPr lang="en-US" sz="2000" dirty="0">
              <a:latin typeface="Albany"/>
            </a:endParaRPr>
          </a:p>
        </p:txBody>
      </p:sp>
      <p:sp>
        <p:nvSpPr>
          <p:cNvPr id="5" name="Rounded Rectangle 8">
            <a:extLst>
              <a:ext uri="{FF2B5EF4-FFF2-40B4-BE49-F238E27FC236}">
                <a16:creationId xmlns:a16="http://schemas.microsoft.com/office/drawing/2014/main" id="{E6FBCDBC-EF0F-4300-8F19-487B6BA058AC}"/>
              </a:ext>
            </a:extLst>
          </p:cNvPr>
          <p:cNvSpPr/>
          <p:nvPr/>
        </p:nvSpPr>
        <p:spPr>
          <a:xfrm>
            <a:off x="4179027" y="6129096"/>
            <a:ext cx="5181600" cy="83582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What is the runtime of the algorithm?</a:t>
            </a:r>
          </a:p>
        </p:txBody>
      </p:sp>
    </p:spTree>
    <p:extLst>
      <p:ext uri="{BB962C8B-B14F-4D97-AF65-F5344CB8AC3E}">
        <p14:creationId xmlns:p14="http://schemas.microsoft.com/office/powerpoint/2010/main" val="3237560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 anchorCtr="0"/>
          <a:lstStyle/>
          <a:p>
            <a:pPr lvl="0" algn="l"/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Announcements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5108039"/>
          </a:xfrm>
        </p:spPr>
        <p:txBody>
          <a:bodyPr/>
          <a:lstStyle/>
          <a:p>
            <a:pPr marL="342900" lvl="0" indent="-342900">
              <a:buSzPct val="100000"/>
              <a:buFont typeface="Arial" panose="020B0604020202020204" pitchFamily="34" charset="0"/>
              <a:buChar char="•"/>
            </a:pPr>
            <a:r>
              <a:rPr lang="de-DE" sz="2800" dirty="0">
                <a:latin typeface="Arial" panose="020B0604020202020204" pitchFamily="34" charset="0"/>
                <a:cs typeface="Arial" panose="020B0604020202020204" pitchFamily="34" charset="0"/>
              </a:rPr>
              <a:t>First assignment is online.</a:t>
            </a:r>
          </a:p>
          <a:p>
            <a:pPr marL="342900" lvl="0" indent="-342900">
              <a:buSzPct val="100000"/>
              <a:buFont typeface="Arial" panose="020B0604020202020204" pitchFamily="34" charset="0"/>
              <a:buChar char="•"/>
            </a:pPr>
            <a:r>
              <a:rPr lang="de-DE" sz="2800" dirty="0">
                <a:latin typeface="Arial" panose="020B0604020202020204" pitchFamily="34" charset="0"/>
                <a:cs typeface="Arial" panose="020B0604020202020204" pitchFamily="34" charset="0"/>
              </a:rPr>
              <a:t>Submit your solutions to Coursys by October 7, 2020</a:t>
            </a:r>
          </a:p>
        </p:txBody>
      </p:sp>
    </p:spTree>
    <p:extLst>
      <p:ext uri="{BB962C8B-B14F-4D97-AF65-F5344CB8AC3E}">
        <p14:creationId xmlns:p14="http://schemas.microsoft.com/office/powerpoint/2010/main" val="3150502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marL="642938" indent="-528638" algn="l">
              <a:lnSpc>
                <a:spcPct val="95000"/>
              </a:lnSpc>
              <a:buSzPct val="45000"/>
              <a:tabLst>
                <a:tab pos="642938" algn="l"/>
                <a:tab pos="755650" algn="l"/>
                <a:tab pos="1212850" algn="l"/>
                <a:tab pos="1670050" algn="l"/>
                <a:tab pos="2127250" algn="l"/>
                <a:tab pos="2584450" algn="l"/>
                <a:tab pos="3041650" algn="l"/>
                <a:tab pos="3498850" algn="l"/>
                <a:tab pos="3956050" algn="l"/>
                <a:tab pos="4413250" algn="l"/>
                <a:tab pos="4870450" algn="l"/>
                <a:tab pos="5327650" algn="l"/>
                <a:tab pos="5784850" algn="l"/>
                <a:tab pos="6242050" algn="l"/>
                <a:tab pos="6699250" algn="l"/>
                <a:tab pos="7156450" algn="l"/>
                <a:tab pos="7613650" algn="l"/>
                <a:tab pos="8070850" algn="l"/>
                <a:tab pos="8528050" algn="l"/>
                <a:tab pos="8985250" algn="l"/>
                <a:tab pos="9442450" algn="l"/>
              </a:tabLst>
            </a:pPr>
            <a:r>
              <a:rPr lang="de-DE" sz="3600" dirty="0">
                <a:latin typeface="Arial" panose="020B0604020202020204" pitchFamily="34" charset="0"/>
                <a:cs typeface="Arial" panose="020B0604020202020204" pitchFamily="34" charset="0"/>
              </a:rPr>
              <a:t>log(n)/n approximation for Max Clique</a:t>
            </a:r>
            <a:endParaRPr lang="de-DE" alt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algn="l"/>
            <a:r>
              <a:rPr lang="en-US" sz="2000" u="sng" dirty="0">
                <a:latin typeface="Albany"/>
              </a:rPr>
              <a:t>Theorem</a:t>
            </a:r>
            <a:r>
              <a:rPr lang="en-US" sz="2000" dirty="0">
                <a:latin typeface="Albany"/>
              </a:rPr>
              <a:t>: There is a polytime log(n)/n-approximation algorithm for Max-Clique.</a:t>
            </a:r>
          </a:p>
          <a:p>
            <a:pPr algn="l"/>
            <a:r>
              <a:rPr lang="en-US" sz="2000" u="sng" dirty="0">
                <a:latin typeface="Albany"/>
              </a:rPr>
              <a:t>Analysis</a:t>
            </a:r>
            <a:r>
              <a:rPr lang="en-US" sz="2000" dirty="0">
                <a:latin typeface="Albany"/>
              </a:rPr>
              <a:t>: Suppose the maximum clique in G has size k.</a:t>
            </a:r>
          </a:p>
          <a:p>
            <a:pPr algn="l"/>
            <a:r>
              <a:rPr lang="en-US" sz="2000" dirty="0">
                <a:latin typeface="Albany"/>
              </a:rPr>
              <a:t>If k &lt; n/log(n), then the algorithm returns a clique of size at least 1, which is trivially at least k log(n)/n.</a:t>
            </a:r>
          </a:p>
          <a:p>
            <a:pPr algn="l"/>
            <a:r>
              <a:rPr lang="en-US" sz="2000" dirty="0">
                <a:latin typeface="Albany"/>
              </a:rPr>
              <a:t>Suppose now that  k &gt;=n/log(n).</a:t>
            </a:r>
          </a:p>
          <a:p>
            <a:pPr algn="l"/>
            <a:r>
              <a:rPr lang="en-US" sz="2000" dirty="0">
                <a:latin typeface="Albany"/>
              </a:rPr>
              <a:t>Since there are t=n/log(n) V</a:t>
            </a:r>
            <a:r>
              <a:rPr lang="en-US" sz="2000" baseline="-25000" dirty="0">
                <a:latin typeface="Albany"/>
              </a:rPr>
              <a:t>i</a:t>
            </a:r>
            <a:r>
              <a:rPr lang="en-US" sz="2000" dirty="0">
                <a:latin typeface="Albany"/>
              </a:rPr>
              <a:t>s, one of the V</a:t>
            </a:r>
            <a:r>
              <a:rPr lang="en-US" sz="2000" baseline="-25000" dirty="0">
                <a:latin typeface="Albany"/>
              </a:rPr>
              <a:t>i</a:t>
            </a:r>
            <a:r>
              <a:rPr lang="en-US" sz="2000" dirty="0">
                <a:latin typeface="Albany"/>
              </a:rPr>
              <a:t>’s must contain a clique of size at least k/t = k log(n)/n, as required.</a:t>
            </a:r>
          </a:p>
        </p:txBody>
      </p:sp>
    </p:spTree>
    <p:extLst>
      <p:ext uri="{BB962C8B-B14F-4D97-AF65-F5344CB8AC3E}">
        <p14:creationId xmlns:p14="http://schemas.microsoft.com/office/powerpoint/2010/main" val="2544618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808162"/>
          </a:xfrm>
        </p:spPr>
        <p:txBody>
          <a:bodyPr anchorCtr="1"/>
          <a:lstStyle/>
          <a:p>
            <a:pPr lvl="0" algn="ctr"/>
            <a:r>
              <a:rPr lang="de-DE" sz="60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Questions?</a:t>
            </a:r>
          </a:p>
          <a:p>
            <a:pPr lvl="0" algn="ctr"/>
            <a:r>
              <a:rPr lang="de-DE" sz="60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Comments?</a:t>
            </a:r>
          </a:p>
        </p:txBody>
      </p:sp>
    </p:spTree>
    <p:extLst>
      <p:ext uri="{BB962C8B-B14F-4D97-AF65-F5344CB8AC3E}">
        <p14:creationId xmlns:p14="http://schemas.microsoft.com/office/powerpoint/2010/main" val="11979052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 anchorCtr="0"/>
          <a:lstStyle/>
          <a:p>
            <a:pPr lvl="0" algn="l"/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Plan for today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5051163"/>
          </a:xfrm>
        </p:spPr>
        <p:txBody>
          <a:bodyPr/>
          <a:lstStyle/>
          <a:p>
            <a:pPr lvl="0"/>
            <a: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  <a:t>ln(n) approximation for Set Cover</a:t>
            </a:r>
          </a:p>
          <a:p>
            <a:pPr lvl="0"/>
            <a: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  <a:t>log(n)/n approximation for Max Clique</a:t>
            </a:r>
          </a:p>
        </p:txBody>
      </p:sp>
    </p:spTree>
    <p:extLst>
      <p:ext uri="{BB962C8B-B14F-4D97-AF65-F5344CB8AC3E}">
        <p14:creationId xmlns:p14="http://schemas.microsoft.com/office/powerpoint/2010/main" val="1348404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Grp="1" noChangeArrowheads="1"/>
          </p:cNvSpPr>
          <p:nvPr>
            <p:ph type="title"/>
          </p:nvPr>
        </p:nvSpPr>
        <p:spPr>
          <a:xfrm>
            <a:off x="720725" y="684213"/>
            <a:ext cx="8459788" cy="1023937"/>
          </a:xfrm>
          <a:ln/>
        </p:spPr>
        <p:txBody>
          <a:bodyPr/>
          <a:lstStyle/>
          <a:p>
            <a:endParaRPr lang="en-US"/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20725" y="1949450"/>
            <a:ext cx="8855075" cy="4808538"/>
          </a:xfrm>
          <a:ln/>
        </p:spPr>
        <p:txBody>
          <a:bodyPr tIns="14040"/>
          <a:lstStyle/>
          <a:p>
            <a:pPr marL="642938" indent="-528638" algn="ctr">
              <a:lnSpc>
                <a:spcPct val="95000"/>
              </a:lnSpc>
              <a:buSzPct val="45000"/>
              <a:tabLst>
                <a:tab pos="642938" algn="l"/>
                <a:tab pos="755650" algn="l"/>
                <a:tab pos="1212850" algn="l"/>
                <a:tab pos="1670050" algn="l"/>
                <a:tab pos="2127250" algn="l"/>
                <a:tab pos="2584450" algn="l"/>
                <a:tab pos="3041650" algn="l"/>
                <a:tab pos="3498850" algn="l"/>
                <a:tab pos="3956050" algn="l"/>
                <a:tab pos="4413250" algn="l"/>
                <a:tab pos="4870450" algn="l"/>
                <a:tab pos="5327650" algn="l"/>
                <a:tab pos="5784850" algn="l"/>
                <a:tab pos="6242050" algn="l"/>
                <a:tab pos="6699250" algn="l"/>
                <a:tab pos="7156450" algn="l"/>
                <a:tab pos="7613650" algn="l"/>
                <a:tab pos="8070850" algn="l"/>
                <a:tab pos="8528050" algn="l"/>
                <a:tab pos="8985250" algn="l"/>
                <a:tab pos="9442450" algn="l"/>
              </a:tabLst>
            </a:pPr>
            <a:br>
              <a:rPr lang="en-US" altLang="en-US" sz="6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6000" dirty="0">
                <a:latin typeface="Arial" panose="020B0604020202020204" pitchFamily="34" charset="0"/>
                <a:cs typeface="Arial" panose="020B0604020202020204" pitchFamily="34" charset="0"/>
              </a:rPr>
              <a:t>ln(n) approximation</a:t>
            </a:r>
            <a:br>
              <a:rPr lang="de-DE" sz="6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6000" dirty="0">
                <a:latin typeface="Arial" panose="020B0604020202020204" pitchFamily="34" charset="0"/>
                <a:cs typeface="Arial" panose="020B0604020202020204" pitchFamily="34" charset="0"/>
              </a:rPr>
              <a:t>for Set Cover</a:t>
            </a:r>
          </a:p>
          <a:p>
            <a:pPr marL="642938" indent="-528638" algn="ctr">
              <a:lnSpc>
                <a:spcPct val="95000"/>
              </a:lnSpc>
              <a:buSzPct val="45000"/>
              <a:tabLst>
                <a:tab pos="642938" algn="l"/>
                <a:tab pos="755650" algn="l"/>
                <a:tab pos="1212850" algn="l"/>
                <a:tab pos="1670050" algn="l"/>
                <a:tab pos="2127250" algn="l"/>
                <a:tab pos="2584450" algn="l"/>
                <a:tab pos="3041650" algn="l"/>
                <a:tab pos="3498850" algn="l"/>
                <a:tab pos="3956050" algn="l"/>
                <a:tab pos="4413250" algn="l"/>
                <a:tab pos="4870450" algn="l"/>
                <a:tab pos="5327650" algn="l"/>
                <a:tab pos="5784850" algn="l"/>
                <a:tab pos="6242050" algn="l"/>
                <a:tab pos="6699250" algn="l"/>
                <a:tab pos="7156450" algn="l"/>
                <a:tab pos="7613650" algn="l"/>
                <a:tab pos="8070850" algn="l"/>
                <a:tab pos="8528050" algn="l"/>
                <a:tab pos="8985250" algn="l"/>
                <a:tab pos="9442450" algn="l"/>
              </a:tabLst>
            </a:pPr>
            <a:endParaRPr lang="de-DE" altLang="en-US" sz="6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1702623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marL="642938" indent="-528638" algn="l">
              <a:lnSpc>
                <a:spcPct val="95000"/>
              </a:lnSpc>
              <a:buSzPct val="45000"/>
              <a:tabLst>
                <a:tab pos="642938" algn="l"/>
                <a:tab pos="755650" algn="l"/>
                <a:tab pos="1212850" algn="l"/>
                <a:tab pos="1670050" algn="l"/>
                <a:tab pos="2127250" algn="l"/>
                <a:tab pos="2584450" algn="l"/>
                <a:tab pos="3041650" algn="l"/>
                <a:tab pos="3498850" algn="l"/>
                <a:tab pos="3956050" algn="l"/>
                <a:tab pos="4413250" algn="l"/>
                <a:tab pos="4870450" algn="l"/>
                <a:tab pos="5327650" algn="l"/>
                <a:tab pos="5784850" algn="l"/>
                <a:tab pos="6242050" algn="l"/>
                <a:tab pos="6699250" algn="l"/>
                <a:tab pos="7156450" algn="l"/>
                <a:tab pos="7613650" algn="l"/>
                <a:tab pos="8070850" algn="l"/>
                <a:tab pos="8528050" algn="l"/>
                <a:tab pos="8985250" algn="l"/>
                <a:tab pos="9442450" algn="l"/>
              </a:tabLst>
            </a:pPr>
            <a:r>
              <a:rPr lang="de-DE" sz="3600" dirty="0">
                <a:latin typeface="Arial" panose="020B0604020202020204" pitchFamily="34" charset="0"/>
                <a:cs typeface="Arial" panose="020B0604020202020204" pitchFamily="34" charset="0"/>
              </a:rPr>
              <a:t>ln(n) approximation for Set Cover</a:t>
            </a:r>
            <a:endParaRPr lang="de-DE" alt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algn="l"/>
            <a:r>
              <a:rPr lang="en-US" sz="2000" u="sng" dirty="0">
                <a:latin typeface="Albany"/>
              </a:rPr>
              <a:t>Input</a:t>
            </a:r>
            <a:r>
              <a:rPr lang="en-US" sz="2000" dirty="0">
                <a:latin typeface="Albany"/>
              </a:rPr>
              <a:t>: A universe of n elements {a</a:t>
            </a:r>
            <a:r>
              <a:rPr lang="en-US" sz="2000" baseline="-25000" dirty="0">
                <a:latin typeface="Albany"/>
              </a:rPr>
              <a:t>1</a:t>
            </a:r>
            <a:r>
              <a:rPr lang="en-US" sz="2000" dirty="0">
                <a:latin typeface="Albany"/>
              </a:rPr>
              <a:t>…a</a:t>
            </a:r>
            <a:r>
              <a:rPr lang="en-US" sz="2000" baseline="-25000" dirty="0">
                <a:latin typeface="Albany"/>
              </a:rPr>
              <a:t>n</a:t>
            </a:r>
            <a:r>
              <a:rPr lang="en-US" sz="2000" dirty="0">
                <a:latin typeface="Albany"/>
              </a:rPr>
              <a:t>}, and S</a:t>
            </a:r>
            <a:r>
              <a:rPr lang="en-US" sz="2000" baseline="-25000" dirty="0">
                <a:latin typeface="Albany"/>
              </a:rPr>
              <a:t>1</a:t>
            </a:r>
            <a:r>
              <a:rPr lang="en-US" sz="2000" dirty="0">
                <a:latin typeface="Albany"/>
              </a:rPr>
              <a:t>…</a:t>
            </a:r>
            <a:r>
              <a:rPr lang="en-US" sz="2000" dirty="0" err="1">
                <a:latin typeface="Albany"/>
              </a:rPr>
              <a:t>S</a:t>
            </a:r>
            <a:r>
              <a:rPr lang="en-US" sz="2000" baseline="-25000" dirty="0" err="1">
                <a:latin typeface="Albany"/>
              </a:rPr>
              <a:t>m</a:t>
            </a:r>
            <a:r>
              <a:rPr lang="en-US" sz="2000" dirty="0">
                <a:latin typeface="Albany"/>
              </a:rPr>
              <a:t> - m subsets of {a</a:t>
            </a:r>
            <a:r>
              <a:rPr lang="en-US" sz="2000" baseline="-25000" dirty="0">
                <a:latin typeface="Albany"/>
              </a:rPr>
              <a:t>1</a:t>
            </a:r>
            <a:r>
              <a:rPr lang="en-US" sz="2000" dirty="0">
                <a:latin typeface="Albany"/>
              </a:rPr>
              <a:t>…a</a:t>
            </a:r>
            <a:r>
              <a:rPr lang="en-US" sz="2000" baseline="-25000" dirty="0">
                <a:latin typeface="Albany"/>
              </a:rPr>
              <a:t>n</a:t>
            </a:r>
            <a:r>
              <a:rPr lang="en-US" sz="2000" dirty="0">
                <a:latin typeface="Albany"/>
              </a:rPr>
              <a:t>}</a:t>
            </a:r>
          </a:p>
          <a:p>
            <a:pPr algn="l"/>
            <a:r>
              <a:rPr lang="en-US" sz="2000" u="sng" dirty="0">
                <a:latin typeface="Albany"/>
              </a:rPr>
              <a:t>Output</a:t>
            </a:r>
            <a:r>
              <a:rPr lang="en-US" sz="2000" dirty="0">
                <a:latin typeface="Albany"/>
              </a:rPr>
              <a:t>: Find a smallest collection of sets that cover all elements {a</a:t>
            </a:r>
            <a:r>
              <a:rPr lang="en-US" sz="2000" baseline="-25000" dirty="0">
                <a:latin typeface="Albany"/>
              </a:rPr>
              <a:t>1</a:t>
            </a:r>
            <a:r>
              <a:rPr lang="en-US" sz="2000" dirty="0">
                <a:latin typeface="Albany"/>
              </a:rPr>
              <a:t>…a</a:t>
            </a:r>
            <a:r>
              <a:rPr lang="en-US" sz="2000" baseline="-25000" dirty="0">
                <a:latin typeface="Albany"/>
              </a:rPr>
              <a:t>n</a:t>
            </a:r>
            <a:r>
              <a:rPr lang="en-US" sz="2000" dirty="0">
                <a:latin typeface="Albany"/>
              </a:rPr>
              <a:t>}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F8C64E5C-D339-4DFB-AA48-12C1EE4EE256}"/>
              </a:ext>
            </a:extLst>
          </p:cNvPr>
          <p:cNvSpPr/>
          <p:nvPr/>
        </p:nvSpPr>
        <p:spPr>
          <a:xfrm>
            <a:off x="3341988" y="4753156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3530C140-FC3B-46DE-AB8C-4A725502708E}"/>
              </a:ext>
            </a:extLst>
          </p:cNvPr>
          <p:cNvSpPr/>
          <p:nvPr/>
        </p:nvSpPr>
        <p:spPr>
          <a:xfrm>
            <a:off x="3235308" y="4034336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DD82FEDC-388E-4EEB-8620-FC175C09CFD5}"/>
              </a:ext>
            </a:extLst>
          </p:cNvPr>
          <p:cNvSpPr/>
          <p:nvPr/>
        </p:nvSpPr>
        <p:spPr>
          <a:xfrm>
            <a:off x="4066478" y="4372156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6F4F596D-E202-4C71-AF4B-2FDA95F86A0E}"/>
              </a:ext>
            </a:extLst>
          </p:cNvPr>
          <p:cNvSpPr/>
          <p:nvPr/>
        </p:nvSpPr>
        <p:spPr>
          <a:xfrm>
            <a:off x="3235308" y="4440736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94A93EB2-65C6-45F4-82A9-2502A79137A5}"/>
              </a:ext>
            </a:extLst>
          </p:cNvPr>
          <p:cNvSpPr/>
          <p:nvPr/>
        </p:nvSpPr>
        <p:spPr>
          <a:xfrm>
            <a:off x="4500228" y="4280716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BA3A99BB-C2A2-4A62-94EC-435289AFED4C}"/>
              </a:ext>
            </a:extLst>
          </p:cNvPr>
          <p:cNvSpPr/>
          <p:nvPr/>
        </p:nvSpPr>
        <p:spPr>
          <a:xfrm>
            <a:off x="5438078" y="4656636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ED776437-7548-472A-94C3-62E3280EA6D3}"/>
              </a:ext>
            </a:extLst>
          </p:cNvPr>
          <p:cNvSpPr/>
          <p:nvPr/>
        </p:nvSpPr>
        <p:spPr>
          <a:xfrm>
            <a:off x="5224718" y="3899716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DC724EE1-BD62-4BA3-9D1E-923B1017D398}"/>
              </a:ext>
            </a:extLst>
          </p:cNvPr>
          <p:cNvSpPr/>
          <p:nvPr/>
        </p:nvSpPr>
        <p:spPr>
          <a:xfrm>
            <a:off x="4393548" y="3968296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F31757CD-05F3-4630-ACE9-95C2545D8998}"/>
              </a:ext>
            </a:extLst>
          </p:cNvPr>
          <p:cNvSpPr/>
          <p:nvPr/>
        </p:nvSpPr>
        <p:spPr>
          <a:xfrm>
            <a:off x="1987238" y="3381195"/>
            <a:ext cx="1905000" cy="2286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C63CBAA2-93AA-49A8-B577-B75F763344F1}"/>
              </a:ext>
            </a:extLst>
          </p:cNvPr>
          <p:cNvSpPr/>
          <p:nvPr/>
        </p:nvSpPr>
        <p:spPr>
          <a:xfrm>
            <a:off x="5590478" y="4052116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DB95AAFE-7ADF-45B7-814C-9418A546644A}"/>
              </a:ext>
            </a:extLst>
          </p:cNvPr>
          <p:cNvSpPr/>
          <p:nvPr/>
        </p:nvSpPr>
        <p:spPr>
          <a:xfrm>
            <a:off x="4142678" y="3838756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7F17D465-9482-47B9-A5B8-096283D5FD0E}"/>
              </a:ext>
            </a:extLst>
          </p:cNvPr>
          <p:cNvSpPr/>
          <p:nvPr/>
        </p:nvSpPr>
        <p:spPr>
          <a:xfrm>
            <a:off x="3761678" y="3457756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AA327D18-56A0-4A7A-A25F-9DD5B1E9E355}"/>
              </a:ext>
            </a:extLst>
          </p:cNvPr>
          <p:cNvSpPr/>
          <p:nvPr/>
        </p:nvSpPr>
        <p:spPr>
          <a:xfrm>
            <a:off x="5133278" y="5896156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7AA649BD-2564-4A95-AE43-418ADFB396AD}"/>
              </a:ext>
            </a:extLst>
          </p:cNvPr>
          <p:cNvSpPr/>
          <p:nvPr/>
        </p:nvSpPr>
        <p:spPr>
          <a:xfrm>
            <a:off x="3941258" y="5362756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3B9BC287-E73D-4B86-B80C-73DA08439CF7}"/>
              </a:ext>
            </a:extLst>
          </p:cNvPr>
          <p:cNvSpPr/>
          <p:nvPr/>
        </p:nvSpPr>
        <p:spPr>
          <a:xfrm>
            <a:off x="5514278" y="6124756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59463AAD-CAAD-48FE-A998-945B959B8714}"/>
              </a:ext>
            </a:extLst>
          </p:cNvPr>
          <p:cNvSpPr/>
          <p:nvPr/>
        </p:nvSpPr>
        <p:spPr>
          <a:xfrm>
            <a:off x="4295078" y="3533956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288AD364-B473-4751-BF93-0B1078FE5075}"/>
              </a:ext>
            </a:extLst>
          </p:cNvPr>
          <p:cNvSpPr/>
          <p:nvPr/>
        </p:nvSpPr>
        <p:spPr>
          <a:xfrm>
            <a:off x="3761678" y="5972356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C2516622-E43C-4DAA-BE1C-DB704580A3EB}"/>
              </a:ext>
            </a:extLst>
          </p:cNvPr>
          <p:cNvSpPr/>
          <p:nvPr/>
        </p:nvSpPr>
        <p:spPr>
          <a:xfrm>
            <a:off x="4284328" y="4981756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25FDBE2D-2E08-4549-A956-A585B92B28E5}"/>
              </a:ext>
            </a:extLst>
          </p:cNvPr>
          <p:cNvSpPr/>
          <p:nvPr/>
        </p:nvSpPr>
        <p:spPr>
          <a:xfrm>
            <a:off x="2542478" y="3838756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11E048CF-A90B-4782-927F-2DA0DBAEE213}"/>
              </a:ext>
            </a:extLst>
          </p:cNvPr>
          <p:cNvSpPr/>
          <p:nvPr/>
        </p:nvSpPr>
        <p:spPr>
          <a:xfrm>
            <a:off x="3304478" y="5472338"/>
            <a:ext cx="2909820" cy="107736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CB84B4C8-E455-4F0B-B77B-10F0C6AF4E1F}"/>
              </a:ext>
            </a:extLst>
          </p:cNvPr>
          <p:cNvSpPr/>
          <p:nvPr/>
        </p:nvSpPr>
        <p:spPr>
          <a:xfrm>
            <a:off x="2467298" y="3152956"/>
            <a:ext cx="1446780" cy="2649423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8459F610-10BF-43C3-A1E0-474CBB1B974F}"/>
              </a:ext>
            </a:extLst>
          </p:cNvPr>
          <p:cNvSpPr/>
          <p:nvPr/>
        </p:nvSpPr>
        <p:spPr>
          <a:xfrm>
            <a:off x="3311508" y="5479956"/>
            <a:ext cx="2909820" cy="1077366"/>
          </a:xfrm>
          <a:prstGeom prst="ellipse">
            <a:avLst/>
          </a:prstGeom>
          <a:solidFill>
            <a:srgbClr val="FFC000">
              <a:alpha val="4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9C404A5A-5511-409E-A8C8-126F5F11FD6F}"/>
              </a:ext>
            </a:extLst>
          </p:cNvPr>
          <p:cNvSpPr/>
          <p:nvPr/>
        </p:nvSpPr>
        <p:spPr>
          <a:xfrm>
            <a:off x="2619698" y="3305357"/>
            <a:ext cx="3123180" cy="91664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1A54C155-18ED-4E68-AC68-1634F5D05215}"/>
              </a:ext>
            </a:extLst>
          </p:cNvPr>
          <p:cNvSpPr/>
          <p:nvPr/>
        </p:nvSpPr>
        <p:spPr>
          <a:xfrm>
            <a:off x="4741528" y="3305357"/>
            <a:ext cx="1205694" cy="181823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D04F98C6-E3CF-465B-81A0-A0DC1BF926E3}"/>
              </a:ext>
            </a:extLst>
          </p:cNvPr>
          <p:cNvSpPr/>
          <p:nvPr/>
        </p:nvSpPr>
        <p:spPr>
          <a:xfrm>
            <a:off x="4689482" y="4971596"/>
            <a:ext cx="1205694" cy="181823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C2284183-F36D-4670-9DB0-79E3910FD84B}"/>
              </a:ext>
            </a:extLst>
          </p:cNvPr>
          <p:cNvSpPr/>
          <p:nvPr/>
        </p:nvSpPr>
        <p:spPr>
          <a:xfrm rot="19185260">
            <a:off x="3482133" y="3066799"/>
            <a:ext cx="1205694" cy="181823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5D477422-FC8C-40FB-B831-6B930F22BF76}"/>
              </a:ext>
            </a:extLst>
          </p:cNvPr>
          <p:cNvSpPr/>
          <p:nvPr/>
        </p:nvSpPr>
        <p:spPr>
          <a:xfrm>
            <a:off x="3057986" y="4568097"/>
            <a:ext cx="1205694" cy="181823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A07CFDEC-6404-4675-A026-754DE7E7D519}"/>
              </a:ext>
            </a:extLst>
          </p:cNvPr>
          <p:cNvSpPr/>
          <p:nvPr/>
        </p:nvSpPr>
        <p:spPr>
          <a:xfrm rot="1657543">
            <a:off x="3477363" y="4016749"/>
            <a:ext cx="1205694" cy="2494341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DE77F699-7A66-43F6-9244-F3D6F602A943}"/>
              </a:ext>
            </a:extLst>
          </p:cNvPr>
          <p:cNvSpPr/>
          <p:nvPr/>
        </p:nvSpPr>
        <p:spPr>
          <a:xfrm>
            <a:off x="2847278" y="3457757"/>
            <a:ext cx="3252344" cy="181823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A57176F5-04BD-4686-9E27-1CF24FC41FA7}"/>
              </a:ext>
            </a:extLst>
          </p:cNvPr>
          <p:cNvSpPr/>
          <p:nvPr/>
        </p:nvSpPr>
        <p:spPr>
          <a:xfrm rot="1657543">
            <a:off x="3467830" y="4028820"/>
            <a:ext cx="1205694" cy="2494341"/>
          </a:xfrm>
          <a:prstGeom prst="ellipse">
            <a:avLst/>
          </a:prstGeom>
          <a:solidFill>
            <a:srgbClr val="FFC000">
              <a:alpha val="6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ACBE9977-B259-4DED-8384-C671E394D35D}"/>
              </a:ext>
            </a:extLst>
          </p:cNvPr>
          <p:cNvSpPr/>
          <p:nvPr/>
        </p:nvSpPr>
        <p:spPr>
          <a:xfrm>
            <a:off x="4750085" y="3315215"/>
            <a:ext cx="1205694" cy="1818234"/>
          </a:xfrm>
          <a:prstGeom prst="ellipse">
            <a:avLst/>
          </a:prstGeom>
          <a:solidFill>
            <a:srgbClr val="FFC000">
              <a:alpha val="6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6256B665-FD46-45E7-A6C5-9AD26DCE8B61}"/>
              </a:ext>
            </a:extLst>
          </p:cNvPr>
          <p:cNvSpPr/>
          <p:nvPr/>
        </p:nvSpPr>
        <p:spPr>
          <a:xfrm>
            <a:off x="1969055" y="3371093"/>
            <a:ext cx="1905000" cy="2286000"/>
          </a:xfrm>
          <a:prstGeom prst="ellipse">
            <a:avLst/>
          </a:prstGeom>
          <a:solidFill>
            <a:srgbClr val="FFC000">
              <a:alpha val="6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896DCF02-C92C-4137-B96E-224B37211BC7}"/>
              </a:ext>
            </a:extLst>
          </p:cNvPr>
          <p:cNvSpPr/>
          <p:nvPr/>
        </p:nvSpPr>
        <p:spPr>
          <a:xfrm rot="19185260">
            <a:off x="3495130" y="3074418"/>
            <a:ext cx="1205694" cy="1818234"/>
          </a:xfrm>
          <a:prstGeom prst="ellipse">
            <a:avLst/>
          </a:prstGeom>
          <a:solidFill>
            <a:srgbClr val="FFC000">
              <a:alpha val="6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356496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de-DE" sz="3600" dirty="0">
                <a:latin typeface="Arial" panose="020B0604020202020204" pitchFamily="34" charset="0"/>
                <a:cs typeface="Arial" panose="020B0604020202020204" pitchFamily="34" charset="0"/>
              </a:rPr>
              <a:t>ln(n) approximation for Set Cover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algn="l"/>
            <a:r>
              <a:rPr lang="en-US" sz="2000" u="sng" dirty="0">
                <a:latin typeface="Albany"/>
              </a:rPr>
              <a:t>Input</a:t>
            </a:r>
            <a:r>
              <a:rPr lang="en-US" sz="2000" dirty="0">
                <a:latin typeface="Albany"/>
              </a:rPr>
              <a:t>: A universe of n elements {a</a:t>
            </a:r>
            <a:r>
              <a:rPr lang="en-US" sz="2000" baseline="-25000" dirty="0">
                <a:latin typeface="Albany"/>
              </a:rPr>
              <a:t>1</a:t>
            </a:r>
            <a:r>
              <a:rPr lang="en-US" sz="2000" dirty="0">
                <a:latin typeface="Albany"/>
              </a:rPr>
              <a:t>…a</a:t>
            </a:r>
            <a:r>
              <a:rPr lang="en-US" sz="2000" baseline="-25000" dirty="0">
                <a:latin typeface="Albany"/>
              </a:rPr>
              <a:t>n</a:t>
            </a:r>
            <a:r>
              <a:rPr lang="en-US" sz="2000" dirty="0">
                <a:latin typeface="Albany"/>
              </a:rPr>
              <a:t>}, and S</a:t>
            </a:r>
            <a:r>
              <a:rPr lang="en-US" sz="2000" baseline="-25000" dirty="0">
                <a:latin typeface="Albany"/>
              </a:rPr>
              <a:t>1</a:t>
            </a:r>
            <a:r>
              <a:rPr lang="en-US" sz="2000" dirty="0">
                <a:latin typeface="Albany"/>
              </a:rPr>
              <a:t>…</a:t>
            </a:r>
            <a:r>
              <a:rPr lang="en-US" sz="2000" dirty="0" err="1">
                <a:latin typeface="Albany"/>
              </a:rPr>
              <a:t>S</a:t>
            </a:r>
            <a:r>
              <a:rPr lang="en-US" sz="2000" baseline="-25000" dirty="0" err="1">
                <a:latin typeface="Albany"/>
              </a:rPr>
              <a:t>m</a:t>
            </a:r>
            <a:r>
              <a:rPr lang="en-US" sz="2000" dirty="0">
                <a:latin typeface="Albany"/>
              </a:rPr>
              <a:t> - m subsets of {a</a:t>
            </a:r>
            <a:r>
              <a:rPr lang="en-US" sz="2000" baseline="-25000" dirty="0">
                <a:latin typeface="Albany"/>
              </a:rPr>
              <a:t>1</a:t>
            </a:r>
            <a:r>
              <a:rPr lang="en-US" sz="2000" dirty="0">
                <a:latin typeface="Albany"/>
              </a:rPr>
              <a:t>…a</a:t>
            </a:r>
            <a:r>
              <a:rPr lang="en-US" sz="2000" baseline="-25000" dirty="0">
                <a:latin typeface="Albany"/>
              </a:rPr>
              <a:t>n</a:t>
            </a:r>
            <a:r>
              <a:rPr lang="en-US" sz="2000" dirty="0">
                <a:latin typeface="Albany"/>
              </a:rPr>
              <a:t>}</a:t>
            </a:r>
          </a:p>
          <a:p>
            <a:pPr algn="l"/>
            <a:r>
              <a:rPr lang="en-US" sz="2000" u="sng" dirty="0">
                <a:latin typeface="Albany"/>
              </a:rPr>
              <a:t>Output</a:t>
            </a:r>
            <a:r>
              <a:rPr lang="en-US" sz="2000" dirty="0">
                <a:latin typeface="Albany"/>
              </a:rPr>
              <a:t>: Find a smallest collection of sets that cover all elements {a</a:t>
            </a:r>
            <a:r>
              <a:rPr lang="en-US" sz="2000" baseline="-25000" dirty="0">
                <a:latin typeface="Albany"/>
              </a:rPr>
              <a:t>1</a:t>
            </a:r>
            <a:r>
              <a:rPr lang="en-US" sz="2000" dirty="0">
                <a:latin typeface="Albany"/>
              </a:rPr>
              <a:t>…a</a:t>
            </a:r>
            <a:r>
              <a:rPr lang="en-US" sz="2000" baseline="-25000" dirty="0">
                <a:latin typeface="Albany"/>
              </a:rPr>
              <a:t>n</a:t>
            </a:r>
            <a:r>
              <a:rPr lang="en-US" sz="2000" dirty="0">
                <a:latin typeface="Albany"/>
              </a:rPr>
              <a:t>}</a:t>
            </a:r>
          </a:p>
          <a:p>
            <a:pPr algn="l"/>
            <a:endParaRPr lang="en-US" sz="2000" dirty="0">
              <a:latin typeface="Albany"/>
            </a:endParaRPr>
          </a:p>
          <a:p>
            <a:pPr algn="l"/>
            <a:r>
              <a:rPr lang="en-US" sz="2000" u="sng" dirty="0">
                <a:latin typeface="Albany"/>
              </a:rPr>
              <a:t>Fact</a:t>
            </a:r>
            <a:r>
              <a:rPr lang="en-US" sz="2000" dirty="0">
                <a:latin typeface="Albany"/>
              </a:rPr>
              <a:t>: The problem of finding a smallest collection is NP-complete</a:t>
            </a:r>
          </a:p>
          <a:p>
            <a:pPr algn="l"/>
            <a:r>
              <a:rPr lang="en-US" sz="2000" dirty="0">
                <a:latin typeface="Albany"/>
              </a:rPr>
              <a:t>In particular, we don’t know a polynomial time algorithm solving this problem.</a:t>
            </a:r>
          </a:p>
          <a:p>
            <a:pPr algn="l"/>
            <a:r>
              <a:rPr lang="en-US" sz="2000" dirty="0">
                <a:latin typeface="Albany"/>
              </a:rPr>
              <a:t>…and we don’t believe there exists a polynomial time algorithm for this problem.</a:t>
            </a:r>
          </a:p>
          <a:p>
            <a:pPr algn="l"/>
            <a:r>
              <a:rPr lang="en-US" sz="2000" dirty="0">
                <a:latin typeface="Albany"/>
              </a:rPr>
              <a:t>We can ask for an almost optimal solution.</a:t>
            </a:r>
          </a:p>
          <a:p>
            <a:pPr algn="l"/>
            <a:r>
              <a:rPr lang="en-US" sz="2000" u="sng" dirty="0">
                <a:latin typeface="Albany"/>
              </a:rPr>
              <a:t>Goal’</a:t>
            </a:r>
            <a:r>
              <a:rPr lang="en-US" sz="2000" dirty="0">
                <a:latin typeface="Albany"/>
              </a:rPr>
              <a:t>: Design a poly-time algorithm that outputs a solution that is close to OPT?</a:t>
            </a:r>
          </a:p>
          <a:p>
            <a:pPr algn="l"/>
            <a:endParaRPr lang="en-US" sz="2000" dirty="0">
              <a:latin typeface="Albany"/>
            </a:endParaRPr>
          </a:p>
        </p:txBody>
      </p:sp>
    </p:spTree>
    <p:extLst>
      <p:ext uri="{BB962C8B-B14F-4D97-AF65-F5344CB8AC3E}">
        <p14:creationId xmlns:p14="http://schemas.microsoft.com/office/powerpoint/2010/main" val="337416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de-DE" sz="3600" dirty="0">
                <a:latin typeface="Arial" panose="020B0604020202020204" pitchFamily="34" charset="0"/>
                <a:cs typeface="Arial" panose="020B0604020202020204" pitchFamily="34" charset="0"/>
              </a:rPr>
              <a:t>ln(n) approximation for Set Cover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algn="l"/>
            <a:r>
              <a:rPr lang="en-US" sz="2000" u="sng" dirty="0">
                <a:latin typeface="Albany"/>
              </a:rPr>
              <a:t>Input</a:t>
            </a:r>
            <a:r>
              <a:rPr lang="en-US" sz="2000" dirty="0">
                <a:latin typeface="Albany"/>
              </a:rPr>
              <a:t>: A universe of n elements {a</a:t>
            </a:r>
            <a:r>
              <a:rPr lang="en-US" sz="2000" baseline="-25000" dirty="0">
                <a:latin typeface="Albany"/>
              </a:rPr>
              <a:t>1</a:t>
            </a:r>
            <a:r>
              <a:rPr lang="en-US" sz="2000" dirty="0">
                <a:latin typeface="Albany"/>
              </a:rPr>
              <a:t>…a</a:t>
            </a:r>
            <a:r>
              <a:rPr lang="en-US" sz="2000" baseline="-25000" dirty="0">
                <a:latin typeface="Albany"/>
              </a:rPr>
              <a:t>n</a:t>
            </a:r>
            <a:r>
              <a:rPr lang="en-US" sz="2000" dirty="0">
                <a:latin typeface="Albany"/>
              </a:rPr>
              <a:t>}, and S</a:t>
            </a:r>
            <a:r>
              <a:rPr lang="en-US" sz="2000" baseline="-25000" dirty="0">
                <a:latin typeface="Albany"/>
              </a:rPr>
              <a:t>1</a:t>
            </a:r>
            <a:r>
              <a:rPr lang="en-US" sz="2000" dirty="0">
                <a:latin typeface="Albany"/>
              </a:rPr>
              <a:t>…</a:t>
            </a:r>
            <a:r>
              <a:rPr lang="en-US" sz="2000" dirty="0" err="1">
                <a:latin typeface="Albany"/>
              </a:rPr>
              <a:t>S</a:t>
            </a:r>
            <a:r>
              <a:rPr lang="en-US" sz="2000" baseline="-25000" dirty="0" err="1">
                <a:latin typeface="Albany"/>
              </a:rPr>
              <a:t>m</a:t>
            </a:r>
            <a:r>
              <a:rPr lang="en-US" sz="2000" dirty="0">
                <a:latin typeface="Albany"/>
              </a:rPr>
              <a:t> - m subsets of {a</a:t>
            </a:r>
            <a:r>
              <a:rPr lang="en-US" sz="2000" baseline="-25000" dirty="0">
                <a:latin typeface="Albany"/>
              </a:rPr>
              <a:t>1</a:t>
            </a:r>
            <a:r>
              <a:rPr lang="en-US" sz="2000" dirty="0">
                <a:latin typeface="Albany"/>
              </a:rPr>
              <a:t>…a</a:t>
            </a:r>
            <a:r>
              <a:rPr lang="en-US" sz="2000" baseline="-25000" dirty="0">
                <a:latin typeface="Albany"/>
              </a:rPr>
              <a:t>n</a:t>
            </a:r>
            <a:r>
              <a:rPr lang="en-US" sz="2000" dirty="0">
                <a:latin typeface="Albany"/>
              </a:rPr>
              <a:t>}</a:t>
            </a:r>
          </a:p>
          <a:p>
            <a:pPr algn="l"/>
            <a:r>
              <a:rPr lang="en-US" sz="2000" u="sng" dirty="0">
                <a:latin typeface="Albany"/>
              </a:rPr>
              <a:t>Output</a:t>
            </a:r>
            <a:r>
              <a:rPr lang="en-US" sz="2000" dirty="0">
                <a:latin typeface="Albany"/>
              </a:rPr>
              <a:t>: Find a smallest collection of sets that cover all elements {a</a:t>
            </a:r>
            <a:r>
              <a:rPr lang="en-US" sz="2000" baseline="-25000" dirty="0">
                <a:latin typeface="Albany"/>
              </a:rPr>
              <a:t>1</a:t>
            </a:r>
            <a:r>
              <a:rPr lang="en-US" sz="2000" dirty="0">
                <a:latin typeface="Albany"/>
              </a:rPr>
              <a:t>…a</a:t>
            </a:r>
            <a:r>
              <a:rPr lang="en-US" sz="2000" baseline="-25000" dirty="0">
                <a:latin typeface="Albany"/>
              </a:rPr>
              <a:t>n</a:t>
            </a:r>
            <a:r>
              <a:rPr lang="en-US" sz="2000" dirty="0">
                <a:latin typeface="Albany"/>
              </a:rPr>
              <a:t>}</a:t>
            </a:r>
          </a:p>
          <a:p>
            <a:pPr algn="l"/>
            <a:endParaRPr lang="en-US" sz="2000" dirty="0">
              <a:latin typeface="Albany"/>
            </a:endParaRPr>
          </a:p>
          <a:p>
            <a:r>
              <a:rPr lang="en-US" sz="2000" u="sng" dirty="0">
                <a:latin typeface="Albany"/>
              </a:rPr>
              <a:t>Greedy Algorithm</a:t>
            </a:r>
            <a:r>
              <a:rPr lang="en-US" sz="2000" dirty="0">
                <a:latin typeface="Albany"/>
              </a:rPr>
              <a:t>: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000" dirty="0">
                <a:latin typeface="Albany"/>
              </a:rPr>
              <a:t>Let C = empty set // elements covered so far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000" dirty="0">
                <a:latin typeface="Albany"/>
              </a:rPr>
              <a:t>Let SOL = empty set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000" dirty="0">
                <a:latin typeface="Albany"/>
              </a:rPr>
              <a:t>While C ≠  U do</a:t>
            </a:r>
          </a:p>
          <a:p>
            <a:pPr marL="342900" lvl="1" indent="0">
              <a:buNone/>
            </a:pPr>
            <a:r>
              <a:rPr lang="en-US" sz="2000" dirty="0">
                <a:latin typeface="Albany"/>
              </a:rPr>
              <a:t>	find </a:t>
            </a:r>
            <a:r>
              <a:rPr lang="en-US" sz="2000" dirty="0" err="1">
                <a:latin typeface="Albany"/>
              </a:rPr>
              <a:t>S</a:t>
            </a:r>
            <a:r>
              <a:rPr lang="en-US" sz="2000" baseline="-25000" dirty="0" err="1">
                <a:latin typeface="Albany"/>
              </a:rPr>
              <a:t>i</a:t>
            </a:r>
            <a:r>
              <a:rPr lang="en-US" sz="2000" dirty="0" err="1">
                <a:latin typeface="Albany"/>
              </a:rPr>
              <a:t>∉SOL</a:t>
            </a:r>
            <a:r>
              <a:rPr lang="en-US" sz="2000" dirty="0">
                <a:latin typeface="Albany"/>
              </a:rPr>
              <a:t> such that S</a:t>
            </a:r>
            <a:r>
              <a:rPr lang="en-US" sz="2000" baseline="-25000" dirty="0">
                <a:latin typeface="Albany"/>
              </a:rPr>
              <a:t>i</a:t>
            </a:r>
            <a:r>
              <a:rPr lang="en-US" sz="2000" dirty="0">
                <a:latin typeface="Albany"/>
              </a:rPr>
              <a:t> covers maximal number of points in U\C</a:t>
            </a:r>
          </a:p>
          <a:p>
            <a:pPr marL="342900" lvl="1" indent="0">
              <a:buNone/>
            </a:pPr>
            <a:r>
              <a:rPr lang="en-US" sz="2000" dirty="0">
                <a:latin typeface="Albany"/>
              </a:rPr>
              <a:t>	Add S</a:t>
            </a:r>
            <a:r>
              <a:rPr lang="en-US" sz="2000" baseline="-25000" dirty="0">
                <a:latin typeface="Albany"/>
              </a:rPr>
              <a:t>i</a:t>
            </a:r>
            <a:r>
              <a:rPr lang="en-US" sz="2000" dirty="0">
                <a:latin typeface="Albany"/>
              </a:rPr>
              <a:t> to SOL</a:t>
            </a:r>
          </a:p>
          <a:p>
            <a:pPr marL="342900" lvl="1" indent="0">
              <a:buNone/>
            </a:pPr>
            <a:r>
              <a:rPr lang="en-US" sz="2000" dirty="0">
                <a:latin typeface="Albany"/>
              </a:rPr>
              <a:t>	Add the elements of S</a:t>
            </a:r>
            <a:r>
              <a:rPr lang="en-US" sz="2000" baseline="-25000" dirty="0">
                <a:latin typeface="Albany"/>
              </a:rPr>
              <a:t>i</a:t>
            </a:r>
            <a:r>
              <a:rPr lang="en-US" sz="2000" dirty="0">
                <a:latin typeface="Albany"/>
              </a:rPr>
              <a:t> to C</a:t>
            </a:r>
            <a:br>
              <a:rPr lang="en-US" sz="2000" dirty="0">
                <a:latin typeface="Albany"/>
              </a:rPr>
            </a:br>
            <a:endParaRPr lang="en-US" sz="2000" baseline="-25000" dirty="0">
              <a:latin typeface="Albany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2000" dirty="0">
                <a:latin typeface="Albany"/>
              </a:rPr>
              <a:t>Return SOL</a:t>
            </a:r>
          </a:p>
          <a:p>
            <a:pPr algn="l"/>
            <a:endParaRPr lang="en-US" sz="2000" dirty="0">
              <a:latin typeface="Albany"/>
            </a:endParaRPr>
          </a:p>
        </p:txBody>
      </p:sp>
      <p:sp>
        <p:nvSpPr>
          <p:cNvPr id="4" name="Rounded Rectangle 8">
            <a:extLst>
              <a:ext uri="{FF2B5EF4-FFF2-40B4-BE49-F238E27FC236}">
                <a16:creationId xmlns:a16="http://schemas.microsoft.com/office/drawing/2014/main" id="{AA0A805E-360B-44D2-8ECF-F68C09159CBB}"/>
              </a:ext>
            </a:extLst>
          </p:cNvPr>
          <p:cNvSpPr/>
          <p:nvPr/>
        </p:nvSpPr>
        <p:spPr>
          <a:xfrm>
            <a:off x="4179027" y="4198434"/>
            <a:ext cx="5181600" cy="83582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What is the runtime of the algorithm?</a:t>
            </a:r>
          </a:p>
        </p:txBody>
      </p:sp>
    </p:spTree>
    <p:extLst>
      <p:ext uri="{BB962C8B-B14F-4D97-AF65-F5344CB8AC3E}">
        <p14:creationId xmlns:p14="http://schemas.microsoft.com/office/powerpoint/2010/main" val="4274632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de-DE" sz="3600" dirty="0">
                <a:latin typeface="Arial" panose="020B0604020202020204" pitchFamily="34" charset="0"/>
                <a:cs typeface="Arial" panose="020B0604020202020204" pitchFamily="34" charset="0"/>
              </a:rPr>
              <a:t>ln(n) approximation for Set Cover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algn="l"/>
            <a:r>
              <a:rPr lang="en-US" sz="2000" u="sng" dirty="0">
                <a:latin typeface="Albany"/>
              </a:rPr>
              <a:t>Input</a:t>
            </a:r>
            <a:r>
              <a:rPr lang="en-US" sz="2000" dirty="0">
                <a:latin typeface="Albany"/>
              </a:rPr>
              <a:t>: A universe of n elements {a</a:t>
            </a:r>
            <a:r>
              <a:rPr lang="en-US" sz="2000" baseline="-25000" dirty="0">
                <a:latin typeface="Albany"/>
              </a:rPr>
              <a:t>1</a:t>
            </a:r>
            <a:r>
              <a:rPr lang="en-US" sz="2000" dirty="0">
                <a:latin typeface="Albany"/>
              </a:rPr>
              <a:t>…a</a:t>
            </a:r>
            <a:r>
              <a:rPr lang="en-US" sz="2000" baseline="-25000" dirty="0">
                <a:latin typeface="Albany"/>
              </a:rPr>
              <a:t>n</a:t>
            </a:r>
            <a:r>
              <a:rPr lang="en-US" sz="2000" dirty="0">
                <a:latin typeface="Albany"/>
              </a:rPr>
              <a:t>}, and S</a:t>
            </a:r>
            <a:r>
              <a:rPr lang="en-US" sz="2000" baseline="-25000" dirty="0">
                <a:latin typeface="Albany"/>
              </a:rPr>
              <a:t>1</a:t>
            </a:r>
            <a:r>
              <a:rPr lang="en-US" sz="2000" dirty="0">
                <a:latin typeface="Albany"/>
              </a:rPr>
              <a:t>…</a:t>
            </a:r>
            <a:r>
              <a:rPr lang="en-US" sz="2000" dirty="0" err="1">
                <a:latin typeface="Albany"/>
              </a:rPr>
              <a:t>S</a:t>
            </a:r>
            <a:r>
              <a:rPr lang="en-US" sz="2000" baseline="-25000" dirty="0" err="1">
                <a:latin typeface="Albany"/>
              </a:rPr>
              <a:t>m</a:t>
            </a:r>
            <a:r>
              <a:rPr lang="en-US" sz="2000" dirty="0">
                <a:latin typeface="Albany"/>
              </a:rPr>
              <a:t> - m subsets of {a</a:t>
            </a:r>
            <a:r>
              <a:rPr lang="en-US" sz="2000" baseline="-25000" dirty="0">
                <a:latin typeface="Albany"/>
              </a:rPr>
              <a:t>1</a:t>
            </a:r>
            <a:r>
              <a:rPr lang="en-US" sz="2000" dirty="0">
                <a:latin typeface="Albany"/>
              </a:rPr>
              <a:t>…a</a:t>
            </a:r>
            <a:r>
              <a:rPr lang="en-US" sz="2000" baseline="-25000" dirty="0">
                <a:latin typeface="Albany"/>
              </a:rPr>
              <a:t>n</a:t>
            </a:r>
            <a:r>
              <a:rPr lang="en-US" sz="2000" dirty="0">
                <a:latin typeface="Albany"/>
              </a:rPr>
              <a:t>}</a:t>
            </a:r>
          </a:p>
          <a:p>
            <a:pPr algn="l"/>
            <a:r>
              <a:rPr lang="en-US" sz="2000" u="sng" dirty="0">
                <a:latin typeface="Albany"/>
              </a:rPr>
              <a:t>Output</a:t>
            </a:r>
            <a:r>
              <a:rPr lang="en-US" sz="2000" dirty="0">
                <a:latin typeface="Albany"/>
              </a:rPr>
              <a:t>: Find a smallest collection of sets that cover all elements {a</a:t>
            </a:r>
            <a:r>
              <a:rPr lang="en-US" sz="2000" baseline="-25000" dirty="0">
                <a:latin typeface="Albany"/>
              </a:rPr>
              <a:t>1</a:t>
            </a:r>
            <a:r>
              <a:rPr lang="en-US" sz="2000" dirty="0">
                <a:latin typeface="Albany"/>
              </a:rPr>
              <a:t>…a</a:t>
            </a:r>
            <a:r>
              <a:rPr lang="en-US" sz="2000" baseline="-25000" dirty="0">
                <a:latin typeface="Albany"/>
              </a:rPr>
              <a:t>n</a:t>
            </a:r>
            <a:r>
              <a:rPr lang="en-US" sz="2000" dirty="0">
                <a:latin typeface="Albany"/>
              </a:rPr>
              <a:t>}</a:t>
            </a:r>
          </a:p>
          <a:p>
            <a:pPr algn="l"/>
            <a:endParaRPr lang="en-US" sz="2000" dirty="0">
              <a:latin typeface="Albany"/>
            </a:endParaRPr>
          </a:p>
          <a:p>
            <a:r>
              <a:rPr lang="en-US" sz="2000" dirty="0"/>
              <a:t>What can we guarantee about the quality of the solution?</a:t>
            </a:r>
          </a:p>
          <a:p>
            <a:r>
              <a:rPr lang="en-US" sz="2000" u="sng" dirty="0"/>
              <a:t>Theorem</a:t>
            </a:r>
            <a:r>
              <a:rPr lang="en-US" sz="2000" dirty="0"/>
              <a:t>: If there are k sets that cover all elements, then the algorithm returns at most k ln(n) sets that cover all elements.</a:t>
            </a:r>
          </a:p>
          <a:p>
            <a:endParaRPr lang="en-US" sz="2000" dirty="0"/>
          </a:p>
          <a:p>
            <a:r>
              <a:rPr lang="en-US" sz="2000" dirty="0"/>
              <a:t>That is, our greedy algorithm is a ln(n) approximation algorithm for Set Cover.</a:t>
            </a:r>
          </a:p>
          <a:p>
            <a:pPr algn="l"/>
            <a:endParaRPr lang="en-US" sz="2000" dirty="0">
              <a:latin typeface="Albany"/>
            </a:endParaRPr>
          </a:p>
        </p:txBody>
      </p:sp>
    </p:spTree>
    <p:extLst>
      <p:ext uri="{BB962C8B-B14F-4D97-AF65-F5344CB8AC3E}">
        <p14:creationId xmlns:p14="http://schemas.microsoft.com/office/powerpoint/2010/main" val="2752557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de-DE" sz="3600" dirty="0">
                <a:latin typeface="Arial" panose="020B0604020202020204" pitchFamily="34" charset="0"/>
                <a:cs typeface="Arial" panose="020B0604020202020204" pitchFamily="34" charset="0"/>
              </a:rPr>
              <a:t>ln(n) approximation for Set Cover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r>
              <a:rPr lang="en-US" sz="2000" u="sng" dirty="0"/>
              <a:t>Theorem</a:t>
            </a:r>
            <a:r>
              <a:rPr lang="en-US" sz="2000" dirty="0"/>
              <a:t>: If there are k sets that cover all elements, then the algorithm returns at most k ln(n) sets that cover all elements.</a:t>
            </a:r>
          </a:p>
          <a:p>
            <a:endParaRPr lang="en-US" sz="2000" dirty="0"/>
          </a:p>
          <a:p>
            <a:r>
              <a:rPr lang="en-US" sz="2000" u="sng" dirty="0"/>
              <a:t>Proof</a:t>
            </a:r>
            <a:r>
              <a:rPr lang="en-US" sz="2000" dirty="0"/>
              <a:t>: Suppose there are k sets that cover all n elements.</a:t>
            </a:r>
          </a:p>
          <a:p>
            <a:r>
              <a:rPr lang="en-US" sz="2000" dirty="0"/>
              <a:t>Then one of the sets must be of size at least n/k.</a:t>
            </a:r>
          </a:p>
          <a:p>
            <a:r>
              <a:rPr lang="en-US" sz="2000" dirty="0"/>
              <a:t>Therefore, since in the first step we pick the largest set, we cover at least n/k elements in the first step.</a:t>
            </a:r>
          </a:p>
          <a:p>
            <a:r>
              <a:rPr lang="en-US" sz="2000" dirty="0"/>
              <a:t>So after the first step we have at most n-n/k = (1-1/k)n elements left.</a:t>
            </a:r>
          </a:p>
          <a:p>
            <a:r>
              <a:rPr lang="en-US" sz="2000" dirty="0"/>
              <a:t>The optimal set cover consists of k sets.</a:t>
            </a:r>
          </a:p>
          <a:p>
            <a:r>
              <a:rPr lang="en-US" sz="2000" dirty="0"/>
              <a:t>Hence, there is a set that covers at least 1/k fraction on the remaining elements, i.e., at least 1/k* (1-1/k)n elements.</a:t>
            </a:r>
          </a:p>
          <a:p>
            <a:r>
              <a:rPr lang="en-US" sz="2000" dirty="0"/>
              <a:t>Therefore, after two steps we are left with at most (1-1/k)* (1-1/k)n elements.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0411828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water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lyt blackandwhit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../../../Program%20Files%20(x86)/OpenOffice%204/share/template/en-US/layout/lyt-water.otp</Template>
  <TotalTime>3309</TotalTime>
  <Words>1592</Words>
  <Application>Microsoft Office PowerPoint</Application>
  <PresentationFormat>Custom</PresentationFormat>
  <Paragraphs>136</Paragraphs>
  <Slides>21</Slides>
  <Notes>21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Albany</vt:lpstr>
      <vt:lpstr>Arial</vt:lpstr>
      <vt:lpstr>Calibri</vt:lpstr>
      <vt:lpstr>Times New Roman</vt:lpstr>
      <vt:lpstr>water</vt:lpstr>
      <vt:lpstr>lyt blackandwhite</vt:lpstr>
      <vt:lpstr>PowerPoint Presentation</vt:lpstr>
      <vt:lpstr>Announcements</vt:lpstr>
      <vt:lpstr>Plan for today</vt:lpstr>
      <vt:lpstr>PowerPoint Presentation</vt:lpstr>
      <vt:lpstr>ln(n) approximation for Set Cover</vt:lpstr>
      <vt:lpstr>ln(n) approximation for Set Cover</vt:lpstr>
      <vt:lpstr>ln(n) approximation for Set Cover</vt:lpstr>
      <vt:lpstr>ln(n) approximation for Set Cover</vt:lpstr>
      <vt:lpstr>ln(n) approximation for Set Cover</vt:lpstr>
      <vt:lpstr>ln(n) approximation for Set Cover</vt:lpstr>
      <vt:lpstr>ln(n) approximation for Set Cover</vt:lpstr>
      <vt:lpstr>ln(n) approximation for Set Cover</vt:lpstr>
      <vt:lpstr>ln(n) approximation for Set Cover</vt:lpstr>
      <vt:lpstr>PowerPoint Presentation</vt:lpstr>
      <vt:lpstr>PowerPoint Presentation</vt:lpstr>
      <vt:lpstr>log(n)/n approximation for Max Clique</vt:lpstr>
      <vt:lpstr>log(n)/n approximation for Max Clique</vt:lpstr>
      <vt:lpstr>log(n)/n approximation for Max Clique</vt:lpstr>
      <vt:lpstr>log(n)/n approximation for Max Clique</vt:lpstr>
      <vt:lpstr>log(n)/n approximation for Max Clique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Water</dc:title>
  <dc:creator>Igor Shinkar</dc:creator>
  <cp:lastModifiedBy>Igor Shinkar</cp:lastModifiedBy>
  <cp:revision>856</cp:revision>
  <dcterms:created xsi:type="dcterms:W3CDTF">2017-07-19T12:15:02Z</dcterms:created>
  <dcterms:modified xsi:type="dcterms:W3CDTF">2020-09-23T18:17:23Z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fo 1">
    <vt:lpwstr/>
  </property>
  <property fmtid="{D5CDD505-2E9C-101B-9397-08002B2CF9AE}" pid="3" name="Info 2">
    <vt:lpwstr/>
  </property>
  <property fmtid="{D5CDD505-2E9C-101B-9397-08002B2CF9AE}" pid="4" name="Info 3">
    <vt:lpwstr/>
  </property>
  <property fmtid="{D5CDD505-2E9C-101B-9397-08002B2CF9AE}" pid="5" name="Info 4">
    <vt:lpwstr/>
  </property>
</Properties>
</file>