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0"/>
  </p:notesMasterIdLst>
  <p:handoutMasterIdLst>
    <p:handoutMasterId r:id="rId31"/>
  </p:handoutMasterIdLst>
  <p:sldIdLst>
    <p:sldId id="256" r:id="rId3"/>
    <p:sldId id="445" r:id="rId4"/>
    <p:sldId id="460" r:id="rId5"/>
    <p:sldId id="461" r:id="rId6"/>
    <p:sldId id="462" r:id="rId7"/>
    <p:sldId id="463" r:id="rId8"/>
    <p:sldId id="465" r:id="rId9"/>
    <p:sldId id="475" r:id="rId10"/>
    <p:sldId id="476" r:id="rId11"/>
    <p:sldId id="470" r:id="rId12"/>
    <p:sldId id="467" r:id="rId13"/>
    <p:sldId id="468" r:id="rId14"/>
    <p:sldId id="469" r:id="rId15"/>
    <p:sldId id="473" r:id="rId16"/>
    <p:sldId id="474" r:id="rId17"/>
    <p:sldId id="477" r:id="rId18"/>
    <p:sldId id="471" r:id="rId19"/>
    <p:sldId id="479" r:id="rId20"/>
    <p:sldId id="481" r:id="rId21"/>
    <p:sldId id="478" r:id="rId22"/>
    <p:sldId id="480" r:id="rId23"/>
    <p:sldId id="483" r:id="rId24"/>
    <p:sldId id="485" r:id="rId25"/>
    <p:sldId id="482" r:id="rId26"/>
    <p:sldId id="484" r:id="rId27"/>
    <p:sldId id="486" r:id="rId28"/>
    <p:sldId id="398" r:id="rId29"/>
  </p:sldIdLst>
  <p:sldSz cx="10080625" cy="7559675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01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3792" autoAdjust="0"/>
  </p:normalViewPr>
  <p:slideViewPr>
    <p:cSldViewPr snapToGrid="0">
      <p:cViewPr varScale="1">
        <p:scale>
          <a:sx n="67" d="100"/>
          <a:sy n="67" d="100"/>
        </p:scale>
        <p:origin x="90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279053" y="0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10157658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279053" y="10157658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1052750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17"/>
            <a:ext cx="5345280" cy="400895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endParaRPr lang="en-US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362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-215999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en-US" sz="2000" b="0" i="0" u="none" strike="noStrike" kern="1200" cap="none" spc="0" baseline="0">
        <a:solidFill>
          <a:srgbClr val="000000"/>
        </a:solidFill>
        <a:uFillTx/>
        <a:latin typeface="Arial" pitchFamily="18"/>
        <a:ea typeface="Arial Unicode MS" pitchFamily="2"/>
        <a:cs typeface="Tahoma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811399"/>
          </a:xfrm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6503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5983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6761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7944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4191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02476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55367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23677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94966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2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24862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03996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81433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09505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39923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95863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71883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26843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56398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8966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2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32946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5126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5193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5223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1489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7665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9765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1260472" y="1236661"/>
            <a:ext cx="7559673" cy="2632072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260472" y="3970333"/>
            <a:ext cx="7559673" cy="1825627"/>
          </a:xfrm>
        </p:spPr>
        <p:txBody>
          <a:bodyPr anchorCtr="1"/>
          <a:lstStyle>
            <a:lvl1pPr algn="ctr"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093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901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7110410" y="720720"/>
            <a:ext cx="2070101" cy="5759448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900117" y="720720"/>
            <a:ext cx="6057899" cy="5759448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6483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1260472" y="1236661"/>
            <a:ext cx="7559673" cy="2632072"/>
          </a:xfrm>
        </p:spPr>
        <p:txBody>
          <a:bodyPr anchor="b"/>
          <a:lstStyle>
            <a:lvl1pPr>
              <a:defRPr lang="en-US"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260472" y="3970333"/>
            <a:ext cx="7559673" cy="1825627"/>
          </a:xfrm>
        </p:spPr>
        <p:txBody>
          <a:bodyPr anchorCtr="1"/>
          <a:lstStyle>
            <a:lvl1pPr algn="ctr"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91564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34846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87391" y="1884358"/>
            <a:ext cx="8694736" cy="3144841"/>
          </a:xfrm>
        </p:spPr>
        <p:txBody>
          <a:bodyPr anchor="b"/>
          <a:lstStyle>
            <a:lvl1pPr>
              <a:defRPr lang="en-US"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87391" y="5059366"/>
            <a:ext cx="8694736" cy="1652585"/>
          </a:xfrm>
        </p:spPr>
        <p:txBody>
          <a:bodyPr/>
          <a:lstStyle>
            <a:lvl1pPr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32386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720720" y="1949445"/>
            <a:ext cx="4351336" cy="381000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5224460" y="1949445"/>
            <a:ext cx="4351336" cy="381000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62415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403222"/>
            <a:ext cx="8694736" cy="1460497"/>
          </a:xfrm>
        </p:spPr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93736" y="1852610"/>
            <a:ext cx="4265611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93736" y="2760665"/>
            <a:ext cx="4265611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5103815" y="1852610"/>
            <a:ext cx="4284658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5103815" y="2760665"/>
            <a:ext cx="4284658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2318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23787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8540686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lang="en-US"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6163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2827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lang="en-US"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73747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75350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7362821" y="684208"/>
            <a:ext cx="2212976" cy="5075240"/>
          </a:xfrm>
        </p:spPr>
        <p:txBody>
          <a:bodyPr vert="eaVert"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720720" y="684208"/>
            <a:ext cx="6489697" cy="5075240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4083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87391" y="1884358"/>
            <a:ext cx="8694736" cy="3144841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87391" y="5059366"/>
            <a:ext cx="8694736" cy="1652585"/>
          </a:xfrm>
        </p:spPr>
        <p:txBody>
          <a:bodyPr/>
          <a:lstStyle>
            <a:lvl1pPr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566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900117" y="1979611"/>
            <a:ext cx="4063995" cy="450055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5116516" y="1979611"/>
            <a:ext cx="4063995" cy="450055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067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403222"/>
            <a:ext cx="8694736" cy="146049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93736" y="1852610"/>
            <a:ext cx="4265611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93736" y="2760665"/>
            <a:ext cx="4265611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5103815" y="1852610"/>
            <a:ext cx="4284658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5103815" y="2760665"/>
            <a:ext cx="4284658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414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205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94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037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410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899998" y="719998"/>
            <a:ext cx="8280001" cy="107999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lvl="0"/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899998" y="1979996"/>
            <a:ext cx="8280001" cy="450000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503998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447361" y="6887160"/>
            <a:ext cx="3194995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7227362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Arial" pitchFamily="18"/>
          <a:ea typeface="Arial Unicode MS" pitchFamily="2"/>
          <a:cs typeface="Tahoma" pitchFamily="2"/>
        </a:defRPr>
      </a:lvl1pPr>
    </p:titleStyle>
    <p:bodyStyle>
      <a:lvl1pPr marL="0" marR="0" lvl="0" indent="0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None/>
        <a:tabLst/>
        <a:defRPr lang="en-US" sz="3200" b="0" i="0" u="none" strike="noStrike" kern="1200" cap="none" spc="0" baseline="0">
          <a:solidFill>
            <a:srgbClr val="000000"/>
          </a:solidFill>
          <a:uFillTx/>
          <a:latin typeface="Arial" pitchFamily="18"/>
          <a:ea typeface="Arial Unicode MS" pitchFamily="2"/>
          <a:cs typeface="Tahoma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719998" y="683998"/>
            <a:ext cx="8460001" cy="102347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lvl="0"/>
            <a:endParaRPr lang="de-DE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719998" y="1949043"/>
            <a:ext cx="8855643" cy="3810963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539998" y="6318723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267361" y="6347161"/>
            <a:ext cx="3194995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831363" y="6347161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4400" b="0" i="0" u="none" strike="noStrike" kern="0" cap="none" spc="0" baseline="0">
          <a:solidFill>
            <a:srgbClr val="000000"/>
          </a:solidFill>
          <a:uFillTx/>
          <a:latin typeface="Albany" pitchFamily="18"/>
          <a:cs typeface="Tahoma" pitchFamily="2"/>
        </a:defRPr>
      </a:lvl1pPr>
    </p:titleStyle>
    <p:bodyStyle>
      <a:lvl1pPr marL="0" marR="0" lvl="0" indent="0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None/>
        <a:tabLst/>
        <a:defRPr lang="en-US" sz="3200" b="0" i="0" u="none" strike="noStrike" kern="0" cap="none" spc="0" baseline="0">
          <a:solidFill>
            <a:srgbClr val="000000"/>
          </a:solidFill>
          <a:uFillTx/>
          <a:latin typeface="Albany" pitchFamily="18"/>
          <a:cs typeface="Tahoma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 txBox="1">
            <a:spLocks noGrp="1"/>
          </p:cNvSpPr>
          <p:nvPr>
            <p:ph type="body" idx="4294967295"/>
          </p:nvPr>
        </p:nvSpPr>
        <p:spPr>
          <a:xfrm>
            <a:off x="719998" y="1445035"/>
            <a:ext cx="8855643" cy="5509200"/>
          </a:xfrm>
        </p:spPr>
        <p:txBody>
          <a:bodyPr>
            <a:spAutoFit/>
          </a:bodyPr>
          <a:lstStyle/>
          <a:p>
            <a:pPr lvl="0" algn="ctr"/>
            <a:endParaRPr lang="de-DE" sz="3600" b="1" dirty="0">
              <a:solidFill>
                <a:srgbClr val="0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CMPT 409/815</a:t>
            </a:r>
          </a:p>
          <a:p>
            <a:pPr lvl="0" algn="ctr"/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Advanced Algorithms</a:t>
            </a:r>
          </a:p>
          <a:p>
            <a:pPr lvl="0" algn="ctr"/>
            <a:endParaRPr lang="de-DE" sz="3600" b="1" dirty="0">
              <a:solidFill>
                <a:srgbClr val="0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October 7, 2020</a:t>
            </a:r>
          </a:p>
          <a:p>
            <a:pPr lvl="0" algn="ctr"/>
            <a:endParaRPr lang="de-DE" sz="36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de-DE" sz="3600" dirty="0">
              <a:solidFill>
                <a:srgbClr val="9933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Linear Programming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(minimization version)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200" dirty="0">
                <a:latin typeface="+mn-lt"/>
              </a:rPr>
              <a:t>A canonical minimization LP</a:t>
            </a:r>
          </a:p>
          <a:p>
            <a:pPr algn="l"/>
            <a:endParaRPr lang="en-US" sz="2200" dirty="0">
              <a:latin typeface="+mn-lt"/>
            </a:endParaRPr>
          </a:p>
          <a:p>
            <a:pPr algn="l"/>
            <a:r>
              <a:rPr lang="en-US" sz="2200" u="sng" dirty="0">
                <a:latin typeface="+mn-lt"/>
              </a:rPr>
              <a:t>Input</a:t>
            </a:r>
            <a:r>
              <a:rPr lang="en-US" sz="2200" dirty="0">
                <a:latin typeface="+mn-lt"/>
              </a:rPr>
              <a:t>: </a:t>
            </a:r>
            <a:r>
              <a:rPr lang="en-US" sz="2200" dirty="0" err="1">
                <a:latin typeface="+mn-lt"/>
              </a:rPr>
              <a:t>A∈R</a:t>
            </a:r>
            <a:r>
              <a:rPr lang="en-US" sz="2200" baseline="30000" dirty="0" err="1">
                <a:latin typeface="+mn-lt"/>
              </a:rPr>
              <a:t>MxN</a:t>
            </a:r>
            <a:r>
              <a:rPr lang="en-US" sz="2200" dirty="0">
                <a:latin typeface="+mn-lt"/>
              </a:rPr>
              <a:t>,</a:t>
            </a:r>
            <a:r>
              <a:rPr lang="en-US" sz="2200" baseline="-25000" dirty="0">
                <a:latin typeface="+mn-lt"/>
              </a:rPr>
              <a:t> </a:t>
            </a:r>
            <a:r>
              <a:rPr lang="en-US" sz="2200" dirty="0" err="1">
                <a:latin typeface="+mn-lt"/>
              </a:rPr>
              <a:t>b∈R</a:t>
            </a:r>
            <a:r>
              <a:rPr lang="en-US" sz="2200" baseline="30000" dirty="0" err="1">
                <a:latin typeface="+mn-lt"/>
              </a:rPr>
              <a:t>M</a:t>
            </a:r>
            <a:r>
              <a:rPr lang="en-US" sz="2200" dirty="0">
                <a:latin typeface="+mn-lt"/>
              </a:rPr>
              <a:t>,</a:t>
            </a:r>
            <a:r>
              <a:rPr lang="en-US" sz="2200" baseline="-25000" dirty="0">
                <a:latin typeface="+mn-lt"/>
              </a:rPr>
              <a:t> </a:t>
            </a:r>
            <a:r>
              <a:rPr lang="en-US" sz="2200" dirty="0" err="1">
                <a:latin typeface="+mn-lt"/>
              </a:rPr>
              <a:t>c∈R</a:t>
            </a:r>
            <a:r>
              <a:rPr lang="en-US" sz="2200" baseline="30000" dirty="0" err="1">
                <a:latin typeface="+mn-lt"/>
              </a:rPr>
              <a:t>N</a:t>
            </a:r>
            <a:r>
              <a:rPr lang="en-US" sz="2200" dirty="0">
                <a:latin typeface="+mn-lt"/>
              </a:rPr>
              <a:t>,</a:t>
            </a:r>
            <a:r>
              <a:rPr lang="en-US" sz="2200" baseline="-25000" dirty="0">
                <a:latin typeface="+mn-lt"/>
              </a:rPr>
              <a:t> </a:t>
            </a:r>
          </a:p>
          <a:p>
            <a:pPr algn="l"/>
            <a:r>
              <a:rPr lang="en-US" sz="2200" u="sng" dirty="0">
                <a:latin typeface="+mn-lt"/>
              </a:rPr>
              <a:t>Goal</a:t>
            </a:r>
            <a:r>
              <a:rPr lang="en-US" sz="2200" dirty="0">
                <a:latin typeface="+mn-lt"/>
              </a:rPr>
              <a:t>: find a solution </a:t>
            </a:r>
            <a:r>
              <a:rPr lang="en-US" sz="2200" dirty="0" err="1">
                <a:latin typeface="+mn-lt"/>
              </a:rPr>
              <a:t>x∈R</a:t>
            </a:r>
            <a:r>
              <a:rPr lang="en-US" sz="2200" baseline="30000" dirty="0" err="1">
                <a:latin typeface="+mn-lt"/>
              </a:rPr>
              <a:t>N</a:t>
            </a:r>
            <a:r>
              <a:rPr lang="en-US" sz="2200" dirty="0">
                <a:latin typeface="+mn-lt"/>
              </a:rPr>
              <a:t> that </a:t>
            </a:r>
          </a:p>
          <a:p>
            <a:pPr algn="l"/>
            <a:r>
              <a:rPr lang="en-US" sz="2200" dirty="0">
                <a:latin typeface="+mn-lt"/>
              </a:rPr>
              <a:t>minimizes </a:t>
            </a:r>
            <a:r>
              <a:rPr lang="en-US" sz="2200" dirty="0" err="1">
                <a:latin typeface="+mn-lt"/>
              </a:rPr>
              <a:t>c</a:t>
            </a:r>
            <a:r>
              <a:rPr lang="en-US" sz="2200" baseline="30000" dirty="0" err="1">
                <a:latin typeface="+mn-lt"/>
              </a:rPr>
              <a:t>T</a:t>
            </a:r>
            <a:r>
              <a:rPr lang="en-US" sz="2200" dirty="0" err="1">
                <a:latin typeface="+mn-lt"/>
              </a:rPr>
              <a:t>x</a:t>
            </a:r>
            <a:r>
              <a:rPr lang="en-US" sz="2200" dirty="0">
                <a:latin typeface="+mn-lt"/>
              </a:rPr>
              <a:t> = c</a:t>
            </a:r>
            <a:r>
              <a:rPr lang="en-US" sz="2200" baseline="-25000" dirty="0">
                <a:latin typeface="+mn-lt"/>
              </a:rPr>
              <a:t>1</a:t>
            </a:r>
            <a:r>
              <a:rPr lang="en-US" sz="2200" dirty="0">
                <a:latin typeface="+mn-lt"/>
              </a:rPr>
              <a:t>x</a:t>
            </a:r>
            <a:r>
              <a:rPr lang="en-US" sz="2200" baseline="-25000" dirty="0">
                <a:latin typeface="+mn-lt"/>
              </a:rPr>
              <a:t>1</a:t>
            </a:r>
            <a:r>
              <a:rPr lang="en-US" sz="2200" dirty="0">
                <a:latin typeface="+mn-lt"/>
              </a:rPr>
              <a:t> + c</a:t>
            </a:r>
            <a:r>
              <a:rPr lang="en-US" sz="2200" baseline="-25000" dirty="0">
                <a:latin typeface="+mn-lt"/>
              </a:rPr>
              <a:t>2</a:t>
            </a:r>
            <a:r>
              <a:rPr lang="en-US" sz="2200" dirty="0">
                <a:latin typeface="+mn-lt"/>
              </a:rPr>
              <a:t>x</a:t>
            </a:r>
            <a:r>
              <a:rPr lang="en-US" sz="2200" baseline="-25000" dirty="0">
                <a:latin typeface="+mn-lt"/>
              </a:rPr>
              <a:t>2</a:t>
            </a:r>
            <a:r>
              <a:rPr lang="en-US" sz="2200" dirty="0">
                <a:latin typeface="+mn-lt"/>
              </a:rPr>
              <a:t> + … + </a:t>
            </a:r>
            <a:r>
              <a:rPr lang="en-US" sz="2200" dirty="0" err="1">
                <a:latin typeface="+mn-lt"/>
              </a:rPr>
              <a:t>c</a:t>
            </a:r>
            <a:r>
              <a:rPr lang="en-US" sz="2200" baseline="-25000" dirty="0" err="1">
                <a:latin typeface="+mn-lt"/>
              </a:rPr>
              <a:t>N</a:t>
            </a:r>
            <a:r>
              <a:rPr lang="en-US" sz="2200" dirty="0" err="1">
                <a:latin typeface="+mn-lt"/>
              </a:rPr>
              <a:t>x</a:t>
            </a:r>
            <a:r>
              <a:rPr lang="en-US" sz="2200" baseline="-25000" dirty="0" err="1">
                <a:latin typeface="+mn-lt"/>
              </a:rPr>
              <a:t>N</a:t>
            </a:r>
            <a:endParaRPr lang="en-US" sz="2200" baseline="-25000" dirty="0">
              <a:latin typeface="+mn-lt"/>
            </a:endParaRPr>
          </a:p>
          <a:p>
            <a:pPr algn="l"/>
            <a:r>
              <a:rPr lang="en-US" sz="2200" dirty="0">
                <a:latin typeface="+mn-lt"/>
              </a:rPr>
              <a:t>Subject to Ax &gt;=b</a:t>
            </a:r>
          </a:p>
          <a:p>
            <a:pPr algn="l"/>
            <a:r>
              <a:rPr lang="en-US" sz="2200" dirty="0">
                <a:latin typeface="+mn-lt"/>
              </a:rPr>
              <a:t>And x&gt;=0.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142336-A47C-40B7-A92B-B6C63431B585}"/>
              </a:ext>
            </a:extLst>
          </p:cNvPr>
          <p:cNvSpPr txBox="1"/>
          <p:nvPr/>
        </p:nvSpPr>
        <p:spPr>
          <a:xfrm>
            <a:off x="5759532" y="3574473"/>
            <a:ext cx="266294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rgbClr val="1E01AF"/>
                </a:solidFill>
                <a:latin typeface="Albany"/>
              </a:rPr>
              <a:t>Minimize </a:t>
            </a:r>
            <a:r>
              <a:rPr lang="en-US" sz="2200" b="1" dirty="0" err="1">
                <a:solidFill>
                  <a:srgbClr val="1E01AF"/>
                </a:solidFill>
                <a:latin typeface="Albany"/>
              </a:rPr>
              <a:t>c</a:t>
            </a:r>
            <a:r>
              <a:rPr lang="en-US" sz="2200" b="1" baseline="30000" dirty="0" err="1">
                <a:solidFill>
                  <a:srgbClr val="1E01AF"/>
                </a:solidFill>
                <a:latin typeface="Albany"/>
              </a:rPr>
              <a:t>T</a:t>
            </a:r>
            <a:r>
              <a:rPr lang="en-US" sz="2200" b="1" dirty="0" err="1">
                <a:solidFill>
                  <a:srgbClr val="1E01AF"/>
                </a:solidFill>
                <a:latin typeface="Albany"/>
              </a:rPr>
              <a:t>x</a:t>
            </a:r>
            <a:endParaRPr lang="en-US" sz="2200" b="1" dirty="0">
              <a:solidFill>
                <a:srgbClr val="1E01AF"/>
              </a:solidFill>
              <a:latin typeface="Albany"/>
            </a:endParaRPr>
          </a:p>
          <a:p>
            <a:endParaRPr lang="en-US" sz="2200" b="1" dirty="0">
              <a:solidFill>
                <a:srgbClr val="1E01AF"/>
              </a:solidFill>
              <a:latin typeface="Albany"/>
            </a:endParaRPr>
          </a:p>
          <a:p>
            <a:r>
              <a:rPr lang="en-US" sz="2200" b="1" dirty="0">
                <a:solidFill>
                  <a:srgbClr val="1E01AF"/>
                </a:solidFill>
                <a:latin typeface="Albany"/>
              </a:rPr>
              <a:t>Subject to:</a:t>
            </a:r>
            <a:br>
              <a:rPr lang="en-US" sz="2200" b="1" dirty="0">
                <a:solidFill>
                  <a:srgbClr val="1E01AF"/>
                </a:solidFill>
                <a:latin typeface="Albany"/>
              </a:rPr>
            </a:br>
            <a:r>
              <a:rPr lang="en-US" sz="2200" b="1" dirty="0">
                <a:solidFill>
                  <a:srgbClr val="1E01AF"/>
                </a:solidFill>
                <a:latin typeface="Albany"/>
              </a:rPr>
              <a:t>Ax &gt;=b</a:t>
            </a:r>
            <a:br>
              <a:rPr lang="en-US" sz="2200" b="1" dirty="0">
                <a:solidFill>
                  <a:srgbClr val="1E01AF"/>
                </a:solidFill>
                <a:latin typeface="Albany"/>
              </a:rPr>
            </a:br>
            <a:r>
              <a:rPr lang="en-US" sz="2200" b="1" dirty="0">
                <a:solidFill>
                  <a:srgbClr val="1E01AF"/>
                </a:solidFill>
                <a:latin typeface="Albany"/>
              </a:rPr>
              <a:t>x &gt;=0</a:t>
            </a:r>
            <a:endParaRPr lang="en-CA" sz="2200" b="1" dirty="0">
              <a:solidFill>
                <a:srgbClr val="1E01AF"/>
              </a:solidFill>
              <a:latin typeface="Albany"/>
            </a:endParaRPr>
          </a:p>
        </p:txBody>
      </p:sp>
    </p:spTree>
    <p:extLst>
      <p:ext uri="{BB962C8B-B14F-4D97-AF65-F5344CB8AC3E}">
        <p14:creationId xmlns:p14="http://schemas.microsoft.com/office/powerpoint/2010/main" val="3772539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Linear Programming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(maximization version)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200" dirty="0">
                <a:latin typeface="+mn-lt"/>
              </a:rPr>
              <a:t>A canonical maximization LP</a:t>
            </a:r>
          </a:p>
          <a:p>
            <a:pPr algn="l"/>
            <a:endParaRPr lang="en-US" sz="2200" dirty="0">
              <a:latin typeface="+mn-lt"/>
            </a:endParaRPr>
          </a:p>
          <a:p>
            <a:pPr algn="l"/>
            <a:r>
              <a:rPr lang="en-US" sz="2200" u="sng" dirty="0">
                <a:latin typeface="+mn-lt"/>
              </a:rPr>
              <a:t>Input</a:t>
            </a:r>
            <a:r>
              <a:rPr lang="en-US" sz="2200" dirty="0">
                <a:latin typeface="+mn-lt"/>
              </a:rPr>
              <a:t>: </a:t>
            </a:r>
            <a:r>
              <a:rPr lang="en-US" sz="2200" dirty="0" err="1">
                <a:latin typeface="+mn-lt"/>
              </a:rPr>
              <a:t>A∈R</a:t>
            </a:r>
            <a:r>
              <a:rPr lang="en-US" sz="2200" baseline="30000" dirty="0" err="1">
                <a:latin typeface="+mn-lt"/>
              </a:rPr>
              <a:t>MxN</a:t>
            </a:r>
            <a:r>
              <a:rPr lang="en-US" sz="2200" dirty="0">
                <a:latin typeface="+mn-lt"/>
              </a:rPr>
              <a:t>,</a:t>
            </a:r>
            <a:r>
              <a:rPr lang="en-US" sz="2200" baseline="-25000" dirty="0">
                <a:latin typeface="+mn-lt"/>
              </a:rPr>
              <a:t> </a:t>
            </a:r>
            <a:r>
              <a:rPr lang="en-US" sz="2200" dirty="0" err="1">
                <a:latin typeface="+mn-lt"/>
              </a:rPr>
              <a:t>b∈R</a:t>
            </a:r>
            <a:r>
              <a:rPr lang="en-US" sz="2200" baseline="30000" dirty="0" err="1">
                <a:latin typeface="+mn-lt"/>
              </a:rPr>
              <a:t>M</a:t>
            </a:r>
            <a:r>
              <a:rPr lang="en-US" sz="2200" dirty="0">
                <a:latin typeface="+mn-lt"/>
              </a:rPr>
              <a:t>,</a:t>
            </a:r>
            <a:r>
              <a:rPr lang="en-US" sz="2200" baseline="-25000" dirty="0">
                <a:latin typeface="+mn-lt"/>
              </a:rPr>
              <a:t> </a:t>
            </a:r>
            <a:r>
              <a:rPr lang="en-US" sz="2200" dirty="0" err="1">
                <a:latin typeface="+mn-lt"/>
              </a:rPr>
              <a:t>c∈R</a:t>
            </a:r>
            <a:r>
              <a:rPr lang="en-US" sz="2200" baseline="30000" dirty="0" err="1">
                <a:latin typeface="+mn-lt"/>
              </a:rPr>
              <a:t>N</a:t>
            </a:r>
            <a:r>
              <a:rPr lang="en-US" sz="2200" dirty="0">
                <a:latin typeface="+mn-lt"/>
              </a:rPr>
              <a:t>,</a:t>
            </a:r>
            <a:r>
              <a:rPr lang="en-US" sz="2200" baseline="-25000" dirty="0">
                <a:latin typeface="+mn-lt"/>
              </a:rPr>
              <a:t> </a:t>
            </a:r>
          </a:p>
          <a:p>
            <a:pPr algn="l"/>
            <a:r>
              <a:rPr lang="en-US" sz="2200" u="sng" dirty="0">
                <a:latin typeface="+mn-lt"/>
              </a:rPr>
              <a:t>Goal</a:t>
            </a:r>
            <a:r>
              <a:rPr lang="en-US" sz="2200" dirty="0">
                <a:latin typeface="+mn-lt"/>
              </a:rPr>
              <a:t>: find a solution </a:t>
            </a:r>
            <a:r>
              <a:rPr lang="en-US" sz="2200" dirty="0" err="1">
                <a:latin typeface="+mn-lt"/>
              </a:rPr>
              <a:t>x∈R</a:t>
            </a:r>
            <a:r>
              <a:rPr lang="en-US" sz="2200" baseline="30000" dirty="0" err="1">
                <a:latin typeface="+mn-lt"/>
              </a:rPr>
              <a:t>N</a:t>
            </a:r>
            <a:r>
              <a:rPr lang="en-US" sz="2200" dirty="0">
                <a:latin typeface="+mn-lt"/>
              </a:rPr>
              <a:t> that </a:t>
            </a:r>
          </a:p>
          <a:p>
            <a:pPr algn="l"/>
            <a:r>
              <a:rPr lang="en-US" sz="2200" dirty="0">
                <a:latin typeface="+mn-lt"/>
              </a:rPr>
              <a:t>maximizes </a:t>
            </a:r>
            <a:r>
              <a:rPr lang="en-US" sz="2200" dirty="0" err="1">
                <a:latin typeface="+mn-lt"/>
              </a:rPr>
              <a:t>c</a:t>
            </a:r>
            <a:r>
              <a:rPr lang="en-US" sz="2200" baseline="30000" dirty="0" err="1">
                <a:latin typeface="+mn-lt"/>
              </a:rPr>
              <a:t>T</a:t>
            </a:r>
            <a:r>
              <a:rPr lang="en-US" sz="2200" dirty="0" err="1">
                <a:latin typeface="+mn-lt"/>
              </a:rPr>
              <a:t>x</a:t>
            </a:r>
            <a:r>
              <a:rPr lang="en-US" sz="2200" dirty="0">
                <a:latin typeface="+mn-lt"/>
              </a:rPr>
              <a:t> = c</a:t>
            </a:r>
            <a:r>
              <a:rPr lang="en-US" sz="2200" baseline="-25000" dirty="0">
                <a:latin typeface="+mn-lt"/>
              </a:rPr>
              <a:t>1</a:t>
            </a:r>
            <a:r>
              <a:rPr lang="en-US" sz="2200" dirty="0">
                <a:latin typeface="+mn-lt"/>
              </a:rPr>
              <a:t>x</a:t>
            </a:r>
            <a:r>
              <a:rPr lang="en-US" sz="2200" baseline="-25000" dirty="0">
                <a:latin typeface="+mn-lt"/>
              </a:rPr>
              <a:t>1</a:t>
            </a:r>
            <a:r>
              <a:rPr lang="en-US" sz="2200" dirty="0">
                <a:latin typeface="+mn-lt"/>
              </a:rPr>
              <a:t> + c</a:t>
            </a:r>
            <a:r>
              <a:rPr lang="en-US" sz="2200" baseline="-25000" dirty="0">
                <a:latin typeface="+mn-lt"/>
              </a:rPr>
              <a:t>2</a:t>
            </a:r>
            <a:r>
              <a:rPr lang="en-US" sz="2200" dirty="0">
                <a:latin typeface="+mn-lt"/>
              </a:rPr>
              <a:t>x</a:t>
            </a:r>
            <a:r>
              <a:rPr lang="en-US" sz="2200" baseline="-25000" dirty="0">
                <a:latin typeface="+mn-lt"/>
              </a:rPr>
              <a:t>2</a:t>
            </a:r>
            <a:r>
              <a:rPr lang="en-US" sz="2200" dirty="0">
                <a:latin typeface="+mn-lt"/>
              </a:rPr>
              <a:t> + … + </a:t>
            </a:r>
            <a:r>
              <a:rPr lang="en-US" sz="2200" dirty="0" err="1">
                <a:latin typeface="+mn-lt"/>
              </a:rPr>
              <a:t>c</a:t>
            </a:r>
            <a:r>
              <a:rPr lang="en-US" sz="2200" baseline="-25000" dirty="0" err="1">
                <a:latin typeface="+mn-lt"/>
              </a:rPr>
              <a:t>N</a:t>
            </a:r>
            <a:r>
              <a:rPr lang="en-US" sz="2200" dirty="0" err="1">
                <a:latin typeface="+mn-lt"/>
              </a:rPr>
              <a:t>x</a:t>
            </a:r>
            <a:r>
              <a:rPr lang="en-US" sz="2200" baseline="-25000" dirty="0" err="1">
                <a:latin typeface="+mn-lt"/>
              </a:rPr>
              <a:t>N</a:t>
            </a:r>
            <a:endParaRPr lang="en-US" sz="2200" baseline="-25000" dirty="0">
              <a:latin typeface="+mn-lt"/>
            </a:endParaRPr>
          </a:p>
          <a:p>
            <a:pPr algn="l"/>
            <a:r>
              <a:rPr lang="en-US" sz="2200" dirty="0">
                <a:latin typeface="+mn-lt"/>
              </a:rPr>
              <a:t>Subject to Ax &lt;=b</a:t>
            </a:r>
          </a:p>
          <a:p>
            <a:pPr algn="l"/>
            <a:r>
              <a:rPr lang="en-US" sz="2200" dirty="0">
                <a:latin typeface="+mn-lt"/>
              </a:rPr>
              <a:t>And x&gt;=0.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142336-A47C-40B7-A92B-B6C63431B585}"/>
              </a:ext>
            </a:extLst>
          </p:cNvPr>
          <p:cNvSpPr txBox="1"/>
          <p:nvPr/>
        </p:nvSpPr>
        <p:spPr>
          <a:xfrm>
            <a:off x="5759532" y="3574473"/>
            <a:ext cx="266294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rgbClr val="1E01AF"/>
                </a:solidFill>
                <a:latin typeface="Albany"/>
              </a:rPr>
              <a:t>Maximize </a:t>
            </a:r>
            <a:r>
              <a:rPr lang="en-US" sz="2200" b="1" dirty="0" err="1">
                <a:solidFill>
                  <a:srgbClr val="1E01AF"/>
                </a:solidFill>
                <a:latin typeface="Albany"/>
              </a:rPr>
              <a:t>c</a:t>
            </a:r>
            <a:r>
              <a:rPr lang="en-US" sz="2200" b="1" baseline="30000" dirty="0" err="1">
                <a:solidFill>
                  <a:srgbClr val="1E01AF"/>
                </a:solidFill>
                <a:latin typeface="Albany"/>
              </a:rPr>
              <a:t>T</a:t>
            </a:r>
            <a:r>
              <a:rPr lang="en-US" sz="2200" b="1" dirty="0" err="1">
                <a:solidFill>
                  <a:srgbClr val="1E01AF"/>
                </a:solidFill>
                <a:latin typeface="Albany"/>
              </a:rPr>
              <a:t>x</a:t>
            </a:r>
            <a:endParaRPr lang="en-US" sz="2200" b="1" dirty="0">
              <a:solidFill>
                <a:srgbClr val="1E01AF"/>
              </a:solidFill>
              <a:latin typeface="Albany"/>
            </a:endParaRPr>
          </a:p>
          <a:p>
            <a:endParaRPr lang="en-US" sz="2200" b="1" dirty="0">
              <a:solidFill>
                <a:srgbClr val="1E01AF"/>
              </a:solidFill>
              <a:latin typeface="Albany"/>
            </a:endParaRPr>
          </a:p>
          <a:p>
            <a:r>
              <a:rPr lang="en-US" sz="2200" b="1" dirty="0">
                <a:solidFill>
                  <a:srgbClr val="1E01AF"/>
                </a:solidFill>
                <a:latin typeface="Albany"/>
              </a:rPr>
              <a:t>Subject to:</a:t>
            </a:r>
            <a:br>
              <a:rPr lang="en-US" sz="2200" b="1" dirty="0">
                <a:solidFill>
                  <a:srgbClr val="1E01AF"/>
                </a:solidFill>
                <a:latin typeface="Albany"/>
              </a:rPr>
            </a:br>
            <a:r>
              <a:rPr lang="en-US" sz="2200" b="1" dirty="0">
                <a:solidFill>
                  <a:srgbClr val="1E01AF"/>
                </a:solidFill>
                <a:latin typeface="Albany"/>
              </a:rPr>
              <a:t>Ax &lt;=b</a:t>
            </a:r>
            <a:br>
              <a:rPr lang="en-US" sz="2200" b="1" dirty="0">
                <a:solidFill>
                  <a:srgbClr val="1E01AF"/>
                </a:solidFill>
                <a:latin typeface="Albany"/>
              </a:rPr>
            </a:br>
            <a:r>
              <a:rPr lang="en-US" sz="2200" b="1" dirty="0">
                <a:solidFill>
                  <a:srgbClr val="1E01AF"/>
                </a:solidFill>
                <a:latin typeface="Albany"/>
              </a:rPr>
              <a:t>x &gt;=0</a:t>
            </a:r>
            <a:endParaRPr lang="en-CA" sz="2200" b="1" dirty="0">
              <a:solidFill>
                <a:srgbClr val="1E01AF"/>
              </a:solidFill>
              <a:latin typeface="Albany"/>
            </a:endParaRPr>
          </a:p>
        </p:txBody>
      </p:sp>
    </p:spTree>
    <p:extLst>
      <p:ext uri="{BB962C8B-B14F-4D97-AF65-F5344CB8AC3E}">
        <p14:creationId xmlns:p14="http://schemas.microsoft.com/office/powerpoint/2010/main" val="3299151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Linear Programming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dirty="0">
                <a:latin typeface="+mn-lt"/>
              </a:rPr>
              <a:t>More generally,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the constraints may be arbitrary linear inequalities,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We can write LPs without x&gt;=0 constraints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000" dirty="0">
              <a:latin typeface="+mn-lt"/>
            </a:endParaRPr>
          </a:p>
          <a:p>
            <a:pPr algn="l"/>
            <a:r>
              <a:rPr lang="en-US" sz="2000" u="sng" dirty="0">
                <a:latin typeface="+mn-lt"/>
              </a:rPr>
              <a:t>Theorem</a:t>
            </a:r>
            <a:r>
              <a:rPr lang="en-US" sz="2000" dirty="0">
                <a:latin typeface="+mn-lt"/>
              </a:rPr>
              <a:t>: Every minimization LP can be converted into a canonical minimization LP, i.e. LP of the form </a:t>
            </a:r>
          </a:p>
          <a:p>
            <a:pPr algn="l"/>
            <a:r>
              <a:rPr lang="en-US" sz="2000" dirty="0">
                <a:latin typeface="+mn-lt"/>
              </a:rPr>
              <a:t>minimize 	</a:t>
            </a:r>
            <a:r>
              <a:rPr lang="en-US" sz="2000" dirty="0" err="1">
                <a:latin typeface="+mn-lt"/>
              </a:rPr>
              <a:t>c</a:t>
            </a:r>
            <a:r>
              <a:rPr lang="en-US" sz="2000" baseline="30000" dirty="0" err="1">
                <a:latin typeface="+mn-lt"/>
              </a:rPr>
              <a:t>T</a:t>
            </a:r>
            <a:r>
              <a:rPr lang="en-US" sz="2000" dirty="0" err="1">
                <a:latin typeface="+mn-lt"/>
              </a:rPr>
              <a:t>x</a:t>
            </a:r>
            <a:r>
              <a:rPr lang="en-US" sz="2000" dirty="0">
                <a:latin typeface="+mn-lt"/>
              </a:rPr>
              <a:t> = c</a:t>
            </a:r>
            <a:r>
              <a:rPr lang="en-US" sz="2000" baseline="-25000" dirty="0">
                <a:latin typeface="+mn-lt"/>
              </a:rPr>
              <a:t>1</a:t>
            </a:r>
            <a:r>
              <a:rPr lang="en-US" sz="2000" dirty="0">
                <a:latin typeface="+mn-lt"/>
              </a:rPr>
              <a:t>x</a:t>
            </a:r>
            <a:r>
              <a:rPr lang="en-US" sz="2000" baseline="-25000" dirty="0">
                <a:latin typeface="+mn-lt"/>
              </a:rPr>
              <a:t>1</a:t>
            </a:r>
            <a:r>
              <a:rPr lang="en-US" sz="2000" dirty="0">
                <a:latin typeface="+mn-lt"/>
              </a:rPr>
              <a:t> + c</a:t>
            </a:r>
            <a:r>
              <a:rPr lang="en-US" sz="2000" baseline="-25000" dirty="0">
                <a:latin typeface="+mn-lt"/>
              </a:rPr>
              <a:t>2</a:t>
            </a:r>
            <a:r>
              <a:rPr lang="en-US" sz="2000" dirty="0">
                <a:latin typeface="+mn-lt"/>
              </a:rPr>
              <a:t>x</a:t>
            </a:r>
            <a:r>
              <a:rPr lang="en-US" sz="2000" baseline="-25000" dirty="0">
                <a:latin typeface="+mn-lt"/>
              </a:rPr>
              <a:t>2</a:t>
            </a:r>
            <a:r>
              <a:rPr lang="en-US" sz="2000" dirty="0">
                <a:latin typeface="+mn-lt"/>
              </a:rPr>
              <a:t> + … + </a:t>
            </a:r>
            <a:r>
              <a:rPr lang="en-US" sz="2000" dirty="0" err="1">
                <a:latin typeface="+mn-lt"/>
              </a:rPr>
              <a:t>c</a:t>
            </a:r>
            <a:r>
              <a:rPr lang="en-US" sz="2000" baseline="-25000" dirty="0" err="1">
                <a:latin typeface="+mn-lt"/>
              </a:rPr>
              <a:t>N</a:t>
            </a:r>
            <a:r>
              <a:rPr lang="en-US" sz="2000" dirty="0" err="1">
                <a:latin typeface="+mn-lt"/>
              </a:rPr>
              <a:t>x</a:t>
            </a:r>
            <a:r>
              <a:rPr lang="en-US" sz="2000" baseline="-25000" dirty="0" err="1">
                <a:latin typeface="+mn-lt"/>
              </a:rPr>
              <a:t>N</a:t>
            </a:r>
            <a:r>
              <a:rPr lang="en-US" sz="2000" baseline="-25000" dirty="0">
                <a:latin typeface="+mn-lt"/>
              </a:rPr>
              <a:t/>
            </a:r>
            <a:br>
              <a:rPr lang="en-US" sz="2000" baseline="-25000" dirty="0">
                <a:latin typeface="+mn-lt"/>
              </a:rPr>
            </a:br>
            <a:r>
              <a:rPr lang="en-US" sz="2000" baseline="-25000" dirty="0">
                <a:latin typeface="+mn-lt"/>
              </a:rPr>
              <a:t/>
            </a:r>
            <a:br>
              <a:rPr lang="en-US" sz="2000" baseline="-25000" dirty="0">
                <a:latin typeface="+mn-lt"/>
              </a:rPr>
            </a:br>
            <a:r>
              <a:rPr lang="en-US" sz="2000" dirty="0">
                <a:latin typeface="+mn-lt"/>
              </a:rPr>
              <a:t>Subject to: 	Ax &gt;=b</a:t>
            </a:r>
            <a:br>
              <a:rPr lang="en-US" sz="2000" dirty="0">
                <a:latin typeface="+mn-lt"/>
              </a:rPr>
            </a:br>
            <a:r>
              <a:rPr lang="en-US" sz="2000" dirty="0">
                <a:latin typeface="+mn-lt"/>
              </a:rPr>
              <a:t>		x&gt;=0</a:t>
            </a:r>
          </a:p>
          <a:p>
            <a:pPr algn="l"/>
            <a:endParaRPr lang="en-US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141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Linear Programming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+mn-lt"/>
              </a:rPr>
              <a:t>Fact</a:t>
            </a:r>
            <a:r>
              <a:rPr lang="en-US" sz="2000" dirty="0">
                <a:latin typeface="+mn-lt"/>
              </a:rPr>
              <a:t>: Every minimization LP can be converted into a canonical minimization LP, i.e. LP of the form </a:t>
            </a:r>
          </a:p>
          <a:p>
            <a:pPr algn="l"/>
            <a:r>
              <a:rPr lang="en-US" sz="2000" dirty="0">
                <a:latin typeface="+mn-lt"/>
              </a:rPr>
              <a:t>minimize 	</a:t>
            </a:r>
            <a:r>
              <a:rPr lang="en-US" sz="2000" dirty="0" err="1">
                <a:latin typeface="+mn-lt"/>
              </a:rPr>
              <a:t>c</a:t>
            </a:r>
            <a:r>
              <a:rPr lang="en-US" sz="2000" baseline="30000" dirty="0" err="1">
                <a:latin typeface="+mn-lt"/>
              </a:rPr>
              <a:t>T</a:t>
            </a:r>
            <a:r>
              <a:rPr lang="en-US" sz="2000" dirty="0" err="1">
                <a:latin typeface="+mn-lt"/>
              </a:rPr>
              <a:t>x</a:t>
            </a:r>
            <a:r>
              <a:rPr lang="en-US" sz="2000" dirty="0">
                <a:latin typeface="+mn-lt"/>
              </a:rPr>
              <a:t> = c</a:t>
            </a:r>
            <a:r>
              <a:rPr lang="en-US" sz="2000" baseline="-25000" dirty="0">
                <a:latin typeface="+mn-lt"/>
              </a:rPr>
              <a:t>1</a:t>
            </a:r>
            <a:r>
              <a:rPr lang="en-US" sz="2000" dirty="0">
                <a:latin typeface="+mn-lt"/>
              </a:rPr>
              <a:t>x</a:t>
            </a:r>
            <a:r>
              <a:rPr lang="en-US" sz="2000" baseline="-25000" dirty="0">
                <a:latin typeface="+mn-lt"/>
              </a:rPr>
              <a:t>1</a:t>
            </a:r>
            <a:r>
              <a:rPr lang="en-US" sz="2000" dirty="0">
                <a:latin typeface="+mn-lt"/>
              </a:rPr>
              <a:t> + c</a:t>
            </a:r>
            <a:r>
              <a:rPr lang="en-US" sz="2000" baseline="-25000" dirty="0">
                <a:latin typeface="+mn-lt"/>
              </a:rPr>
              <a:t>2</a:t>
            </a:r>
            <a:r>
              <a:rPr lang="en-US" sz="2000" dirty="0">
                <a:latin typeface="+mn-lt"/>
              </a:rPr>
              <a:t>x</a:t>
            </a:r>
            <a:r>
              <a:rPr lang="en-US" sz="2000" baseline="-25000" dirty="0">
                <a:latin typeface="+mn-lt"/>
              </a:rPr>
              <a:t>2</a:t>
            </a:r>
            <a:r>
              <a:rPr lang="en-US" sz="2000" dirty="0">
                <a:latin typeface="+mn-lt"/>
              </a:rPr>
              <a:t> + … + </a:t>
            </a:r>
            <a:r>
              <a:rPr lang="en-US" sz="2000" dirty="0" err="1">
                <a:latin typeface="+mn-lt"/>
              </a:rPr>
              <a:t>c</a:t>
            </a:r>
            <a:r>
              <a:rPr lang="en-US" sz="2000" baseline="-25000" dirty="0" err="1">
                <a:latin typeface="+mn-lt"/>
              </a:rPr>
              <a:t>N</a:t>
            </a:r>
            <a:r>
              <a:rPr lang="en-US" sz="2000" dirty="0" err="1">
                <a:latin typeface="+mn-lt"/>
              </a:rPr>
              <a:t>x</a:t>
            </a:r>
            <a:r>
              <a:rPr lang="en-US" sz="2000" baseline="-25000" dirty="0" err="1">
                <a:latin typeface="+mn-lt"/>
              </a:rPr>
              <a:t>N</a:t>
            </a:r>
            <a:r>
              <a:rPr lang="en-US" sz="2000" baseline="-25000" dirty="0">
                <a:latin typeface="+mn-lt"/>
              </a:rPr>
              <a:t/>
            </a:r>
            <a:br>
              <a:rPr lang="en-US" sz="2000" baseline="-25000" dirty="0">
                <a:latin typeface="+mn-lt"/>
              </a:rPr>
            </a:br>
            <a:r>
              <a:rPr lang="en-US" sz="2000" baseline="-25000" dirty="0">
                <a:latin typeface="+mn-lt"/>
              </a:rPr>
              <a:t/>
            </a:r>
            <a:br>
              <a:rPr lang="en-US" sz="2000" baseline="-25000" dirty="0">
                <a:latin typeface="+mn-lt"/>
              </a:rPr>
            </a:br>
            <a:r>
              <a:rPr lang="en-US" sz="2000" dirty="0">
                <a:latin typeface="+mn-lt"/>
              </a:rPr>
              <a:t>Subject to: 	Ax &gt;=b</a:t>
            </a:r>
            <a:br>
              <a:rPr lang="en-US" sz="2000" dirty="0">
                <a:latin typeface="+mn-lt"/>
              </a:rPr>
            </a:br>
            <a:r>
              <a:rPr lang="en-US" sz="2000" dirty="0">
                <a:latin typeface="+mn-lt"/>
              </a:rPr>
              <a:t>		x&gt;=0</a:t>
            </a:r>
          </a:p>
          <a:p>
            <a:pPr algn="l"/>
            <a:r>
              <a:rPr lang="en-US" sz="2000" u="sng" dirty="0">
                <a:latin typeface="+mn-lt"/>
              </a:rPr>
              <a:t>Proof</a:t>
            </a:r>
            <a:r>
              <a:rPr lang="en-US" sz="2000" dirty="0">
                <a:latin typeface="+mn-lt"/>
              </a:rPr>
              <a:t>: Given a general LP we convert in into a canonical LP as follows.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>
                <a:latin typeface="+mn-lt"/>
              </a:rPr>
              <a:t>Replace each x with two new variables: x</a:t>
            </a:r>
            <a:r>
              <a:rPr lang="en-US" sz="2000" baseline="30000" dirty="0">
                <a:latin typeface="+mn-lt"/>
              </a:rPr>
              <a:t>+</a:t>
            </a:r>
            <a:r>
              <a:rPr lang="en-US" sz="2000" dirty="0">
                <a:latin typeface="+mn-lt"/>
              </a:rPr>
              <a:t>&gt;=0 and x</a:t>
            </a:r>
            <a:r>
              <a:rPr lang="en-US" sz="2000" baseline="30000" dirty="0">
                <a:latin typeface="+mn-lt"/>
              </a:rPr>
              <a:t>-</a:t>
            </a:r>
            <a:r>
              <a:rPr lang="en-US" sz="2000" dirty="0">
                <a:latin typeface="+mn-lt"/>
              </a:rPr>
              <a:t>&gt;=0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>
                <a:latin typeface="+mn-lt"/>
              </a:rPr>
              <a:t>Replace each x with (x</a:t>
            </a:r>
            <a:r>
              <a:rPr lang="en-US" sz="2000" baseline="30000" dirty="0">
                <a:latin typeface="+mn-lt"/>
              </a:rPr>
              <a:t>+</a:t>
            </a:r>
            <a:r>
              <a:rPr lang="en-US" sz="2000" dirty="0">
                <a:latin typeface="+mn-lt"/>
              </a:rPr>
              <a:t>-x</a:t>
            </a:r>
            <a:r>
              <a:rPr lang="en-US" sz="2000" baseline="30000" dirty="0">
                <a:latin typeface="+mn-lt"/>
              </a:rPr>
              <a:t>-</a:t>
            </a:r>
            <a:r>
              <a:rPr lang="en-US" sz="2000" dirty="0">
                <a:latin typeface="+mn-lt"/>
              </a:rPr>
              <a:t>)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>
                <a:latin typeface="+mn-lt"/>
              </a:rPr>
              <a:t>Every equality </a:t>
            </a:r>
            <a:r>
              <a:rPr lang="en-US" sz="2000" dirty="0" err="1">
                <a:latin typeface="+mn-lt"/>
              </a:rPr>
              <a:t>a</a:t>
            </a:r>
            <a:r>
              <a:rPr lang="en-US" sz="2000" baseline="30000" dirty="0" err="1">
                <a:latin typeface="+mn-lt"/>
              </a:rPr>
              <a:t>T</a:t>
            </a:r>
            <a:r>
              <a:rPr lang="en-US" sz="2000" dirty="0" err="1">
                <a:latin typeface="+mn-lt"/>
              </a:rPr>
              <a:t>x</a:t>
            </a:r>
            <a:r>
              <a:rPr lang="en-US" sz="2000" dirty="0">
                <a:latin typeface="+mn-lt"/>
              </a:rPr>
              <a:t>=b can be replaced with </a:t>
            </a:r>
            <a:r>
              <a:rPr lang="en-US" sz="2000" dirty="0" err="1">
                <a:latin typeface="+mn-lt"/>
              </a:rPr>
              <a:t>a</a:t>
            </a:r>
            <a:r>
              <a:rPr lang="en-US" sz="2000" baseline="30000" dirty="0" err="1">
                <a:latin typeface="+mn-lt"/>
              </a:rPr>
              <a:t>T</a:t>
            </a:r>
            <a:r>
              <a:rPr lang="en-US" sz="2000" dirty="0" err="1">
                <a:latin typeface="+mn-lt"/>
              </a:rPr>
              <a:t>x</a:t>
            </a:r>
            <a:r>
              <a:rPr lang="en-US" sz="2000" dirty="0">
                <a:latin typeface="+mn-lt"/>
              </a:rPr>
              <a:t> &lt;= b and </a:t>
            </a:r>
            <a:r>
              <a:rPr lang="en-US" sz="2000" dirty="0" err="1">
                <a:latin typeface="+mn-lt"/>
              </a:rPr>
              <a:t>a</a:t>
            </a:r>
            <a:r>
              <a:rPr lang="en-US" sz="2000" baseline="30000" dirty="0" err="1">
                <a:latin typeface="+mn-lt"/>
              </a:rPr>
              <a:t>T</a:t>
            </a:r>
            <a:r>
              <a:rPr lang="en-US" sz="2000" dirty="0" err="1">
                <a:latin typeface="+mn-lt"/>
              </a:rPr>
              <a:t>x</a:t>
            </a:r>
            <a:r>
              <a:rPr lang="en-US" sz="2000" dirty="0">
                <a:latin typeface="+mn-lt"/>
              </a:rPr>
              <a:t> &gt;= b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>
                <a:latin typeface="+mn-lt"/>
              </a:rPr>
              <a:t>Every constraints </a:t>
            </a:r>
            <a:r>
              <a:rPr lang="en-US" sz="2000" dirty="0" err="1">
                <a:latin typeface="+mn-lt"/>
              </a:rPr>
              <a:t>a</a:t>
            </a:r>
            <a:r>
              <a:rPr lang="en-US" sz="2000" baseline="30000" dirty="0" err="1">
                <a:latin typeface="+mn-lt"/>
              </a:rPr>
              <a:t>T</a:t>
            </a:r>
            <a:r>
              <a:rPr lang="en-US" sz="2000" dirty="0" err="1">
                <a:latin typeface="+mn-lt"/>
              </a:rPr>
              <a:t>x</a:t>
            </a:r>
            <a:r>
              <a:rPr lang="en-US" sz="2000" dirty="0">
                <a:latin typeface="+mn-lt"/>
              </a:rPr>
              <a:t> &lt;= b can be replaced with (-</a:t>
            </a:r>
            <a:r>
              <a:rPr lang="en-US" sz="2000" dirty="0" err="1">
                <a:latin typeface="+mn-lt"/>
              </a:rPr>
              <a:t>a</a:t>
            </a:r>
            <a:r>
              <a:rPr lang="en-US" sz="2000" baseline="30000" dirty="0" err="1">
                <a:latin typeface="+mn-lt"/>
              </a:rPr>
              <a:t>T</a:t>
            </a:r>
            <a:r>
              <a:rPr lang="en-US" sz="2000" dirty="0">
                <a:latin typeface="+mn-lt"/>
              </a:rPr>
              <a:t>)x &gt;= -b </a:t>
            </a:r>
          </a:p>
        </p:txBody>
      </p:sp>
    </p:spTree>
    <p:extLst>
      <p:ext uri="{BB962C8B-B14F-4D97-AF65-F5344CB8AC3E}">
        <p14:creationId xmlns:p14="http://schemas.microsoft.com/office/powerpoint/2010/main" val="3153965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Linear Programming – feasibility version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200" dirty="0">
                <a:latin typeface="+mn-lt"/>
              </a:rPr>
              <a:t>We can also consider the feasibility version of LP.</a:t>
            </a:r>
          </a:p>
          <a:p>
            <a:pPr algn="l"/>
            <a:endParaRPr lang="en-US" sz="2200" baseline="40000" dirty="0">
              <a:latin typeface="+mn-lt"/>
            </a:endParaRPr>
          </a:p>
          <a:p>
            <a:pPr algn="l"/>
            <a:r>
              <a:rPr lang="en-US" sz="2200" dirty="0">
                <a:latin typeface="+mn-lt"/>
              </a:rPr>
              <a:t>LP</a:t>
            </a:r>
            <a:r>
              <a:rPr lang="en-US" sz="2200" baseline="-25000" dirty="0">
                <a:latin typeface="+mn-lt"/>
              </a:rPr>
              <a:t>FEAS</a:t>
            </a:r>
            <a:r>
              <a:rPr lang="en-US" sz="2200" dirty="0">
                <a:latin typeface="+mn-lt"/>
              </a:rPr>
              <a:t> is the following problem:</a:t>
            </a:r>
          </a:p>
          <a:p>
            <a:pPr algn="l"/>
            <a:r>
              <a:rPr lang="en-US" sz="2200" dirty="0">
                <a:latin typeface="+mn-lt"/>
              </a:rPr>
              <a:t>	Find </a:t>
            </a:r>
            <a:r>
              <a:rPr lang="en-US" sz="2200" dirty="0" err="1">
                <a:latin typeface="+mn-lt"/>
              </a:rPr>
              <a:t>x</a:t>
            </a:r>
            <a:r>
              <a:rPr lang="en-US" sz="2200" dirty="0" err="1"/>
              <a:t>∈R</a:t>
            </a:r>
            <a:r>
              <a:rPr lang="en-US" sz="2200" baseline="30000" dirty="0" err="1"/>
              <a:t>n</a:t>
            </a:r>
            <a:endParaRPr lang="en-US" sz="2200" baseline="30000" dirty="0"/>
          </a:p>
          <a:p>
            <a:pPr algn="l"/>
            <a:r>
              <a:rPr lang="en-US" sz="2200" dirty="0">
                <a:latin typeface="+mn-lt"/>
              </a:rPr>
              <a:t>	such that Ax &gt;= b</a:t>
            </a:r>
          </a:p>
          <a:p>
            <a:pPr algn="l"/>
            <a:endParaRPr lang="en-US" sz="2200" baseline="40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5685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Linear Programming – feasibility version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200" dirty="0"/>
              <a:t>It is clear that if we can solve the optimization of LP, then we can also solve LP</a:t>
            </a:r>
            <a:r>
              <a:rPr lang="en-US" sz="2200" baseline="-25000" dirty="0"/>
              <a:t>FEAS</a:t>
            </a:r>
            <a:r>
              <a:rPr lang="en-US" sz="2200" dirty="0"/>
              <a:t>. What about the other direction?</a:t>
            </a:r>
          </a:p>
          <a:p>
            <a:pPr algn="l"/>
            <a:r>
              <a:rPr lang="en-US" sz="2200" u="sng" dirty="0"/>
              <a:t>Claim</a:t>
            </a:r>
            <a:r>
              <a:rPr lang="en-US" sz="2200" dirty="0"/>
              <a:t>: Suppose we have an algorithm that solves LP</a:t>
            </a:r>
            <a:r>
              <a:rPr lang="en-US" sz="2200" baseline="-25000" dirty="0"/>
              <a:t>FEAS</a:t>
            </a:r>
            <a:r>
              <a:rPr lang="en-US" sz="2200" dirty="0"/>
              <a:t> </a:t>
            </a:r>
            <a:br>
              <a:rPr lang="en-US" sz="2200" dirty="0"/>
            </a:br>
            <a:r>
              <a:rPr lang="en-US" sz="2200" dirty="0"/>
              <a:t>on n variables and m constraints in time T. </a:t>
            </a:r>
          </a:p>
          <a:p>
            <a:pPr algn="l"/>
            <a:r>
              <a:rPr lang="en-US" sz="2200" dirty="0"/>
              <a:t>For an optimization LP, suppose we know that OPT is in [-M,M]</a:t>
            </a:r>
          </a:p>
          <a:p>
            <a:pPr algn="l"/>
            <a:r>
              <a:rPr lang="en-US" sz="2200" dirty="0"/>
              <a:t>Then, we can approximate the optimum up to ±</a:t>
            </a:r>
            <a:r>
              <a:rPr lang="el-GR" sz="2200" dirty="0"/>
              <a:t>ε</a:t>
            </a:r>
            <a:r>
              <a:rPr lang="en-US" sz="2200" dirty="0"/>
              <a:t> in time O(T*log(M/</a:t>
            </a:r>
            <a:r>
              <a:rPr lang="el-GR" sz="2200" dirty="0"/>
              <a:t>ε</a:t>
            </a:r>
            <a:r>
              <a:rPr lang="en-US" sz="2200" dirty="0"/>
              <a:t>)).</a:t>
            </a:r>
          </a:p>
          <a:p>
            <a:pPr algn="l"/>
            <a:endParaRPr lang="en-US" sz="2200" dirty="0"/>
          </a:p>
          <a:p>
            <a:pPr algn="l"/>
            <a:r>
              <a:rPr lang="en-US" sz="2200" u="sng" dirty="0"/>
              <a:t>Proof idea</a:t>
            </a:r>
            <a:r>
              <a:rPr lang="en-US" sz="2200" dirty="0"/>
              <a:t>: binary search</a:t>
            </a:r>
          </a:p>
        </p:txBody>
      </p:sp>
    </p:spTree>
    <p:extLst>
      <p:ext uri="{BB962C8B-B14F-4D97-AF65-F5344CB8AC3E}">
        <p14:creationId xmlns:p14="http://schemas.microsoft.com/office/powerpoint/2010/main" val="1657870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Linear Programming – feasibility version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200" u="sng" dirty="0"/>
              <a:t>Proof</a:t>
            </a:r>
            <a:r>
              <a:rPr lang="en-US" sz="2200" dirty="0"/>
              <a:t>: Suppose the LP is</a:t>
            </a:r>
          </a:p>
          <a:p>
            <a:pPr algn="l"/>
            <a:r>
              <a:rPr lang="en-US" sz="2200" dirty="0"/>
              <a:t>maximize </a:t>
            </a:r>
            <a:r>
              <a:rPr lang="en-US" sz="2200" dirty="0" err="1"/>
              <a:t>c</a:t>
            </a:r>
            <a:r>
              <a:rPr lang="en-US" sz="2200" baseline="30000" dirty="0" err="1"/>
              <a:t>T</a:t>
            </a:r>
            <a:r>
              <a:rPr lang="en-US" sz="2200" dirty="0" err="1"/>
              <a:t>x</a:t>
            </a:r>
            <a:endParaRPr lang="en-US" sz="2200" dirty="0"/>
          </a:p>
          <a:p>
            <a:pPr algn="l"/>
            <a:r>
              <a:rPr lang="en-US" sz="2200" dirty="0" err="1"/>
              <a:t>s.t.</a:t>
            </a:r>
            <a:r>
              <a:rPr lang="en-US" sz="2200" dirty="0"/>
              <a:t>	Ax&lt;=b</a:t>
            </a:r>
            <a:br>
              <a:rPr lang="en-US" sz="2200" dirty="0"/>
            </a:br>
            <a:r>
              <a:rPr lang="en-US" sz="2200" dirty="0"/>
              <a:t>	x&gt;=0</a:t>
            </a:r>
          </a:p>
          <a:p>
            <a:pPr algn="l"/>
            <a:r>
              <a:rPr lang="en-US" sz="2200" dirty="0"/>
              <a:t>Ask if the set of constraints  {Ax&lt;=b, x&gt;=0, </a:t>
            </a:r>
            <a:r>
              <a:rPr lang="en-US" sz="2200" dirty="0" err="1"/>
              <a:t>c</a:t>
            </a:r>
            <a:r>
              <a:rPr lang="en-US" sz="2200" baseline="30000" dirty="0" err="1"/>
              <a:t>T</a:t>
            </a:r>
            <a:r>
              <a:rPr lang="en-US" sz="2200" dirty="0" err="1"/>
              <a:t>x</a:t>
            </a:r>
            <a:r>
              <a:rPr lang="en-US" sz="2200" dirty="0"/>
              <a:t>&gt;=0} is feasible.</a:t>
            </a:r>
          </a:p>
          <a:p>
            <a:pPr algn="l"/>
            <a:r>
              <a:rPr lang="en-US" sz="2200" dirty="0"/>
              <a:t>If yes, then the optimum is in [0,M]</a:t>
            </a:r>
          </a:p>
          <a:p>
            <a:pPr algn="l"/>
            <a:r>
              <a:rPr lang="en-US" sz="2200" dirty="0"/>
              <a:t>	Check feasibility of {Ax&lt;=b, x&gt;=0, </a:t>
            </a:r>
            <a:r>
              <a:rPr lang="en-US" sz="2200" dirty="0" err="1"/>
              <a:t>c</a:t>
            </a:r>
            <a:r>
              <a:rPr lang="en-US" sz="2200" baseline="30000" dirty="0" err="1"/>
              <a:t>T</a:t>
            </a:r>
            <a:r>
              <a:rPr lang="en-US" sz="2200" dirty="0" err="1"/>
              <a:t>x</a:t>
            </a:r>
            <a:r>
              <a:rPr lang="en-US" sz="2200" dirty="0"/>
              <a:t>&gt;=M/2}</a:t>
            </a:r>
          </a:p>
          <a:p>
            <a:pPr algn="l"/>
            <a:r>
              <a:rPr lang="en-US" sz="2200" dirty="0"/>
              <a:t>Otherwise, the optimum is in [-M,0]</a:t>
            </a:r>
          </a:p>
          <a:p>
            <a:pPr algn="l"/>
            <a:r>
              <a:rPr lang="en-US" sz="2200" dirty="0"/>
              <a:t>	Check feasibility of {Ax&lt;=b, x&gt;=0, -M/2&lt;=</a:t>
            </a:r>
            <a:r>
              <a:rPr lang="en-US" sz="2200" dirty="0" err="1"/>
              <a:t>c</a:t>
            </a:r>
            <a:r>
              <a:rPr lang="en-US" sz="2200" baseline="30000" dirty="0" err="1"/>
              <a:t>T</a:t>
            </a:r>
            <a:r>
              <a:rPr lang="en-US" sz="2200" dirty="0" err="1"/>
              <a:t>x</a:t>
            </a:r>
            <a:r>
              <a:rPr lang="en-US" sz="2200" dirty="0"/>
              <a:t>&lt;=0}</a:t>
            </a:r>
          </a:p>
          <a:p>
            <a:pPr algn="l"/>
            <a:r>
              <a:rPr lang="en-US" sz="2200" dirty="0"/>
              <a:t>… Continue to the next iteration each time reducing the range by half</a:t>
            </a:r>
          </a:p>
          <a:p>
            <a:pPr algn="l"/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99000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Fourier-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Motzkin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Elimination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+mn-lt"/>
              </a:rPr>
              <a:t>Q</a:t>
            </a:r>
            <a:r>
              <a:rPr lang="en-US" sz="2000" dirty="0">
                <a:latin typeface="+mn-lt"/>
              </a:rPr>
              <a:t>: How can we solve an LP</a:t>
            </a:r>
            <a:r>
              <a:rPr lang="en-US" sz="2000" baseline="-25000" dirty="0">
                <a:latin typeface="+mn-lt"/>
              </a:rPr>
              <a:t>FEAS</a:t>
            </a:r>
            <a:r>
              <a:rPr lang="en-US" sz="2000" dirty="0">
                <a:latin typeface="+mn-lt"/>
              </a:rPr>
              <a:t>?</a:t>
            </a:r>
          </a:p>
          <a:p>
            <a:pPr algn="l"/>
            <a:r>
              <a:rPr lang="en-US" sz="2000" dirty="0">
                <a:latin typeface="+mn-lt"/>
              </a:rPr>
              <a:t>If all constraints are equalities, we can solve the system of linear equations using Gaussian elimination.</a:t>
            </a:r>
          </a:p>
          <a:p>
            <a:pPr algn="l"/>
            <a:r>
              <a:rPr lang="en-US" sz="2000" dirty="0">
                <a:latin typeface="+mn-lt"/>
              </a:rPr>
              <a:t>For inequalities, we can run the following (inefficient) procedure.</a:t>
            </a:r>
          </a:p>
          <a:p>
            <a:pPr algn="l"/>
            <a:r>
              <a:rPr lang="en-US" sz="2000" u="sng" dirty="0">
                <a:latin typeface="+mn-lt"/>
              </a:rPr>
              <a:t>Fourier-</a:t>
            </a:r>
            <a:r>
              <a:rPr lang="en-US" sz="2000" u="sng" dirty="0" err="1">
                <a:latin typeface="+mn-lt"/>
              </a:rPr>
              <a:t>Motzkin</a:t>
            </a:r>
            <a:r>
              <a:rPr lang="en-US" sz="2000" u="sng" dirty="0">
                <a:latin typeface="+mn-lt"/>
              </a:rPr>
              <a:t> Elimination</a:t>
            </a:r>
            <a:r>
              <a:rPr lang="en-US" sz="2000" dirty="0">
                <a:latin typeface="+mn-lt"/>
              </a:rPr>
              <a:t>:</a:t>
            </a:r>
          </a:p>
          <a:p>
            <a:pPr algn="l"/>
            <a:r>
              <a:rPr lang="en-US" sz="2000" dirty="0">
                <a:latin typeface="+mn-lt"/>
              </a:rPr>
              <a:t>Choose some x</a:t>
            </a:r>
            <a:r>
              <a:rPr lang="en-US" sz="2000" baseline="-25000" dirty="0">
                <a:latin typeface="+mn-lt"/>
              </a:rPr>
              <a:t>i</a:t>
            </a:r>
            <a:r>
              <a:rPr lang="en-US" sz="2000" dirty="0">
                <a:latin typeface="+mn-lt"/>
              </a:rPr>
              <a:t> and isolate it in each equation and then eliminate. For example:</a:t>
            </a:r>
          </a:p>
          <a:p>
            <a:pPr algn="l"/>
            <a:endParaRPr lang="en-US" sz="2000" dirty="0">
              <a:latin typeface="+mn-lt"/>
            </a:endParaRPr>
          </a:p>
          <a:p>
            <a:pPr algn="l"/>
            <a:endParaRPr lang="en-US" sz="2000" dirty="0">
              <a:latin typeface="+mn-lt"/>
            </a:endParaRPr>
          </a:p>
          <a:p>
            <a:pPr algn="l"/>
            <a:r>
              <a:rPr lang="en-US" sz="2000">
                <a:latin typeface="+mn-lt"/>
              </a:rPr>
              <a:t/>
            </a:r>
            <a:br>
              <a:rPr lang="en-US" sz="2000">
                <a:latin typeface="+mn-lt"/>
              </a:rPr>
            </a:br>
            <a:r>
              <a:rPr lang="en-US" sz="2000">
                <a:latin typeface="+mn-lt"/>
              </a:rPr>
              <a:t>Note </a:t>
            </a:r>
            <a:r>
              <a:rPr lang="en-US" sz="2000" dirty="0">
                <a:latin typeface="+mn-lt"/>
              </a:rPr>
              <a:t>that in general each step converts m constraints into up to (m/2)</a:t>
            </a:r>
            <a:r>
              <a:rPr lang="en-US" sz="2000" baseline="30000" dirty="0">
                <a:latin typeface="+mn-lt"/>
              </a:rPr>
              <a:t>2</a:t>
            </a:r>
            <a:r>
              <a:rPr lang="en-US" sz="2000" dirty="0">
                <a:latin typeface="+mn-lt"/>
              </a:rPr>
              <a:t> constraints.</a:t>
            </a:r>
          </a:p>
          <a:p>
            <a:pPr algn="l"/>
            <a:r>
              <a:rPr lang="en-US" sz="2000" dirty="0">
                <a:latin typeface="+mn-lt"/>
              </a:rPr>
              <a:t>Therefore, the total running time may be up to m</a:t>
            </a:r>
            <a:r>
              <a:rPr lang="en-US" sz="2000" baseline="24000" dirty="0">
                <a:latin typeface="+mn-lt"/>
              </a:rPr>
              <a:t>2</a:t>
            </a:r>
            <a:r>
              <a:rPr lang="en-US" sz="2000" baseline="40000" dirty="0">
                <a:latin typeface="+mn-lt"/>
              </a:rPr>
              <a:t>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24560" y="4537960"/>
            <a:ext cx="149271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 – y + 2z &lt;= 3</a:t>
            </a:r>
          </a:p>
          <a:p>
            <a:r>
              <a:rPr lang="en-US" dirty="0"/>
              <a:t>2x + y &gt;= 4</a:t>
            </a:r>
          </a:p>
          <a:p>
            <a:r>
              <a:rPr lang="en-US" dirty="0"/>
              <a:t>-2x + 3z &lt;= 8</a:t>
            </a:r>
          </a:p>
          <a:p>
            <a:r>
              <a:rPr lang="en-US" dirty="0"/>
              <a:t>x + y &lt;= 7</a:t>
            </a:r>
          </a:p>
        </p:txBody>
      </p:sp>
      <p:sp>
        <p:nvSpPr>
          <p:cNvPr id="5" name="Right Arrow 4"/>
          <p:cNvSpPr/>
          <p:nvPr/>
        </p:nvSpPr>
        <p:spPr>
          <a:xfrm>
            <a:off x="5704776" y="4812280"/>
            <a:ext cx="1239520" cy="5283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104640" y="4537960"/>
            <a:ext cx="149271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x &lt;= 3 + y – 2z</a:t>
            </a:r>
          </a:p>
          <a:p>
            <a:r>
              <a:rPr lang="en-US" dirty="0">
                <a:solidFill>
                  <a:srgbClr val="1E01AF"/>
                </a:solidFill>
              </a:rPr>
              <a:t>x &gt;= 2 – y/2</a:t>
            </a:r>
          </a:p>
          <a:p>
            <a:r>
              <a:rPr lang="en-US" dirty="0">
                <a:solidFill>
                  <a:srgbClr val="1E01AF"/>
                </a:solidFill>
              </a:rPr>
              <a:t>x &gt;= 1.5z-4</a:t>
            </a:r>
          </a:p>
          <a:p>
            <a:r>
              <a:rPr lang="en-US" dirty="0">
                <a:solidFill>
                  <a:srgbClr val="FF0000"/>
                </a:solidFill>
              </a:rPr>
              <a:t>x &lt;= 7-y</a:t>
            </a:r>
          </a:p>
        </p:txBody>
      </p:sp>
      <p:sp>
        <p:nvSpPr>
          <p:cNvPr id="7" name="Right Arrow 6"/>
          <p:cNvSpPr/>
          <p:nvPr/>
        </p:nvSpPr>
        <p:spPr>
          <a:xfrm>
            <a:off x="2713278" y="4812280"/>
            <a:ext cx="1239520" cy="5283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239836" y="4614775"/>
            <a:ext cx="206979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1E01AF"/>
                </a:solidFill>
              </a:rPr>
              <a:t>2 – y/2</a:t>
            </a:r>
            <a:r>
              <a:rPr lang="en-US" dirty="0"/>
              <a:t> &lt;= </a:t>
            </a:r>
            <a:r>
              <a:rPr lang="en-US" dirty="0">
                <a:solidFill>
                  <a:srgbClr val="FF0000"/>
                </a:solidFill>
              </a:rPr>
              <a:t>3 + y – 2z</a:t>
            </a:r>
          </a:p>
          <a:p>
            <a:r>
              <a:rPr lang="en-US" dirty="0">
                <a:solidFill>
                  <a:srgbClr val="1E01AF"/>
                </a:solidFill>
              </a:rPr>
              <a:t>1.5z - 4 </a:t>
            </a:r>
            <a:r>
              <a:rPr lang="en-US" dirty="0"/>
              <a:t>&lt;= </a:t>
            </a:r>
            <a:r>
              <a:rPr lang="en-US" dirty="0">
                <a:solidFill>
                  <a:srgbClr val="FF0000"/>
                </a:solidFill>
              </a:rPr>
              <a:t>3 + y – 2z</a:t>
            </a:r>
          </a:p>
          <a:p>
            <a:r>
              <a:rPr lang="en-US" dirty="0">
                <a:solidFill>
                  <a:srgbClr val="1E01AF"/>
                </a:solidFill>
              </a:rPr>
              <a:t>2 – y/2 </a:t>
            </a:r>
            <a:r>
              <a:rPr lang="en-US" dirty="0"/>
              <a:t>&lt;= </a:t>
            </a:r>
            <a:r>
              <a:rPr lang="en-US" dirty="0">
                <a:solidFill>
                  <a:srgbClr val="FF0000"/>
                </a:solidFill>
              </a:rPr>
              <a:t>7-y</a:t>
            </a:r>
            <a:endParaRPr lang="en-US" dirty="0"/>
          </a:p>
          <a:p>
            <a:r>
              <a:rPr lang="en-US" dirty="0">
                <a:solidFill>
                  <a:srgbClr val="1E01AF"/>
                </a:solidFill>
              </a:rPr>
              <a:t>1.5z - 4 </a:t>
            </a:r>
            <a:r>
              <a:rPr lang="en-US" dirty="0"/>
              <a:t>&lt;= </a:t>
            </a:r>
            <a:r>
              <a:rPr lang="en-US" dirty="0">
                <a:solidFill>
                  <a:srgbClr val="FF0000"/>
                </a:solidFill>
              </a:rPr>
              <a:t>7-y</a:t>
            </a:r>
          </a:p>
        </p:txBody>
      </p:sp>
    </p:spTree>
    <p:extLst>
      <p:ext uri="{BB962C8B-B14F-4D97-AF65-F5344CB8AC3E}">
        <p14:creationId xmlns:p14="http://schemas.microsoft.com/office/powerpoint/2010/main" val="3957000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7" grpId="0" animBg="1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Linear Programming – feasibility version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200" u="sng" dirty="0"/>
              <a:t>Claim</a:t>
            </a:r>
            <a:r>
              <a:rPr lang="en-US" sz="2200" dirty="0"/>
              <a:t>: LP</a:t>
            </a:r>
            <a:r>
              <a:rPr lang="en-US" sz="2200" baseline="-25000" dirty="0"/>
              <a:t>FEAS</a:t>
            </a:r>
            <a:r>
              <a:rPr lang="en-US" sz="2200" dirty="0"/>
              <a:t> ∈NP.</a:t>
            </a:r>
            <a:br>
              <a:rPr lang="en-US" sz="2200" dirty="0"/>
            </a:br>
            <a:r>
              <a:rPr lang="en-US" sz="2200" u="sng" dirty="0"/>
              <a:t>Obvious</a:t>
            </a:r>
            <a:r>
              <a:rPr lang="en-US" sz="2200" dirty="0"/>
              <a:t>.</a:t>
            </a:r>
          </a:p>
          <a:p>
            <a:pPr algn="l"/>
            <a:endParaRPr lang="en-US" sz="2200" u="sng" dirty="0"/>
          </a:p>
          <a:p>
            <a:pPr algn="l"/>
            <a:r>
              <a:rPr lang="en-US" sz="2200" u="sng" dirty="0"/>
              <a:t>Conclusion</a:t>
            </a:r>
            <a:r>
              <a:rPr lang="en-US" sz="2200" dirty="0"/>
              <a:t>: We can find the optimum of a given LP up to ±</a:t>
            </a:r>
            <a:r>
              <a:rPr lang="el-GR" sz="2200" dirty="0"/>
              <a:t>ε</a:t>
            </a:r>
            <a:r>
              <a:rPr lang="en-US" sz="2200" dirty="0"/>
              <a:t> in time exp(poly(n))</a:t>
            </a:r>
          </a:p>
          <a:p>
            <a:pPr algn="l"/>
            <a:r>
              <a:rPr lang="en-US" sz="2200" dirty="0"/>
              <a:t>This is better than Fourier-</a:t>
            </a:r>
            <a:r>
              <a:rPr lang="en-US" sz="2200" dirty="0" err="1"/>
              <a:t>Motzkin</a:t>
            </a:r>
            <a:r>
              <a:rPr lang="en-US" sz="2200" dirty="0"/>
              <a:t> that works in time m</a:t>
            </a:r>
            <a:r>
              <a:rPr lang="en-US" sz="2200" baseline="24000" dirty="0"/>
              <a:t>2</a:t>
            </a:r>
            <a:r>
              <a:rPr lang="en-US" sz="2200" baseline="40000" dirty="0"/>
              <a:t>n</a:t>
            </a:r>
            <a:endParaRPr lang="en-US" sz="2200" dirty="0"/>
          </a:p>
          <a:p>
            <a:pPr algn="l"/>
            <a:endParaRPr lang="en-US" sz="2200" dirty="0"/>
          </a:p>
          <a:p>
            <a:pPr algn="l"/>
            <a:r>
              <a:rPr lang="en-US" sz="2200" u="sng" dirty="0"/>
              <a:t>Theorem</a:t>
            </a:r>
            <a:r>
              <a:rPr lang="en-US" sz="2200" dirty="0"/>
              <a:t>: Given an LP instance, we can find a feasible solution that is optimal up to ±</a:t>
            </a:r>
            <a:r>
              <a:rPr lang="el-GR" sz="2200" dirty="0"/>
              <a:t> ε </a:t>
            </a:r>
            <a:r>
              <a:rPr lang="en-US" sz="2200" dirty="0"/>
              <a:t>in time poly(n).</a:t>
            </a:r>
          </a:p>
          <a:p>
            <a:pPr algn="l"/>
            <a:r>
              <a:rPr lang="en-US" sz="2200" dirty="0"/>
              <a:t>The algorithms: Ellipsoid Algorithm, Interior Point Method…</a:t>
            </a:r>
          </a:p>
          <a:p>
            <a:pPr algn="l"/>
            <a:r>
              <a:rPr lang="en-US" sz="2200" dirty="0"/>
              <a:t>		Out of scope for this course</a:t>
            </a:r>
          </a:p>
          <a:p>
            <a:pPr algn="l"/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619430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720725" y="684213"/>
            <a:ext cx="8459788" cy="1023937"/>
          </a:xfrm>
          <a:ln/>
        </p:spPr>
        <p:txBody>
          <a:bodyPr/>
          <a:lstStyle/>
          <a:p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0725" y="1949450"/>
            <a:ext cx="8855075" cy="4808538"/>
          </a:xfrm>
          <a:ln/>
        </p:spPr>
        <p:txBody>
          <a:bodyPr tIns="14040"/>
          <a:lstStyle/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endParaRPr lang="en-US" alt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r>
              <a:rPr lang="en-US" altLang="en-US" sz="6000" dirty="0">
                <a:latin typeface="Arial" panose="020B0604020202020204" pitchFamily="34" charset="0"/>
                <a:cs typeface="Arial" panose="020B0604020202020204" pitchFamily="34" charset="0"/>
              </a:rPr>
              <a:t>2-approximation for weighted vertex cover</a:t>
            </a:r>
            <a:endParaRPr lang="de-DE" alt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192569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Announcements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108039"/>
          </a:xfrm>
        </p:spPr>
        <p:txBody>
          <a:bodyPr/>
          <a:lstStyle/>
          <a:p>
            <a:pPr marL="342900" lvl="0" indent="-342900">
              <a:buSzPct val="100000"/>
              <a:buFont typeface="Arial" panose="020B0604020202020204" pitchFamily="34" charset="0"/>
              <a:buChar char="•"/>
            </a:pP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Assignment 2 is online.</a:t>
            </a:r>
          </a:p>
          <a:p>
            <a:pPr marL="342900" lvl="0" indent="-342900">
              <a:buSzPct val="100000"/>
              <a:buFont typeface="Arial" panose="020B0604020202020204" pitchFamily="34" charset="0"/>
              <a:buChar char="•"/>
            </a:pP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Submit your solutions to Coursys by Oct 21, 2020</a:t>
            </a:r>
          </a:p>
        </p:txBody>
      </p:sp>
    </p:spTree>
    <p:extLst>
      <p:ext uri="{BB962C8B-B14F-4D97-AF65-F5344CB8AC3E}">
        <p14:creationId xmlns:p14="http://schemas.microsoft.com/office/powerpoint/2010/main" val="3150502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Weighted minimum vertex cover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200" dirty="0"/>
              <a:t>We saw a combinatorial algorithm for 2-approximation for vertex cover.</a:t>
            </a:r>
          </a:p>
          <a:p>
            <a:pPr algn="l"/>
            <a:r>
              <a:rPr lang="en-US" sz="2200" dirty="0"/>
              <a:t>Let’s consider the weighted version of the min vertex cover problem.</a:t>
            </a:r>
          </a:p>
          <a:p>
            <a:pPr algn="l"/>
            <a:r>
              <a:rPr lang="en-US" sz="2200" u="sng" dirty="0"/>
              <a:t>Input</a:t>
            </a:r>
            <a:r>
              <a:rPr lang="en-US" sz="2200" dirty="0"/>
              <a:t>: a graph G=(V,E) , and weights </a:t>
            </a:r>
            <a:r>
              <a:rPr lang="en-US" sz="2200" dirty="0" err="1"/>
              <a:t>w</a:t>
            </a:r>
            <a:r>
              <a:rPr lang="en-US" sz="2200" baseline="-25000" dirty="0" err="1"/>
              <a:t>v</a:t>
            </a:r>
            <a:r>
              <a:rPr lang="en-US" sz="2200" dirty="0"/>
              <a:t>&gt;=0</a:t>
            </a:r>
          </a:p>
          <a:p>
            <a:pPr algn="l"/>
            <a:r>
              <a:rPr lang="en-US" sz="2200" u="sng" dirty="0"/>
              <a:t>Goal</a:t>
            </a:r>
            <a:r>
              <a:rPr lang="en-US" sz="2200" dirty="0"/>
              <a:t>: find  a vertex cover C⊂V of G such that ∑</a:t>
            </a:r>
            <a:r>
              <a:rPr lang="en-US" sz="2200" baseline="-25000" dirty="0" err="1"/>
              <a:t>v∈C</a:t>
            </a:r>
            <a:r>
              <a:rPr lang="en-US" sz="2200" baseline="-25000" dirty="0"/>
              <a:t> </a:t>
            </a:r>
            <a:r>
              <a:rPr lang="en-US" sz="2200" dirty="0" err="1"/>
              <a:t>w</a:t>
            </a:r>
            <a:r>
              <a:rPr lang="en-US" sz="2200" baseline="-25000" dirty="0" err="1"/>
              <a:t>v</a:t>
            </a:r>
            <a:r>
              <a:rPr lang="en-US" sz="2200" dirty="0"/>
              <a:t> is minimized.</a:t>
            </a:r>
          </a:p>
          <a:p>
            <a:pPr algn="l"/>
            <a:endParaRPr lang="en-US" sz="2200" dirty="0"/>
          </a:p>
          <a:p>
            <a:pPr algn="l"/>
            <a:r>
              <a:rPr lang="en-US" sz="2200" dirty="0"/>
              <a:t>It is not clear how to solve it </a:t>
            </a:r>
            <a:r>
              <a:rPr lang="en-US" sz="2200" dirty="0" err="1"/>
              <a:t>combinatorially</a:t>
            </a:r>
            <a:r>
              <a:rPr lang="en-US" sz="2200" dirty="0"/>
              <a:t>.</a:t>
            </a:r>
          </a:p>
          <a:p>
            <a:pPr algn="l"/>
            <a:endParaRPr lang="en-US" sz="2200" dirty="0"/>
          </a:p>
        </p:txBody>
      </p:sp>
      <p:grpSp>
        <p:nvGrpSpPr>
          <p:cNvPr id="71" name="Group 70">
            <a:extLst>
              <a:ext uri="{FF2B5EF4-FFF2-40B4-BE49-F238E27FC236}">
                <a16:creationId xmlns:a16="http://schemas.microsoft.com/office/drawing/2014/main" id="{7D1F3D01-FBA9-40EF-95BF-B1F71C4F1B65}"/>
              </a:ext>
            </a:extLst>
          </p:cNvPr>
          <p:cNvGrpSpPr/>
          <p:nvPr/>
        </p:nvGrpSpPr>
        <p:grpSpPr>
          <a:xfrm>
            <a:off x="1205349" y="4893832"/>
            <a:ext cx="2094279" cy="1845212"/>
            <a:chOff x="4462913" y="4993346"/>
            <a:chExt cx="2094279" cy="1845212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A18161ED-F8BC-4830-A1B1-E6C080306DB5}"/>
                </a:ext>
              </a:extLst>
            </p:cNvPr>
            <p:cNvSpPr/>
            <p:nvPr/>
          </p:nvSpPr>
          <p:spPr>
            <a:xfrm>
              <a:off x="5269552" y="5721320"/>
              <a:ext cx="942209" cy="47737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100</a:t>
              </a:r>
              <a:endParaRPr lang="en-CA" dirty="0"/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B3D412C5-01A2-46DD-A5FE-735565FB814C}"/>
                </a:ext>
              </a:extLst>
            </p:cNvPr>
            <p:cNvSpPr/>
            <p:nvPr/>
          </p:nvSpPr>
          <p:spPr>
            <a:xfrm>
              <a:off x="4462913" y="5179997"/>
              <a:ext cx="211756" cy="30800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  <a:endParaRPr lang="en-CA" dirty="0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636F4F2C-210B-477F-A9B1-63FA97EBA4DD}"/>
                </a:ext>
              </a:extLst>
            </p:cNvPr>
            <p:cNvSpPr/>
            <p:nvPr/>
          </p:nvSpPr>
          <p:spPr>
            <a:xfrm>
              <a:off x="4568791" y="6304729"/>
              <a:ext cx="211756" cy="30800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  <a:endParaRPr lang="en-CA" dirty="0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D8C6F6DF-13DE-4359-87E8-82DF76D04A27}"/>
                </a:ext>
              </a:extLst>
            </p:cNvPr>
            <p:cNvSpPr/>
            <p:nvPr/>
          </p:nvSpPr>
          <p:spPr>
            <a:xfrm>
              <a:off x="6299600" y="6462312"/>
              <a:ext cx="211756" cy="30800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  <a:endParaRPr lang="en-CA" dirty="0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01333344-FE4D-4A50-811C-937F4B8F102D}"/>
                </a:ext>
              </a:extLst>
            </p:cNvPr>
            <p:cNvSpPr/>
            <p:nvPr/>
          </p:nvSpPr>
          <p:spPr>
            <a:xfrm>
              <a:off x="5618608" y="4993346"/>
              <a:ext cx="211756" cy="30800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  <a:endParaRPr lang="en-CA" dirty="0"/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3A20C3BB-8CDE-4F52-9CAE-F2FF004ADFC9}"/>
                </a:ext>
              </a:extLst>
            </p:cNvPr>
            <p:cNvCxnSpPr>
              <a:cxnSpLocks/>
              <a:stCxn id="5" idx="5"/>
              <a:endCxn id="4" idx="1"/>
            </p:cNvCxnSpPr>
            <p:nvPr/>
          </p:nvCxnSpPr>
          <p:spPr>
            <a:xfrm>
              <a:off x="4643658" y="5442898"/>
              <a:ext cx="763877" cy="348332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0C0BE9EA-2838-4846-A723-224939478BB2}"/>
                </a:ext>
              </a:extLst>
            </p:cNvPr>
            <p:cNvCxnSpPr>
              <a:cxnSpLocks/>
              <a:stCxn id="4" idx="0"/>
              <a:endCxn id="8" idx="3"/>
            </p:cNvCxnSpPr>
            <p:nvPr/>
          </p:nvCxnSpPr>
          <p:spPr>
            <a:xfrm flipH="1" flipV="1">
              <a:off x="5649619" y="5256247"/>
              <a:ext cx="91038" cy="465073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34B9644C-4E60-49C1-9DE6-89138DE11E55}"/>
                </a:ext>
              </a:extLst>
            </p:cNvPr>
            <p:cNvCxnSpPr>
              <a:cxnSpLocks/>
              <a:stCxn id="4" idx="5"/>
              <a:endCxn id="7" idx="1"/>
            </p:cNvCxnSpPr>
            <p:nvPr/>
          </p:nvCxnSpPr>
          <p:spPr>
            <a:xfrm>
              <a:off x="6073778" y="6128784"/>
              <a:ext cx="256833" cy="378635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B819B309-077E-4BDB-843A-E432E89B9099}"/>
                </a:ext>
              </a:extLst>
            </p:cNvPr>
            <p:cNvCxnSpPr>
              <a:cxnSpLocks/>
              <a:stCxn id="4" idx="3"/>
              <a:endCxn id="6" idx="6"/>
            </p:cNvCxnSpPr>
            <p:nvPr/>
          </p:nvCxnSpPr>
          <p:spPr>
            <a:xfrm flipH="1">
              <a:off x="4780547" y="6128784"/>
              <a:ext cx="626988" cy="329949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D0C17CB8-735B-4F48-9CE1-CBA4BA377F5D}"/>
                </a:ext>
              </a:extLst>
            </p:cNvPr>
            <p:cNvSpPr/>
            <p:nvPr/>
          </p:nvSpPr>
          <p:spPr>
            <a:xfrm>
              <a:off x="6345436" y="5542834"/>
              <a:ext cx="211756" cy="30800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  <a:endParaRPr lang="en-CA" dirty="0"/>
            </a:p>
          </p:txBody>
        </p: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DFD47480-0987-4327-926C-F2E90F9200F3}"/>
                </a:ext>
              </a:extLst>
            </p:cNvPr>
            <p:cNvCxnSpPr>
              <a:cxnSpLocks/>
              <a:stCxn id="4" idx="6"/>
              <a:endCxn id="23" idx="3"/>
            </p:cNvCxnSpPr>
            <p:nvPr/>
          </p:nvCxnSpPr>
          <p:spPr>
            <a:xfrm flipV="1">
              <a:off x="6211761" y="5805735"/>
              <a:ext cx="164686" cy="154272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73461188-519E-42E6-91B4-9082799576DE}"/>
                </a:ext>
              </a:extLst>
            </p:cNvPr>
            <p:cNvSpPr/>
            <p:nvPr/>
          </p:nvSpPr>
          <p:spPr>
            <a:xfrm>
              <a:off x="5280794" y="6530550"/>
              <a:ext cx="211756" cy="30800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  <a:endParaRPr lang="en-CA" dirty="0"/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1529C2A0-1111-421F-AA47-D53D6FEC0B0D}"/>
                </a:ext>
              </a:extLst>
            </p:cNvPr>
            <p:cNvCxnSpPr>
              <a:cxnSpLocks/>
              <a:stCxn id="4" idx="4"/>
              <a:endCxn id="29" idx="7"/>
            </p:cNvCxnSpPr>
            <p:nvPr/>
          </p:nvCxnSpPr>
          <p:spPr>
            <a:xfrm flipH="1">
              <a:off x="5461539" y="6198694"/>
              <a:ext cx="279118" cy="376963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" name="Group 8"/>
          <p:cNvGrpSpPr/>
          <p:nvPr/>
        </p:nvGrpSpPr>
        <p:grpSpPr>
          <a:xfrm>
            <a:off x="6406249" y="4937589"/>
            <a:ext cx="2575941" cy="1940868"/>
            <a:chOff x="6406249" y="4937589"/>
            <a:chExt cx="2575941" cy="1940868"/>
          </a:xfrm>
        </p:grpSpPr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id="{80321237-4B64-42E1-9AB1-FBFB3D1E5619}"/>
                </a:ext>
              </a:extLst>
            </p:cNvPr>
            <p:cNvGrpSpPr/>
            <p:nvPr/>
          </p:nvGrpSpPr>
          <p:grpSpPr>
            <a:xfrm>
              <a:off x="6675119" y="5004049"/>
              <a:ext cx="2094279" cy="1845212"/>
              <a:chOff x="4462913" y="4993346"/>
              <a:chExt cx="2094279" cy="1845212"/>
            </a:xfrm>
          </p:grpSpPr>
          <p:sp>
            <p:nvSpPr>
              <p:cNvPr id="73" name="Oval 72">
                <a:extLst>
                  <a:ext uri="{FF2B5EF4-FFF2-40B4-BE49-F238E27FC236}">
                    <a16:creationId xmlns:a16="http://schemas.microsoft.com/office/drawing/2014/main" id="{B3AAC0F9-ED6F-4120-A8F9-041B4397722D}"/>
                  </a:ext>
                </a:extLst>
              </p:cNvPr>
              <p:cNvSpPr/>
              <p:nvPr/>
            </p:nvSpPr>
            <p:spPr>
              <a:xfrm>
                <a:off x="5014879" y="5721320"/>
                <a:ext cx="952784" cy="43015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8</a:t>
                </a:r>
                <a:endParaRPr lang="en-CA" dirty="0"/>
              </a:p>
            </p:txBody>
          </p:sp>
          <p:sp>
            <p:nvSpPr>
              <p:cNvPr id="74" name="Oval 73">
                <a:extLst>
                  <a:ext uri="{FF2B5EF4-FFF2-40B4-BE49-F238E27FC236}">
                    <a16:creationId xmlns:a16="http://schemas.microsoft.com/office/drawing/2014/main" id="{52A8DEB5-8C9F-4622-AA22-A7662B4EBE96}"/>
                  </a:ext>
                </a:extLst>
              </p:cNvPr>
              <p:cNvSpPr/>
              <p:nvPr/>
            </p:nvSpPr>
            <p:spPr>
              <a:xfrm>
                <a:off x="4462913" y="5179997"/>
                <a:ext cx="211756" cy="30800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1</a:t>
                </a:r>
                <a:endParaRPr lang="en-CA" dirty="0"/>
              </a:p>
            </p:txBody>
          </p:sp>
          <p:sp>
            <p:nvSpPr>
              <p:cNvPr id="75" name="Oval 74">
                <a:extLst>
                  <a:ext uri="{FF2B5EF4-FFF2-40B4-BE49-F238E27FC236}">
                    <a16:creationId xmlns:a16="http://schemas.microsoft.com/office/drawing/2014/main" id="{EAD5F4B1-8F9E-40D3-B5DD-0C0D2B899829}"/>
                  </a:ext>
                </a:extLst>
              </p:cNvPr>
              <p:cNvSpPr/>
              <p:nvPr/>
            </p:nvSpPr>
            <p:spPr>
              <a:xfrm>
                <a:off x="4568791" y="6304729"/>
                <a:ext cx="211756" cy="30800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1</a:t>
                </a:r>
                <a:endParaRPr lang="en-CA" dirty="0"/>
              </a:p>
            </p:txBody>
          </p:sp>
          <p:sp>
            <p:nvSpPr>
              <p:cNvPr id="76" name="Oval 75">
                <a:extLst>
                  <a:ext uri="{FF2B5EF4-FFF2-40B4-BE49-F238E27FC236}">
                    <a16:creationId xmlns:a16="http://schemas.microsoft.com/office/drawing/2014/main" id="{38033C4B-7076-4D26-9624-97B14C195D16}"/>
                  </a:ext>
                </a:extLst>
              </p:cNvPr>
              <p:cNvSpPr/>
              <p:nvPr/>
            </p:nvSpPr>
            <p:spPr>
              <a:xfrm>
                <a:off x="6299600" y="6462312"/>
                <a:ext cx="211756" cy="30800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1</a:t>
                </a:r>
                <a:endParaRPr lang="en-CA" dirty="0"/>
              </a:p>
            </p:txBody>
          </p:sp>
          <p:sp>
            <p:nvSpPr>
              <p:cNvPr id="77" name="Oval 76">
                <a:extLst>
                  <a:ext uri="{FF2B5EF4-FFF2-40B4-BE49-F238E27FC236}">
                    <a16:creationId xmlns:a16="http://schemas.microsoft.com/office/drawing/2014/main" id="{797AF486-30F0-44B2-A6CE-AFB95D33DB75}"/>
                  </a:ext>
                </a:extLst>
              </p:cNvPr>
              <p:cNvSpPr/>
              <p:nvPr/>
            </p:nvSpPr>
            <p:spPr>
              <a:xfrm>
                <a:off x="5618608" y="4993346"/>
                <a:ext cx="211756" cy="30800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1</a:t>
                </a:r>
                <a:endParaRPr lang="en-CA" dirty="0"/>
              </a:p>
            </p:txBody>
          </p:sp>
          <p:cxnSp>
            <p:nvCxnSpPr>
              <p:cNvPr id="78" name="Straight Connector 77">
                <a:extLst>
                  <a:ext uri="{FF2B5EF4-FFF2-40B4-BE49-F238E27FC236}">
                    <a16:creationId xmlns:a16="http://schemas.microsoft.com/office/drawing/2014/main" id="{D9370BF1-B93B-47CF-A3F4-752696F90CA2}"/>
                  </a:ext>
                </a:extLst>
              </p:cNvPr>
              <p:cNvCxnSpPr>
                <a:cxnSpLocks/>
                <a:stCxn id="74" idx="5"/>
                <a:endCxn id="73" idx="1"/>
              </p:cNvCxnSpPr>
              <p:nvPr/>
            </p:nvCxnSpPr>
            <p:spPr>
              <a:xfrm>
                <a:off x="4643658" y="5442898"/>
                <a:ext cx="510753" cy="341416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>
                <a:extLst>
                  <a:ext uri="{FF2B5EF4-FFF2-40B4-BE49-F238E27FC236}">
                    <a16:creationId xmlns:a16="http://schemas.microsoft.com/office/drawing/2014/main" id="{59BFF344-2CC3-48B4-8989-79A8B18AE2BE}"/>
                  </a:ext>
                </a:extLst>
              </p:cNvPr>
              <p:cNvCxnSpPr>
                <a:cxnSpLocks/>
                <a:stCxn id="73" idx="0"/>
                <a:endCxn id="77" idx="3"/>
              </p:cNvCxnSpPr>
              <p:nvPr/>
            </p:nvCxnSpPr>
            <p:spPr>
              <a:xfrm flipV="1">
                <a:off x="5491271" y="5256247"/>
                <a:ext cx="158348" cy="465073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>
                <a:extLst>
                  <a:ext uri="{FF2B5EF4-FFF2-40B4-BE49-F238E27FC236}">
                    <a16:creationId xmlns:a16="http://schemas.microsoft.com/office/drawing/2014/main" id="{FDB714D7-607E-4D89-984C-B05B4652CFF9}"/>
                  </a:ext>
                </a:extLst>
              </p:cNvPr>
              <p:cNvCxnSpPr>
                <a:cxnSpLocks/>
                <a:stCxn id="73" idx="5"/>
                <a:endCxn id="76" idx="1"/>
              </p:cNvCxnSpPr>
              <p:nvPr/>
            </p:nvCxnSpPr>
            <p:spPr>
              <a:xfrm>
                <a:off x="5828131" y="6088477"/>
                <a:ext cx="502480" cy="418942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>
                <a:extLst>
                  <a:ext uri="{FF2B5EF4-FFF2-40B4-BE49-F238E27FC236}">
                    <a16:creationId xmlns:a16="http://schemas.microsoft.com/office/drawing/2014/main" id="{5864D772-A03D-423D-914A-034DA8647C12}"/>
                  </a:ext>
                </a:extLst>
              </p:cNvPr>
              <p:cNvCxnSpPr>
                <a:cxnSpLocks/>
                <a:stCxn id="73" idx="3"/>
                <a:endCxn id="75" idx="6"/>
              </p:cNvCxnSpPr>
              <p:nvPr/>
            </p:nvCxnSpPr>
            <p:spPr>
              <a:xfrm flipH="1">
                <a:off x="4780547" y="6088477"/>
                <a:ext cx="373864" cy="370256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82" name="Oval 81">
                <a:extLst>
                  <a:ext uri="{FF2B5EF4-FFF2-40B4-BE49-F238E27FC236}">
                    <a16:creationId xmlns:a16="http://schemas.microsoft.com/office/drawing/2014/main" id="{E7DDA4C9-4737-4BFD-8695-9F4059DA1A60}"/>
                  </a:ext>
                </a:extLst>
              </p:cNvPr>
              <p:cNvSpPr/>
              <p:nvPr/>
            </p:nvSpPr>
            <p:spPr>
              <a:xfrm>
                <a:off x="6345436" y="5542834"/>
                <a:ext cx="211756" cy="30800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1</a:t>
                </a:r>
                <a:endParaRPr lang="en-CA" dirty="0"/>
              </a:p>
            </p:txBody>
          </p:sp>
          <p:cxnSp>
            <p:nvCxnSpPr>
              <p:cNvPr id="83" name="Straight Connector 82">
                <a:extLst>
                  <a:ext uri="{FF2B5EF4-FFF2-40B4-BE49-F238E27FC236}">
                    <a16:creationId xmlns:a16="http://schemas.microsoft.com/office/drawing/2014/main" id="{F449390C-9F47-4536-992B-A6A170A0EC24}"/>
                  </a:ext>
                </a:extLst>
              </p:cNvPr>
              <p:cNvCxnSpPr>
                <a:cxnSpLocks/>
                <a:stCxn id="73" idx="6"/>
                <a:endCxn id="82" idx="3"/>
              </p:cNvCxnSpPr>
              <p:nvPr/>
            </p:nvCxnSpPr>
            <p:spPr>
              <a:xfrm flipV="1">
                <a:off x="5967663" y="5805735"/>
                <a:ext cx="408784" cy="130661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84" name="Oval 83">
                <a:extLst>
                  <a:ext uri="{FF2B5EF4-FFF2-40B4-BE49-F238E27FC236}">
                    <a16:creationId xmlns:a16="http://schemas.microsoft.com/office/drawing/2014/main" id="{BDCE590D-065A-4F26-A8C9-29896C1A97AD}"/>
                  </a:ext>
                </a:extLst>
              </p:cNvPr>
              <p:cNvSpPr/>
              <p:nvPr/>
            </p:nvSpPr>
            <p:spPr>
              <a:xfrm>
                <a:off x="5280794" y="6530550"/>
                <a:ext cx="211756" cy="30800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1</a:t>
                </a:r>
                <a:endParaRPr lang="en-CA" dirty="0"/>
              </a:p>
            </p:txBody>
          </p:sp>
          <p:cxnSp>
            <p:nvCxnSpPr>
              <p:cNvPr id="85" name="Straight Connector 84">
                <a:extLst>
                  <a:ext uri="{FF2B5EF4-FFF2-40B4-BE49-F238E27FC236}">
                    <a16:creationId xmlns:a16="http://schemas.microsoft.com/office/drawing/2014/main" id="{36FC26DD-19CB-4A50-BDF0-02855B8FF435}"/>
                  </a:ext>
                </a:extLst>
              </p:cNvPr>
              <p:cNvCxnSpPr>
                <a:cxnSpLocks/>
                <a:stCxn id="73" idx="4"/>
                <a:endCxn id="84" idx="7"/>
              </p:cNvCxnSpPr>
              <p:nvPr/>
            </p:nvCxnSpPr>
            <p:spPr>
              <a:xfrm flipH="1">
                <a:off x="5461539" y="6151471"/>
                <a:ext cx="29732" cy="424186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00" name="Oval 99">
              <a:extLst>
                <a:ext uri="{FF2B5EF4-FFF2-40B4-BE49-F238E27FC236}">
                  <a16:creationId xmlns:a16="http://schemas.microsoft.com/office/drawing/2014/main" id="{9B415955-C704-4BA5-AE8B-D3EEDD57057A}"/>
                </a:ext>
              </a:extLst>
            </p:cNvPr>
            <p:cNvSpPr/>
            <p:nvPr/>
          </p:nvSpPr>
          <p:spPr>
            <a:xfrm>
              <a:off x="8604713" y="5051631"/>
              <a:ext cx="211756" cy="30800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  <a:endParaRPr lang="en-CA" dirty="0"/>
            </a:p>
          </p:txBody>
        </p:sp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9778EC03-BED4-4A9B-AABC-51ADD0D2AD67}"/>
                </a:ext>
              </a:extLst>
            </p:cNvPr>
            <p:cNvCxnSpPr>
              <a:cxnSpLocks/>
              <a:stCxn id="73" idx="7"/>
              <a:endCxn id="100" idx="3"/>
            </p:cNvCxnSpPr>
            <p:nvPr/>
          </p:nvCxnSpPr>
          <p:spPr>
            <a:xfrm flipV="1">
              <a:off x="8040337" y="5314532"/>
              <a:ext cx="595387" cy="480485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03" name="Oval 102">
              <a:extLst>
                <a:ext uri="{FF2B5EF4-FFF2-40B4-BE49-F238E27FC236}">
                  <a16:creationId xmlns:a16="http://schemas.microsoft.com/office/drawing/2014/main" id="{3C466FC7-3EA2-47CE-B0B6-6F7DFD42E04D}"/>
                </a:ext>
              </a:extLst>
            </p:cNvPr>
            <p:cNvSpPr/>
            <p:nvPr/>
          </p:nvSpPr>
          <p:spPr>
            <a:xfrm>
              <a:off x="8770434" y="5993659"/>
              <a:ext cx="211756" cy="30800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  <a:endParaRPr lang="en-CA" dirty="0"/>
            </a:p>
          </p:txBody>
        </p:sp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045B3DCA-C72C-436C-8492-24BB3539FEFB}"/>
                </a:ext>
              </a:extLst>
            </p:cNvPr>
            <p:cNvCxnSpPr>
              <a:cxnSpLocks/>
              <a:stCxn id="73" idx="6"/>
              <a:endCxn id="103" idx="3"/>
            </p:cNvCxnSpPr>
            <p:nvPr/>
          </p:nvCxnSpPr>
          <p:spPr>
            <a:xfrm>
              <a:off x="8179869" y="5947099"/>
              <a:ext cx="621576" cy="309461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07" name="Oval 106">
              <a:extLst>
                <a:ext uri="{FF2B5EF4-FFF2-40B4-BE49-F238E27FC236}">
                  <a16:creationId xmlns:a16="http://schemas.microsoft.com/office/drawing/2014/main" id="{C1687C0A-9A5C-482A-96A2-BAE3F8AA831E}"/>
                </a:ext>
              </a:extLst>
            </p:cNvPr>
            <p:cNvSpPr/>
            <p:nvPr/>
          </p:nvSpPr>
          <p:spPr>
            <a:xfrm>
              <a:off x="7227085" y="4937589"/>
              <a:ext cx="211756" cy="30800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  <a:endParaRPr lang="en-CA" dirty="0"/>
            </a:p>
          </p:txBody>
        </p:sp>
        <p:cxnSp>
          <p:nvCxnSpPr>
            <p:cNvPr id="108" name="Straight Connector 107">
              <a:extLst>
                <a:ext uri="{FF2B5EF4-FFF2-40B4-BE49-F238E27FC236}">
                  <a16:creationId xmlns:a16="http://schemas.microsoft.com/office/drawing/2014/main" id="{A128576D-F5E4-4F9A-9BD8-CA259D793F7C}"/>
                </a:ext>
              </a:extLst>
            </p:cNvPr>
            <p:cNvCxnSpPr>
              <a:cxnSpLocks/>
              <a:stCxn id="73" idx="1"/>
              <a:endCxn id="107" idx="3"/>
            </p:cNvCxnSpPr>
            <p:nvPr/>
          </p:nvCxnSpPr>
          <p:spPr>
            <a:xfrm flipH="1" flipV="1">
              <a:off x="7258096" y="5200490"/>
              <a:ext cx="108521" cy="59452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11" name="Oval 110">
              <a:extLst>
                <a:ext uri="{FF2B5EF4-FFF2-40B4-BE49-F238E27FC236}">
                  <a16:creationId xmlns:a16="http://schemas.microsoft.com/office/drawing/2014/main" id="{91661909-901E-48D8-869C-C99A4541E267}"/>
                </a:ext>
              </a:extLst>
            </p:cNvPr>
            <p:cNvSpPr/>
            <p:nvPr/>
          </p:nvSpPr>
          <p:spPr>
            <a:xfrm>
              <a:off x="6406249" y="5817874"/>
              <a:ext cx="211756" cy="30800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  <a:endParaRPr lang="en-CA" dirty="0"/>
            </a:p>
          </p:txBody>
        </p:sp>
        <p:cxnSp>
          <p:nvCxnSpPr>
            <p:cNvPr id="112" name="Straight Connector 111">
              <a:extLst>
                <a:ext uri="{FF2B5EF4-FFF2-40B4-BE49-F238E27FC236}">
                  <a16:creationId xmlns:a16="http://schemas.microsoft.com/office/drawing/2014/main" id="{3FAE7BAB-BFE5-4EB3-8039-C9DC3D9755DD}"/>
                </a:ext>
              </a:extLst>
            </p:cNvPr>
            <p:cNvCxnSpPr>
              <a:cxnSpLocks/>
              <a:stCxn id="73" idx="2"/>
              <a:endCxn id="111" idx="6"/>
            </p:cNvCxnSpPr>
            <p:nvPr/>
          </p:nvCxnSpPr>
          <p:spPr>
            <a:xfrm flipH="1">
              <a:off x="6618005" y="5947099"/>
              <a:ext cx="609080" cy="24779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CB06CC79-32F3-47ED-B95F-C0649D2262BA}"/>
                </a:ext>
              </a:extLst>
            </p:cNvPr>
            <p:cNvSpPr/>
            <p:nvPr/>
          </p:nvSpPr>
          <p:spPr>
            <a:xfrm>
              <a:off x="8179869" y="6570449"/>
              <a:ext cx="211756" cy="30800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  <a:endParaRPr lang="en-CA" dirty="0"/>
            </a:p>
          </p:txBody>
        </p:sp>
        <p:cxnSp>
          <p:nvCxnSpPr>
            <p:cNvPr id="117" name="Straight Connector 116">
              <a:extLst>
                <a:ext uri="{FF2B5EF4-FFF2-40B4-BE49-F238E27FC236}">
                  <a16:creationId xmlns:a16="http://schemas.microsoft.com/office/drawing/2014/main" id="{18BA687E-F78D-4544-92F4-D48C588E16FC}"/>
                </a:ext>
              </a:extLst>
            </p:cNvPr>
            <p:cNvCxnSpPr>
              <a:cxnSpLocks/>
              <a:stCxn id="73" idx="4"/>
            </p:cNvCxnSpPr>
            <p:nvPr/>
          </p:nvCxnSpPr>
          <p:spPr>
            <a:xfrm>
              <a:off x="7703477" y="6162174"/>
              <a:ext cx="536482" cy="461266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16733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Weighted minimum vertex cover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/>
              <a:t>Input</a:t>
            </a:r>
            <a:r>
              <a:rPr lang="en-US" sz="2000" dirty="0"/>
              <a:t>: a graph G=(V,E) , and weights </a:t>
            </a:r>
            <a:r>
              <a:rPr lang="en-US" sz="2000" dirty="0" err="1"/>
              <a:t>w</a:t>
            </a:r>
            <a:r>
              <a:rPr lang="en-US" sz="2000" baseline="-25000" dirty="0" err="1"/>
              <a:t>v</a:t>
            </a:r>
            <a:r>
              <a:rPr lang="en-US" sz="2000" dirty="0"/>
              <a:t>&gt;=0</a:t>
            </a:r>
          </a:p>
          <a:p>
            <a:pPr algn="l"/>
            <a:r>
              <a:rPr lang="en-US" sz="2000" u="sng" dirty="0"/>
              <a:t>Goal</a:t>
            </a:r>
            <a:r>
              <a:rPr lang="en-US" sz="2000" dirty="0"/>
              <a:t>: find  a vertex cover C⊂V of G such that ∑</a:t>
            </a:r>
            <a:r>
              <a:rPr lang="en-US" sz="2000" baseline="-25000" dirty="0" err="1"/>
              <a:t>v∈C</a:t>
            </a:r>
            <a:r>
              <a:rPr lang="en-US" sz="2000" baseline="-25000" dirty="0"/>
              <a:t> </a:t>
            </a:r>
            <a:r>
              <a:rPr lang="en-US" sz="2000" dirty="0" err="1"/>
              <a:t>w</a:t>
            </a:r>
            <a:r>
              <a:rPr lang="en-US" sz="2000" baseline="-25000" dirty="0" err="1"/>
              <a:t>v</a:t>
            </a:r>
            <a:r>
              <a:rPr lang="en-US" sz="2000" dirty="0"/>
              <a:t> is minimized.</a:t>
            </a:r>
          </a:p>
          <a:p>
            <a:pPr algn="l"/>
            <a:r>
              <a:rPr lang="en-US" sz="2000" u="sng" dirty="0"/>
              <a:t>Algorithm</a:t>
            </a:r>
            <a:r>
              <a:rPr lang="en-US" sz="2000" dirty="0"/>
              <a:t>: Consider the following LP:</a:t>
            </a:r>
          </a:p>
          <a:p>
            <a:pPr algn="l"/>
            <a:r>
              <a:rPr lang="en-US" sz="2000" dirty="0"/>
              <a:t>The variables are x</a:t>
            </a:r>
            <a:r>
              <a:rPr lang="en-US" sz="2000" baseline="-25000" dirty="0"/>
              <a:t>v</a:t>
            </a:r>
            <a:r>
              <a:rPr lang="en-US" sz="2000" dirty="0"/>
              <a:t> for each </a:t>
            </a:r>
            <a:r>
              <a:rPr lang="en-US" sz="2000" dirty="0" err="1"/>
              <a:t>v∈V</a:t>
            </a:r>
            <a:endParaRPr lang="en-US" sz="2000" dirty="0"/>
          </a:p>
          <a:p>
            <a:pPr algn="l"/>
            <a:r>
              <a:rPr lang="en-US" sz="2000" dirty="0"/>
              <a:t>	minimize	∑</a:t>
            </a:r>
            <a:r>
              <a:rPr lang="en-US" sz="2000" baseline="-25000" dirty="0" err="1"/>
              <a:t>v∈V</a:t>
            </a:r>
            <a:r>
              <a:rPr lang="en-US" sz="2000" baseline="-25000" dirty="0"/>
              <a:t> </a:t>
            </a:r>
            <a:r>
              <a:rPr lang="en-US" sz="2000" dirty="0" err="1"/>
              <a:t>w</a:t>
            </a:r>
            <a:r>
              <a:rPr lang="en-US" sz="2000" baseline="-25000" dirty="0" err="1"/>
              <a:t>v</a:t>
            </a:r>
            <a:r>
              <a:rPr lang="en-US" sz="2000" dirty="0" err="1"/>
              <a:t>x</a:t>
            </a:r>
            <a:r>
              <a:rPr lang="en-US" sz="2000" baseline="-25000" dirty="0" err="1"/>
              <a:t>v</a:t>
            </a:r>
            <a:endParaRPr lang="en-US" sz="2000" baseline="-25000" dirty="0"/>
          </a:p>
          <a:p>
            <a:pPr algn="l"/>
            <a:r>
              <a:rPr lang="en-US" sz="2000" dirty="0"/>
              <a:t>	subject to	</a:t>
            </a:r>
            <a:r>
              <a:rPr lang="en-US" sz="2000" dirty="0" err="1"/>
              <a:t>x</a:t>
            </a:r>
            <a:r>
              <a:rPr lang="en-US" sz="2000" baseline="-25000" dirty="0" err="1"/>
              <a:t>u</a:t>
            </a:r>
            <a:r>
              <a:rPr lang="en-US" sz="2000" dirty="0" err="1"/>
              <a:t>+x</a:t>
            </a:r>
            <a:r>
              <a:rPr lang="en-US" sz="2000" baseline="-25000" dirty="0" err="1"/>
              <a:t>v</a:t>
            </a:r>
            <a:r>
              <a:rPr lang="en-US" sz="2000" dirty="0"/>
              <a:t> &gt;=1 	for all (</a:t>
            </a:r>
            <a:r>
              <a:rPr lang="en-US" sz="2000" dirty="0" err="1"/>
              <a:t>u,v</a:t>
            </a:r>
            <a:r>
              <a:rPr lang="en-US" sz="2000" dirty="0"/>
              <a:t>) ∈E</a:t>
            </a:r>
          </a:p>
          <a:p>
            <a:pPr algn="l"/>
            <a:r>
              <a:rPr lang="en-US" sz="2000" dirty="0"/>
              <a:t>			0 &lt;= x</a:t>
            </a:r>
            <a:r>
              <a:rPr lang="en-US" sz="2000" baseline="-25000" dirty="0"/>
              <a:t>v</a:t>
            </a:r>
            <a:r>
              <a:rPr lang="en-US" sz="2000" dirty="0"/>
              <a:t> &lt;=1 	for all </a:t>
            </a:r>
            <a:r>
              <a:rPr lang="en-US" sz="2000" dirty="0" err="1"/>
              <a:t>v∈V</a:t>
            </a:r>
            <a:endParaRPr lang="en-US" sz="2000" dirty="0"/>
          </a:p>
          <a:p>
            <a:pPr algn="l"/>
            <a:r>
              <a:rPr lang="en-US" sz="2000" u="sng" dirty="0"/>
              <a:t>Intention</a:t>
            </a:r>
            <a:r>
              <a:rPr lang="en-US" sz="2000" dirty="0"/>
              <a:t>: if C is a  vertex cover, then we can set x</a:t>
            </a:r>
            <a:r>
              <a:rPr lang="en-US" sz="2000" baseline="-25000" dirty="0"/>
              <a:t>v</a:t>
            </a:r>
            <a:r>
              <a:rPr lang="en-US" sz="2000" dirty="0"/>
              <a:t>=1 if </a:t>
            </a:r>
            <a:r>
              <a:rPr lang="en-US" sz="2000" dirty="0" err="1"/>
              <a:t>v∈C</a:t>
            </a:r>
            <a:r>
              <a:rPr lang="en-US" sz="2000" dirty="0"/>
              <a:t> and x</a:t>
            </a:r>
            <a:r>
              <a:rPr lang="en-US" sz="2000" baseline="-25000" dirty="0"/>
              <a:t>v</a:t>
            </a:r>
            <a:r>
              <a:rPr lang="en-US" sz="2000" dirty="0"/>
              <a:t>=0 if </a:t>
            </a:r>
            <a:r>
              <a:rPr lang="en-US" sz="2000" dirty="0" err="1"/>
              <a:t>v∈V</a:t>
            </a:r>
            <a:r>
              <a:rPr lang="en-US" sz="2000" dirty="0"/>
              <a:t>\C.</a:t>
            </a:r>
          </a:p>
          <a:p>
            <a:pPr algn="l"/>
            <a:r>
              <a:rPr lang="en-US" sz="2000" dirty="0"/>
              <a:t>	Therefore, OPT(LP)&lt;=</a:t>
            </a:r>
            <a:r>
              <a:rPr lang="en-US" sz="2000" dirty="0" err="1"/>
              <a:t>minVC</a:t>
            </a:r>
            <a:r>
              <a:rPr lang="en-US" sz="2000" dirty="0"/>
              <a:t>(G)</a:t>
            </a:r>
          </a:p>
          <a:p>
            <a:pPr algn="l"/>
            <a:r>
              <a:rPr lang="en-US" sz="2000" u="sng" dirty="0"/>
              <a:t>Another trivial solution</a:t>
            </a:r>
            <a:r>
              <a:rPr lang="en-US" sz="2000" dirty="0"/>
              <a:t>: x</a:t>
            </a:r>
            <a:r>
              <a:rPr lang="en-US" sz="2000" baseline="-25000" dirty="0"/>
              <a:t>v</a:t>
            </a:r>
            <a:r>
              <a:rPr lang="en-US" sz="2000" dirty="0"/>
              <a:t>=1/2 for all </a:t>
            </a:r>
            <a:r>
              <a:rPr lang="en-US" sz="2000" dirty="0" err="1"/>
              <a:t>v∈V</a:t>
            </a:r>
            <a:r>
              <a:rPr lang="en-US" sz="2000" dirty="0"/>
              <a:t> (this is </a:t>
            </a:r>
            <a:r>
              <a:rPr lang="en-US" sz="2000"/>
              <a:t>not very </a:t>
            </a:r>
            <a:r>
              <a:rPr lang="en-US" sz="2000" dirty="0"/>
              <a:t>meaningful)</a:t>
            </a:r>
          </a:p>
        </p:txBody>
      </p:sp>
    </p:spTree>
    <p:extLst>
      <p:ext uri="{BB962C8B-B14F-4D97-AF65-F5344CB8AC3E}">
        <p14:creationId xmlns:p14="http://schemas.microsoft.com/office/powerpoint/2010/main" val="1757270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Weighted minimum vertex cover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/>
              <a:t>Input</a:t>
            </a:r>
            <a:r>
              <a:rPr lang="en-US" sz="2000" dirty="0"/>
              <a:t>: a graph G=(V,E) , and weights </a:t>
            </a:r>
            <a:r>
              <a:rPr lang="en-US" sz="2000" dirty="0" err="1"/>
              <a:t>w</a:t>
            </a:r>
            <a:r>
              <a:rPr lang="en-US" sz="2000" baseline="-25000" dirty="0" err="1"/>
              <a:t>v</a:t>
            </a:r>
            <a:r>
              <a:rPr lang="en-US" sz="2000" dirty="0"/>
              <a:t>&gt;=0</a:t>
            </a:r>
          </a:p>
          <a:p>
            <a:pPr algn="l"/>
            <a:r>
              <a:rPr lang="en-US" sz="2000" u="sng" dirty="0"/>
              <a:t>Goal</a:t>
            </a:r>
            <a:r>
              <a:rPr lang="en-US" sz="2000" dirty="0"/>
              <a:t>: find  a vertex cover C⊂V of G such that ∑</a:t>
            </a:r>
            <a:r>
              <a:rPr lang="en-US" sz="2000" baseline="-25000" dirty="0" err="1"/>
              <a:t>v∈C</a:t>
            </a:r>
            <a:r>
              <a:rPr lang="en-US" sz="2000" baseline="-25000" dirty="0"/>
              <a:t> </a:t>
            </a:r>
            <a:r>
              <a:rPr lang="en-US" sz="2000" dirty="0" err="1"/>
              <a:t>w</a:t>
            </a:r>
            <a:r>
              <a:rPr lang="en-US" sz="2000" baseline="-25000" dirty="0" err="1"/>
              <a:t>v</a:t>
            </a:r>
            <a:r>
              <a:rPr lang="en-US" sz="2000" dirty="0"/>
              <a:t> is minimized.</a:t>
            </a:r>
          </a:p>
          <a:p>
            <a:pPr algn="l"/>
            <a:r>
              <a:rPr lang="en-US" sz="2000" u="sng" dirty="0"/>
              <a:t>Algorithm</a:t>
            </a:r>
            <a:r>
              <a:rPr lang="en-US" sz="2000" dirty="0"/>
              <a:t>: Consider the following LP:</a:t>
            </a:r>
          </a:p>
          <a:p>
            <a:pPr algn="l"/>
            <a:r>
              <a:rPr lang="en-US" sz="2000" dirty="0"/>
              <a:t>The variables are x</a:t>
            </a:r>
            <a:r>
              <a:rPr lang="en-US" sz="2000" baseline="-25000" dirty="0"/>
              <a:t>v</a:t>
            </a:r>
            <a:r>
              <a:rPr lang="en-US" sz="2000" dirty="0"/>
              <a:t> for each </a:t>
            </a:r>
            <a:r>
              <a:rPr lang="en-US" sz="2000" dirty="0" err="1"/>
              <a:t>v∈V</a:t>
            </a:r>
            <a:endParaRPr lang="en-US" sz="2000" dirty="0"/>
          </a:p>
          <a:p>
            <a:pPr algn="l"/>
            <a:r>
              <a:rPr lang="en-US" sz="2000" dirty="0"/>
              <a:t>	minimize	∑</a:t>
            </a:r>
            <a:r>
              <a:rPr lang="en-US" sz="2000" baseline="-25000" dirty="0" err="1"/>
              <a:t>v∈V</a:t>
            </a:r>
            <a:r>
              <a:rPr lang="en-US" sz="2000" baseline="-25000" dirty="0"/>
              <a:t> </a:t>
            </a:r>
            <a:r>
              <a:rPr lang="en-US" sz="2000" dirty="0" err="1"/>
              <a:t>w</a:t>
            </a:r>
            <a:r>
              <a:rPr lang="en-US" sz="2000" baseline="-25000" dirty="0" err="1"/>
              <a:t>v</a:t>
            </a:r>
            <a:r>
              <a:rPr lang="en-US" sz="2000" dirty="0" err="1"/>
              <a:t>x</a:t>
            </a:r>
            <a:r>
              <a:rPr lang="en-US" sz="2000" baseline="-25000" dirty="0" err="1"/>
              <a:t>v</a:t>
            </a:r>
            <a:endParaRPr lang="en-US" sz="2000" baseline="-25000" dirty="0"/>
          </a:p>
          <a:p>
            <a:pPr algn="l"/>
            <a:r>
              <a:rPr lang="en-US" sz="2000" dirty="0"/>
              <a:t>	subject to	</a:t>
            </a:r>
            <a:r>
              <a:rPr lang="en-US" sz="2000" dirty="0" err="1"/>
              <a:t>x</a:t>
            </a:r>
            <a:r>
              <a:rPr lang="en-US" sz="2000" baseline="-25000" dirty="0" err="1"/>
              <a:t>u</a:t>
            </a:r>
            <a:r>
              <a:rPr lang="en-US" sz="2000" dirty="0" err="1"/>
              <a:t>+x</a:t>
            </a:r>
            <a:r>
              <a:rPr lang="en-US" sz="2000" baseline="-25000" dirty="0" err="1"/>
              <a:t>v</a:t>
            </a:r>
            <a:r>
              <a:rPr lang="en-US" sz="2000" dirty="0"/>
              <a:t> &gt;=1 	for all (</a:t>
            </a:r>
            <a:r>
              <a:rPr lang="en-US" sz="2000" dirty="0" err="1"/>
              <a:t>u,v</a:t>
            </a:r>
            <a:r>
              <a:rPr lang="en-US" sz="2000" dirty="0"/>
              <a:t>) ∈E</a:t>
            </a:r>
          </a:p>
          <a:p>
            <a:pPr algn="l"/>
            <a:r>
              <a:rPr lang="en-US" sz="2000" dirty="0"/>
              <a:t>			0 &lt;= x</a:t>
            </a:r>
            <a:r>
              <a:rPr lang="en-US" sz="2000" baseline="-25000" dirty="0"/>
              <a:t>v</a:t>
            </a:r>
            <a:r>
              <a:rPr lang="en-US" sz="2000" dirty="0"/>
              <a:t> &lt;=1 	for all </a:t>
            </a:r>
            <a:r>
              <a:rPr lang="en-US" sz="2000" dirty="0" err="1"/>
              <a:t>v∈V</a:t>
            </a:r>
            <a:endParaRPr lang="en-US" sz="2000" dirty="0"/>
          </a:p>
          <a:p>
            <a:pPr algn="l"/>
            <a:r>
              <a:rPr lang="en-US" sz="2000" dirty="0"/>
              <a:t>Solve the LP.</a:t>
            </a:r>
          </a:p>
          <a:p>
            <a:pPr algn="l"/>
            <a:r>
              <a:rPr lang="en-US" sz="2000" dirty="0"/>
              <a:t>Let S  = {</a:t>
            </a:r>
            <a:r>
              <a:rPr lang="en-US" sz="2000" dirty="0" err="1"/>
              <a:t>v∈V</a:t>
            </a:r>
            <a:r>
              <a:rPr lang="en-US" sz="2000" dirty="0"/>
              <a:t> : x</a:t>
            </a:r>
            <a:r>
              <a:rPr lang="en-US" sz="2000" baseline="-25000" dirty="0"/>
              <a:t>v</a:t>
            </a:r>
            <a:r>
              <a:rPr lang="en-US" sz="2000" dirty="0"/>
              <a:t>&gt;=0.5}.</a:t>
            </a:r>
          </a:p>
          <a:p>
            <a:pPr algn="l"/>
            <a:r>
              <a:rPr lang="en-US" sz="2000" dirty="0"/>
              <a:t>Output S</a:t>
            </a:r>
          </a:p>
          <a:p>
            <a:pPr algn="l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17187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Weighted minimum vertex cover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/>
              <a:t>Algorithm</a:t>
            </a:r>
            <a:r>
              <a:rPr lang="en-US" sz="2000" dirty="0"/>
              <a:t>: Consider the following LP:</a:t>
            </a:r>
          </a:p>
          <a:p>
            <a:pPr algn="l"/>
            <a:r>
              <a:rPr lang="en-US" sz="2000" dirty="0"/>
              <a:t>The variables are x</a:t>
            </a:r>
            <a:r>
              <a:rPr lang="en-US" sz="2000" baseline="-25000" dirty="0"/>
              <a:t>v</a:t>
            </a:r>
            <a:r>
              <a:rPr lang="en-US" sz="2000" dirty="0"/>
              <a:t> for each </a:t>
            </a:r>
            <a:r>
              <a:rPr lang="en-US" sz="2000" dirty="0" err="1"/>
              <a:t>v∈V</a:t>
            </a:r>
            <a:endParaRPr lang="en-US" sz="2000" dirty="0"/>
          </a:p>
          <a:p>
            <a:pPr algn="l"/>
            <a:r>
              <a:rPr lang="en-US" sz="2000" dirty="0"/>
              <a:t>	minimize	∑</a:t>
            </a:r>
            <a:r>
              <a:rPr lang="en-US" sz="2000" baseline="-25000" dirty="0" err="1"/>
              <a:t>v∈V</a:t>
            </a:r>
            <a:r>
              <a:rPr lang="en-US" sz="2000" baseline="-25000" dirty="0"/>
              <a:t> </a:t>
            </a:r>
            <a:r>
              <a:rPr lang="en-US" sz="2000" dirty="0" err="1"/>
              <a:t>w</a:t>
            </a:r>
            <a:r>
              <a:rPr lang="en-US" sz="2000" baseline="-25000" dirty="0" err="1"/>
              <a:t>v</a:t>
            </a:r>
            <a:r>
              <a:rPr lang="en-US" sz="2000" dirty="0" err="1"/>
              <a:t>x</a:t>
            </a:r>
            <a:r>
              <a:rPr lang="en-US" sz="2000" baseline="-25000" dirty="0" err="1"/>
              <a:t>v</a:t>
            </a:r>
            <a:endParaRPr lang="en-US" sz="2000" baseline="-25000" dirty="0"/>
          </a:p>
          <a:p>
            <a:pPr algn="l"/>
            <a:r>
              <a:rPr lang="en-US" sz="2000" dirty="0"/>
              <a:t>	subject to	</a:t>
            </a:r>
            <a:r>
              <a:rPr lang="en-US" sz="2000" dirty="0" err="1"/>
              <a:t>x</a:t>
            </a:r>
            <a:r>
              <a:rPr lang="en-US" sz="2000" baseline="-25000" dirty="0" err="1"/>
              <a:t>u</a:t>
            </a:r>
            <a:r>
              <a:rPr lang="en-US" sz="2000" dirty="0" err="1"/>
              <a:t>+x</a:t>
            </a:r>
            <a:r>
              <a:rPr lang="en-US" sz="2000" baseline="-25000" dirty="0" err="1"/>
              <a:t>v</a:t>
            </a:r>
            <a:r>
              <a:rPr lang="en-US" sz="2000" dirty="0"/>
              <a:t> &gt;=1 	for all (</a:t>
            </a:r>
            <a:r>
              <a:rPr lang="en-US" sz="2000" dirty="0" err="1"/>
              <a:t>u,v</a:t>
            </a:r>
            <a:r>
              <a:rPr lang="en-US" sz="2000" dirty="0"/>
              <a:t>) ∈E</a:t>
            </a:r>
          </a:p>
          <a:p>
            <a:pPr algn="l"/>
            <a:r>
              <a:rPr lang="en-US" sz="2000" dirty="0"/>
              <a:t>			0 &lt;= x</a:t>
            </a:r>
            <a:r>
              <a:rPr lang="en-US" sz="2000" baseline="-25000" dirty="0"/>
              <a:t>v</a:t>
            </a:r>
            <a:r>
              <a:rPr lang="en-US" sz="2000" dirty="0"/>
              <a:t> &lt;=1 	for all </a:t>
            </a:r>
            <a:r>
              <a:rPr lang="en-US" sz="2000" dirty="0" err="1"/>
              <a:t>v∈V</a:t>
            </a:r>
            <a:endParaRPr lang="en-US" sz="2000" dirty="0"/>
          </a:p>
          <a:p>
            <a:pPr algn="l"/>
            <a:r>
              <a:rPr lang="en-US" sz="2000" dirty="0"/>
              <a:t>Before we continue let’s make the following observation:</a:t>
            </a:r>
          </a:p>
          <a:p>
            <a:pPr algn="l"/>
            <a:r>
              <a:rPr lang="en-US" sz="2000" u="sng" dirty="0"/>
              <a:t>Observation</a:t>
            </a:r>
            <a:r>
              <a:rPr lang="en-US" sz="2000" dirty="0"/>
              <a:t>: OPT(LP) &lt;= </a:t>
            </a:r>
            <a:r>
              <a:rPr lang="en-US" sz="2000" dirty="0" err="1"/>
              <a:t>minVC</a:t>
            </a:r>
            <a:r>
              <a:rPr lang="en-US" sz="2000" dirty="0"/>
              <a:t>(G).</a:t>
            </a:r>
          </a:p>
          <a:p>
            <a:pPr algn="l"/>
            <a:r>
              <a:rPr lang="en-US" sz="2000" u="sng" dirty="0"/>
              <a:t>Proof</a:t>
            </a:r>
            <a:r>
              <a:rPr lang="en-US" sz="2000" dirty="0"/>
              <a:t>: let x* be the optimal solution to LP, and let C be a min vertex cover of G.</a:t>
            </a:r>
          </a:p>
          <a:p>
            <a:pPr algn="l"/>
            <a:r>
              <a:rPr lang="en-US" sz="2000" dirty="0"/>
              <a:t>Then we can set x</a:t>
            </a:r>
            <a:r>
              <a:rPr lang="en-US" sz="2000" baseline="-25000" dirty="0"/>
              <a:t>v</a:t>
            </a:r>
            <a:r>
              <a:rPr lang="en-US" sz="2000" dirty="0"/>
              <a:t>=1 if </a:t>
            </a:r>
            <a:r>
              <a:rPr lang="en-US" sz="2000" dirty="0" err="1"/>
              <a:t>v∈C</a:t>
            </a:r>
            <a:r>
              <a:rPr lang="en-US" sz="2000" dirty="0"/>
              <a:t> and x</a:t>
            </a:r>
            <a:r>
              <a:rPr lang="en-US" sz="2000" baseline="-25000" dirty="0"/>
              <a:t>v</a:t>
            </a:r>
            <a:r>
              <a:rPr lang="en-US" sz="2000" dirty="0"/>
              <a:t>=0 if </a:t>
            </a:r>
            <a:r>
              <a:rPr lang="en-US" sz="2000" dirty="0" err="1"/>
              <a:t>v∈V</a:t>
            </a:r>
            <a:r>
              <a:rPr lang="en-US" sz="2000" dirty="0"/>
              <a:t>\C (be an integer solution)</a:t>
            </a:r>
          </a:p>
          <a:p>
            <a:pPr algn="l"/>
            <a:r>
              <a:rPr lang="en-US" sz="2000" dirty="0"/>
              <a:t>	Therefore, OPT(LP) = ∑</a:t>
            </a:r>
            <a:r>
              <a:rPr lang="en-US" sz="2000" baseline="-25000" dirty="0" err="1"/>
              <a:t>v∈V</a:t>
            </a:r>
            <a:r>
              <a:rPr lang="en-US" sz="2000" baseline="-25000" dirty="0"/>
              <a:t> </a:t>
            </a:r>
            <a:r>
              <a:rPr lang="en-US" sz="2000" dirty="0" err="1"/>
              <a:t>w</a:t>
            </a:r>
            <a:r>
              <a:rPr lang="en-US" sz="2000" baseline="-25000" dirty="0" err="1"/>
              <a:t>v</a:t>
            </a:r>
            <a:r>
              <a:rPr lang="en-US" sz="2000" dirty="0" err="1"/>
              <a:t>x</a:t>
            </a:r>
            <a:r>
              <a:rPr lang="en-US" sz="2000" dirty="0"/>
              <a:t>*</a:t>
            </a:r>
            <a:r>
              <a:rPr lang="en-US" sz="2000" baseline="-25000" dirty="0"/>
              <a:t>v</a:t>
            </a:r>
            <a:r>
              <a:rPr lang="en-US" sz="2000" dirty="0"/>
              <a:t> &lt;= ∑</a:t>
            </a:r>
            <a:r>
              <a:rPr lang="en-US" sz="2000" baseline="-25000" dirty="0" err="1"/>
              <a:t>v∈V</a:t>
            </a:r>
            <a:r>
              <a:rPr lang="en-US" sz="2000" baseline="-25000" dirty="0"/>
              <a:t> </a:t>
            </a:r>
            <a:r>
              <a:rPr lang="en-US" sz="2000" dirty="0" err="1"/>
              <a:t>w</a:t>
            </a:r>
            <a:r>
              <a:rPr lang="en-US" sz="2000" baseline="-25000" dirty="0" err="1"/>
              <a:t>v</a:t>
            </a:r>
            <a:r>
              <a:rPr lang="en-US" sz="2000" dirty="0" err="1"/>
              <a:t>x</a:t>
            </a:r>
            <a:r>
              <a:rPr lang="en-US" sz="2000" baseline="-25000" dirty="0" err="1"/>
              <a:t>v</a:t>
            </a:r>
            <a:r>
              <a:rPr lang="en-US" sz="2000" dirty="0"/>
              <a:t> = </a:t>
            </a:r>
            <a:r>
              <a:rPr lang="en-US" sz="2000" dirty="0" err="1"/>
              <a:t>minVC</a:t>
            </a:r>
            <a:r>
              <a:rPr lang="en-US" sz="2000" dirty="0"/>
              <a:t>(G)</a:t>
            </a:r>
          </a:p>
          <a:p>
            <a:pPr algn="l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68491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Weighted minimum vertex cover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dirty="0"/>
              <a:t>	minimize	∑</a:t>
            </a:r>
            <a:r>
              <a:rPr lang="en-US" sz="2000" baseline="-25000" dirty="0" err="1"/>
              <a:t>v∈V</a:t>
            </a:r>
            <a:r>
              <a:rPr lang="en-US" sz="2000" baseline="-25000" dirty="0"/>
              <a:t> </a:t>
            </a:r>
            <a:r>
              <a:rPr lang="en-US" sz="2000" dirty="0" err="1"/>
              <a:t>w</a:t>
            </a:r>
            <a:r>
              <a:rPr lang="en-US" sz="2000" baseline="-25000" dirty="0" err="1"/>
              <a:t>v</a:t>
            </a:r>
            <a:r>
              <a:rPr lang="en-US" sz="2000" dirty="0" err="1"/>
              <a:t>x</a:t>
            </a:r>
            <a:r>
              <a:rPr lang="en-US" sz="2000" baseline="-25000" dirty="0" err="1"/>
              <a:t>v</a:t>
            </a:r>
            <a:endParaRPr lang="en-US" sz="2000" baseline="-25000" dirty="0"/>
          </a:p>
          <a:p>
            <a:pPr algn="l"/>
            <a:r>
              <a:rPr lang="en-US" sz="2000" dirty="0"/>
              <a:t>	subject to	</a:t>
            </a:r>
            <a:r>
              <a:rPr lang="en-US" sz="2000" dirty="0" err="1"/>
              <a:t>x</a:t>
            </a:r>
            <a:r>
              <a:rPr lang="en-US" sz="2000" baseline="-25000" dirty="0" err="1"/>
              <a:t>u</a:t>
            </a:r>
            <a:r>
              <a:rPr lang="en-US" sz="2000" dirty="0" err="1"/>
              <a:t>+x</a:t>
            </a:r>
            <a:r>
              <a:rPr lang="en-US" sz="2000" baseline="-25000" dirty="0" err="1"/>
              <a:t>v</a:t>
            </a:r>
            <a:r>
              <a:rPr lang="en-US" sz="2000" dirty="0"/>
              <a:t> &gt;=1 	for all (</a:t>
            </a:r>
            <a:r>
              <a:rPr lang="en-US" sz="2000" dirty="0" err="1"/>
              <a:t>u,v</a:t>
            </a:r>
            <a:r>
              <a:rPr lang="en-US" sz="2000" dirty="0"/>
              <a:t>) ∈E</a:t>
            </a:r>
            <a:br>
              <a:rPr lang="en-US" sz="2000" dirty="0"/>
            </a:br>
            <a:r>
              <a:rPr lang="en-US" sz="2000" dirty="0"/>
              <a:t>			0 &lt;= x</a:t>
            </a:r>
            <a:r>
              <a:rPr lang="en-US" sz="2000" baseline="-25000" dirty="0"/>
              <a:t>v</a:t>
            </a:r>
            <a:r>
              <a:rPr lang="en-US" sz="2000" dirty="0"/>
              <a:t> &lt;=1 	for all </a:t>
            </a:r>
            <a:r>
              <a:rPr lang="en-US" sz="2000" dirty="0" err="1"/>
              <a:t>v∈V</a:t>
            </a:r>
            <a:endParaRPr lang="en-US" sz="2000" dirty="0"/>
          </a:p>
          <a:p>
            <a:pPr algn="l"/>
            <a:r>
              <a:rPr lang="en-US" sz="2000" dirty="0"/>
              <a:t>Solve the LP.</a:t>
            </a:r>
            <a:br>
              <a:rPr lang="en-US" sz="2000" dirty="0"/>
            </a:br>
            <a:r>
              <a:rPr lang="en-US" sz="2000" dirty="0"/>
              <a:t>Let S  = {</a:t>
            </a:r>
            <a:r>
              <a:rPr lang="en-US" sz="2000" dirty="0" err="1"/>
              <a:t>v∈V</a:t>
            </a:r>
            <a:r>
              <a:rPr lang="en-US" sz="2000" dirty="0"/>
              <a:t> : x</a:t>
            </a:r>
            <a:r>
              <a:rPr lang="en-US" sz="2000" baseline="-25000" dirty="0"/>
              <a:t>v</a:t>
            </a:r>
            <a:r>
              <a:rPr lang="en-US" sz="2000" dirty="0"/>
              <a:t>&gt;=0.5}.</a:t>
            </a:r>
            <a:br>
              <a:rPr lang="en-US" sz="2000" dirty="0"/>
            </a:br>
            <a:r>
              <a:rPr lang="en-US" sz="2000" dirty="0"/>
              <a:t>Output S</a:t>
            </a:r>
          </a:p>
          <a:p>
            <a:pPr algn="l"/>
            <a:r>
              <a:rPr lang="en-US" sz="2000" u="sng" dirty="0"/>
              <a:t>Claim1</a:t>
            </a:r>
            <a:r>
              <a:rPr lang="en-US" sz="2000" dirty="0"/>
              <a:t>: S is vertex cover.</a:t>
            </a:r>
          </a:p>
          <a:p>
            <a:pPr algn="l"/>
            <a:r>
              <a:rPr lang="en-US" sz="2000" u="sng" dirty="0"/>
              <a:t>Proof</a:t>
            </a:r>
            <a:r>
              <a:rPr lang="en-US" sz="2000" dirty="0"/>
              <a:t>: Let x be any feasible solution. Then for any (</a:t>
            </a:r>
            <a:r>
              <a:rPr lang="en-US" sz="2000" dirty="0" err="1"/>
              <a:t>u,v</a:t>
            </a:r>
            <a:r>
              <a:rPr lang="en-US" sz="2000" dirty="0"/>
              <a:t>) ∈E we have </a:t>
            </a:r>
            <a:r>
              <a:rPr lang="en-US" sz="2000" dirty="0" err="1"/>
              <a:t>x</a:t>
            </a:r>
            <a:r>
              <a:rPr lang="en-US" sz="2000" baseline="-25000" dirty="0" err="1"/>
              <a:t>u</a:t>
            </a:r>
            <a:r>
              <a:rPr lang="en-US" sz="2000" dirty="0" err="1"/>
              <a:t>+x</a:t>
            </a:r>
            <a:r>
              <a:rPr lang="en-US" sz="2000" baseline="-25000" dirty="0" err="1"/>
              <a:t>v</a:t>
            </a:r>
            <a:r>
              <a:rPr lang="en-US" sz="2000" dirty="0"/>
              <a:t> &gt;=1.</a:t>
            </a:r>
          </a:p>
          <a:p>
            <a:pPr algn="l"/>
            <a:r>
              <a:rPr lang="en-US" sz="2000" dirty="0"/>
              <a:t>Therefore, either </a:t>
            </a:r>
            <a:r>
              <a:rPr lang="en-US" sz="2000" dirty="0" err="1"/>
              <a:t>x</a:t>
            </a:r>
            <a:r>
              <a:rPr lang="en-US" sz="2000" baseline="-25000" dirty="0" err="1"/>
              <a:t>u</a:t>
            </a:r>
            <a:r>
              <a:rPr lang="en-US" sz="2000" dirty="0"/>
              <a:t> or x</a:t>
            </a:r>
            <a:r>
              <a:rPr lang="en-US" sz="2000" baseline="-25000" dirty="0"/>
              <a:t>v</a:t>
            </a:r>
            <a:r>
              <a:rPr lang="en-US" sz="2000" dirty="0"/>
              <a:t> are at least ½, and hence one of them is in S.</a:t>
            </a:r>
          </a:p>
        </p:txBody>
      </p:sp>
    </p:spTree>
    <p:extLst>
      <p:ext uri="{BB962C8B-B14F-4D97-AF65-F5344CB8AC3E}">
        <p14:creationId xmlns:p14="http://schemas.microsoft.com/office/powerpoint/2010/main" val="1940895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Weighted minimum vertex cover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dirty="0"/>
              <a:t>	minimize	∑</a:t>
            </a:r>
            <a:r>
              <a:rPr lang="en-US" sz="2000" baseline="-25000" dirty="0" err="1"/>
              <a:t>v∈V</a:t>
            </a:r>
            <a:r>
              <a:rPr lang="en-US" sz="2000" baseline="-25000" dirty="0"/>
              <a:t> </a:t>
            </a:r>
            <a:r>
              <a:rPr lang="en-US" sz="2000" dirty="0" err="1"/>
              <a:t>w</a:t>
            </a:r>
            <a:r>
              <a:rPr lang="en-US" sz="2000" baseline="-25000" dirty="0" err="1"/>
              <a:t>v</a:t>
            </a:r>
            <a:r>
              <a:rPr lang="en-US" sz="2000" dirty="0" err="1"/>
              <a:t>x</a:t>
            </a:r>
            <a:r>
              <a:rPr lang="en-US" sz="2000" baseline="-25000" dirty="0" err="1"/>
              <a:t>v</a:t>
            </a:r>
            <a:endParaRPr lang="en-US" sz="2000" baseline="-25000" dirty="0"/>
          </a:p>
          <a:p>
            <a:pPr algn="l"/>
            <a:r>
              <a:rPr lang="en-US" sz="2000" dirty="0"/>
              <a:t>	subject to	</a:t>
            </a:r>
            <a:r>
              <a:rPr lang="en-US" sz="2000" dirty="0" err="1"/>
              <a:t>x</a:t>
            </a:r>
            <a:r>
              <a:rPr lang="en-US" sz="2000" baseline="-25000" dirty="0" err="1"/>
              <a:t>u</a:t>
            </a:r>
            <a:r>
              <a:rPr lang="en-US" sz="2000" dirty="0" err="1"/>
              <a:t>+x</a:t>
            </a:r>
            <a:r>
              <a:rPr lang="en-US" sz="2000" baseline="-25000" dirty="0" err="1"/>
              <a:t>v</a:t>
            </a:r>
            <a:r>
              <a:rPr lang="en-US" sz="2000" dirty="0"/>
              <a:t> &gt;=1 	for all (</a:t>
            </a:r>
            <a:r>
              <a:rPr lang="en-US" sz="2000" dirty="0" err="1"/>
              <a:t>u,v</a:t>
            </a:r>
            <a:r>
              <a:rPr lang="en-US" sz="2000" dirty="0"/>
              <a:t>) ∈E</a:t>
            </a:r>
            <a:br>
              <a:rPr lang="en-US" sz="2000" dirty="0"/>
            </a:br>
            <a:r>
              <a:rPr lang="en-US" sz="2000" dirty="0"/>
              <a:t>			0 &lt;= x</a:t>
            </a:r>
            <a:r>
              <a:rPr lang="en-US" sz="2000" baseline="-25000" dirty="0"/>
              <a:t>v</a:t>
            </a:r>
            <a:r>
              <a:rPr lang="en-US" sz="2000" dirty="0"/>
              <a:t> &lt;=1 	for all </a:t>
            </a:r>
            <a:r>
              <a:rPr lang="en-US" sz="2000" dirty="0" err="1"/>
              <a:t>v∈V</a:t>
            </a:r>
            <a:endParaRPr lang="en-US" sz="2000" dirty="0"/>
          </a:p>
          <a:p>
            <a:pPr algn="l"/>
            <a:r>
              <a:rPr lang="en-US" sz="2000" dirty="0"/>
              <a:t>Solve the LP.</a:t>
            </a:r>
            <a:br>
              <a:rPr lang="en-US" sz="2000" dirty="0"/>
            </a:br>
            <a:r>
              <a:rPr lang="en-US" sz="2000" dirty="0"/>
              <a:t>Let S  = {</a:t>
            </a:r>
            <a:r>
              <a:rPr lang="en-US" sz="2000" dirty="0" err="1"/>
              <a:t>v∈V</a:t>
            </a:r>
            <a:r>
              <a:rPr lang="en-US" sz="2000" dirty="0"/>
              <a:t> : x</a:t>
            </a:r>
            <a:r>
              <a:rPr lang="en-US" sz="2000" baseline="-25000" dirty="0"/>
              <a:t>v</a:t>
            </a:r>
            <a:r>
              <a:rPr lang="en-US" sz="2000" dirty="0"/>
              <a:t>&gt;=0.5}.</a:t>
            </a:r>
            <a:br>
              <a:rPr lang="en-US" sz="2000" dirty="0"/>
            </a:br>
            <a:r>
              <a:rPr lang="en-US" sz="2000" dirty="0"/>
              <a:t>Output S</a:t>
            </a:r>
          </a:p>
          <a:p>
            <a:pPr algn="l"/>
            <a:r>
              <a:rPr lang="en-US" sz="2000" u="sng" dirty="0"/>
              <a:t>Claim2</a:t>
            </a:r>
            <a:r>
              <a:rPr lang="en-US" sz="2000" dirty="0"/>
              <a:t>: w(S) &lt;= 2OPT(LP) &lt;= 2minVC(G).</a:t>
            </a:r>
          </a:p>
          <a:p>
            <a:pPr algn="l"/>
            <a:r>
              <a:rPr lang="en-US" sz="2000" u="sng" dirty="0"/>
              <a:t>Proof</a:t>
            </a:r>
            <a:r>
              <a:rPr lang="en-US" sz="2000" dirty="0"/>
              <a:t>: Let x* be the optimal solution</a:t>
            </a:r>
          </a:p>
          <a:p>
            <a:pPr algn="l"/>
            <a:r>
              <a:rPr lang="en-US" sz="2000" dirty="0"/>
              <a:t>OPT(LP) = ∑</a:t>
            </a:r>
            <a:r>
              <a:rPr lang="en-US" sz="2000" baseline="-25000" dirty="0" err="1"/>
              <a:t>v∈V</a:t>
            </a:r>
            <a:r>
              <a:rPr lang="en-US" sz="2000" baseline="-25000" dirty="0"/>
              <a:t> </a:t>
            </a:r>
            <a:r>
              <a:rPr lang="en-US" sz="2000" dirty="0" err="1"/>
              <a:t>w</a:t>
            </a:r>
            <a:r>
              <a:rPr lang="en-US" sz="2000" baseline="-25000" dirty="0" err="1"/>
              <a:t>v</a:t>
            </a:r>
            <a:r>
              <a:rPr lang="en-US" sz="2000" dirty="0" err="1"/>
              <a:t>x</a:t>
            </a:r>
            <a:r>
              <a:rPr lang="en-US" sz="2000" dirty="0"/>
              <a:t>*</a:t>
            </a:r>
            <a:r>
              <a:rPr lang="en-US" sz="2000" baseline="-25000" dirty="0"/>
              <a:t>v</a:t>
            </a:r>
            <a:r>
              <a:rPr lang="en-US" sz="2000" dirty="0"/>
              <a:t> &gt;= ∑</a:t>
            </a:r>
            <a:r>
              <a:rPr lang="en-US" sz="2000" baseline="-25000" dirty="0" err="1"/>
              <a:t>v∈S</a:t>
            </a:r>
            <a:r>
              <a:rPr lang="en-US" sz="2000" baseline="-25000" dirty="0"/>
              <a:t> </a:t>
            </a:r>
            <a:r>
              <a:rPr lang="en-US" sz="2000" dirty="0" err="1"/>
              <a:t>w</a:t>
            </a:r>
            <a:r>
              <a:rPr lang="en-US" sz="2000" baseline="-25000" dirty="0" err="1"/>
              <a:t>v</a:t>
            </a:r>
            <a:r>
              <a:rPr lang="en-US" sz="2000" dirty="0" err="1"/>
              <a:t>x</a:t>
            </a:r>
            <a:r>
              <a:rPr lang="en-US" sz="2000" dirty="0"/>
              <a:t>*</a:t>
            </a:r>
            <a:r>
              <a:rPr lang="en-US" sz="2000" baseline="-25000" dirty="0"/>
              <a:t>v</a:t>
            </a:r>
            <a:r>
              <a:rPr lang="en-US" sz="2000" dirty="0"/>
              <a:t> &gt;= 0.5*∑</a:t>
            </a:r>
            <a:r>
              <a:rPr lang="en-US" sz="2000" baseline="-25000" dirty="0" err="1"/>
              <a:t>v∈S</a:t>
            </a:r>
            <a:r>
              <a:rPr lang="en-US" sz="2000" baseline="-25000" dirty="0"/>
              <a:t> </a:t>
            </a:r>
            <a:r>
              <a:rPr lang="en-US" sz="2000" dirty="0" err="1"/>
              <a:t>w</a:t>
            </a:r>
            <a:r>
              <a:rPr lang="en-US" sz="2000" baseline="-25000" dirty="0" err="1"/>
              <a:t>v</a:t>
            </a:r>
            <a:r>
              <a:rPr lang="en-US" sz="2000" dirty="0"/>
              <a:t> = 0.5*w(S)</a:t>
            </a:r>
          </a:p>
          <a:p>
            <a:pPr algn="l"/>
            <a:r>
              <a:rPr lang="en-US" sz="2000" dirty="0"/>
              <a:t>Therefore, w(S) &lt;= 2OPT(LP),</a:t>
            </a:r>
          </a:p>
          <a:p>
            <a:pPr algn="l"/>
            <a:r>
              <a:rPr lang="en-US" sz="2000" dirty="0"/>
              <a:t>And by the observation from before we have 2OPT(LP)&lt;=2minVC(G).</a:t>
            </a:r>
          </a:p>
          <a:p>
            <a:pPr algn="l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32005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Weighted minimum vertex cover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/>
              <a:t>Algorithm</a:t>
            </a:r>
            <a:r>
              <a:rPr lang="en-US" sz="2000" dirty="0"/>
              <a:t>: Consider the following LP:</a:t>
            </a:r>
          </a:p>
          <a:p>
            <a:pPr algn="l"/>
            <a:r>
              <a:rPr lang="en-US" sz="2000" dirty="0"/>
              <a:t>	minimize	∑</a:t>
            </a:r>
            <a:r>
              <a:rPr lang="en-US" sz="2000" baseline="-25000" dirty="0" err="1"/>
              <a:t>v∈V</a:t>
            </a:r>
            <a:r>
              <a:rPr lang="en-US" sz="2000" baseline="-25000" dirty="0"/>
              <a:t> </a:t>
            </a:r>
            <a:r>
              <a:rPr lang="en-US" sz="2000" dirty="0" err="1"/>
              <a:t>w</a:t>
            </a:r>
            <a:r>
              <a:rPr lang="en-US" sz="2000" baseline="-25000" dirty="0" err="1"/>
              <a:t>v</a:t>
            </a:r>
            <a:r>
              <a:rPr lang="en-US" sz="2000" dirty="0" err="1"/>
              <a:t>x</a:t>
            </a:r>
            <a:r>
              <a:rPr lang="en-US" sz="2000" baseline="-25000" dirty="0" err="1"/>
              <a:t>v</a:t>
            </a:r>
            <a:endParaRPr lang="en-US" sz="2000" baseline="-25000" dirty="0"/>
          </a:p>
          <a:p>
            <a:pPr algn="l"/>
            <a:r>
              <a:rPr lang="en-US" sz="2000" dirty="0"/>
              <a:t>	subject to	</a:t>
            </a:r>
            <a:r>
              <a:rPr lang="en-US" sz="2000" dirty="0" err="1"/>
              <a:t>x</a:t>
            </a:r>
            <a:r>
              <a:rPr lang="en-US" sz="2000" baseline="-25000" dirty="0" err="1"/>
              <a:t>u</a:t>
            </a:r>
            <a:r>
              <a:rPr lang="en-US" sz="2000" dirty="0" err="1"/>
              <a:t>+x</a:t>
            </a:r>
            <a:r>
              <a:rPr lang="en-US" sz="2000" baseline="-25000" dirty="0" err="1"/>
              <a:t>v</a:t>
            </a:r>
            <a:r>
              <a:rPr lang="en-US" sz="2000" dirty="0"/>
              <a:t> &gt;=1 	for all (</a:t>
            </a:r>
            <a:r>
              <a:rPr lang="en-US" sz="2000" dirty="0" err="1"/>
              <a:t>u,v</a:t>
            </a:r>
            <a:r>
              <a:rPr lang="en-US" sz="2000" dirty="0"/>
              <a:t>) ∈E</a:t>
            </a:r>
            <a:br>
              <a:rPr lang="en-US" sz="2000" dirty="0"/>
            </a:br>
            <a:r>
              <a:rPr lang="en-US" sz="2000" dirty="0"/>
              <a:t>			0 &lt;= x</a:t>
            </a:r>
            <a:r>
              <a:rPr lang="en-US" sz="2000" baseline="-25000" dirty="0"/>
              <a:t>v</a:t>
            </a:r>
            <a:r>
              <a:rPr lang="en-US" sz="2000" dirty="0"/>
              <a:t> &lt;=1 	for all </a:t>
            </a:r>
            <a:r>
              <a:rPr lang="en-US" sz="2000" dirty="0" err="1"/>
              <a:t>v∈V</a:t>
            </a:r>
            <a:endParaRPr lang="en-US" sz="2000" dirty="0"/>
          </a:p>
          <a:p>
            <a:pPr algn="l"/>
            <a:r>
              <a:rPr lang="en-US" sz="2000" dirty="0"/>
              <a:t>Solve the LP.</a:t>
            </a:r>
            <a:br>
              <a:rPr lang="en-US" sz="2000" dirty="0"/>
            </a:br>
            <a:r>
              <a:rPr lang="en-US" sz="2000" dirty="0"/>
              <a:t>Let S  = {</a:t>
            </a:r>
            <a:r>
              <a:rPr lang="en-US" sz="2000" dirty="0" err="1"/>
              <a:t>v∈V</a:t>
            </a:r>
            <a:r>
              <a:rPr lang="en-US" sz="2000" dirty="0"/>
              <a:t> : x</a:t>
            </a:r>
            <a:r>
              <a:rPr lang="en-US" sz="2000" baseline="-25000" dirty="0"/>
              <a:t>v</a:t>
            </a:r>
            <a:r>
              <a:rPr lang="en-US" sz="2000" dirty="0"/>
              <a:t>&gt;=0.5}.</a:t>
            </a:r>
            <a:br>
              <a:rPr lang="en-US" sz="2000" dirty="0"/>
            </a:br>
            <a:r>
              <a:rPr lang="en-US" sz="2000" dirty="0"/>
              <a:t>Output S</a:t>
            </a:r>
          </a:p>
          <a:p>
            <a:pPr algn="l"/>
            <a:endParaRPr lang="en-US" sz="2000" dirty="0"/>
          </a:p>
          <a:p>
            <a:pPr algn="l"/>
            <a:r>
              <a:rPr lang="en-US" sz="2000" u="sng" dirty="0"/>
              <a:t>We proved</a:t>
            </a:r>
            <a:r>
              <a:rPr lang="en-US" sz="2000" dirty="0"/>
              <a:t>: 	(1) S is a vertex cover of G 	and 	(2) w(S) &lt;= 2OPT(G).</a:t>
            </a:r>
          </a:p>
          <a:p>
            <a:pPr algn="l"/>
            <a:endParaRPr lang="en-US" sz="2000" dirty="0"/>
          </a:p>
          <a:p>
            <a:pPr algn="l"/>
            <a:r>
              <a:rPr lang="en-US" sz="2000" dirty="0"/>
              <a:t>Therefore, the algorithm is a 2-approximation for the weighted </a:t>
            </a:r>
            <a:r>
              <a:rPr lang="en-US" sz="2000" dirty="0" err="1"/>
              <a:t>minVC</a:t>
            </a:r>
            <a:r>
              <a:rPr lang="en-US" sz="2000" dirty="0"/>
              <a:t> problem.</a:t>
            </a:r>
          </a:p>
        </p:txBody>
      </p:sp>
    </p:spTree>
    <p:extLst>
      <p:ext uri="{BB962C8B-B14F-4D97-AF65-F5344CB8AC3E}">
        <p14:creationId xmlns:p14="http://schemas.microsoft.com/office/powerpoint/2010/main" val="802537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808162"/>
          </a:xfrm>
        </p:spPr>
        <p:txBody>
          <a:bodyPr anchorCtr="1"/>
          <a:lstStyle/>
          <a:p>
            <a:pPr lvl="0" algn="ctr"/>
            <a:r>
              <a:rPr lang="de-DE" sz="6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</a:p>
          <a:p>
            <a:pPr lvl="0" algn="ctr"/>
            <a:r>
              <a:rPr lang="de-DE" sz="6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Comments?</a:t>
            </a:r>
          </a:p>
        </p:txBody>
      </p:sp>
    </p:spTree>
    <p:extLst>
      <p:ext uri="{BB962C8B-B14F-4D97-AF65-F5344CB8AC3E}">
        <p14:creationId xmlns:p14="http://schemas.microsoft.com/office/powerpoint/2010/main" val="1197905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720725" y="684213"/>
            <a:ext cx="8459788" cy="1023937"/>
          </a:xfrm>
          <a:ln/>
        </p:spPr>
        <p:txBody>
          <a:bodyPr/>
          <a:lstStyle/>
          <a:p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0725" y="1949450"/>
            <a:ext cx="8855075" cy="4808538"/>
          </a:xfrm>
          <a:ln/>
        </p:spPr>
        <p:txBody>
          <a:bodyPr tIns="14040"/>
          <a:lstStyle/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endParaRPr lang="en-US" alt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r>
              <a:rPr lang="en-US" altLang="en-US" sz="6000" dirty="0">
                <a:latin typeface="Arial" panose="020B0604020202020204" pitchFamily="34" charset="0"/>
                <a:cs typeface="Arial" panose="020B0604020202020204" pitchFamily="34" charset="0"/>
              </a:rPr>
              <a:t>Linear Programming</a:t>
            </a:r>
            <a:endParaRPr lang="de-DE" alt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515433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Linear Programming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dirty="0">
                <a:latin typeface="+mn-lt"/>
              </a:rPr>
              <a:t>Many optimization problems can be formulated as linear programs.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The variables are real numbers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The constraints are linear equalities and/or inequalities (e.g. x+1.5y &lt;= 3)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The objective is a linear function (e.g. maximize </a:t>
            </a:r>
            <a:r>
              <a:rPr lang="en-US" sz="2000" dirty="0" err="1">
                <a:latin typeface="+mn-lt"/>
              </a:rPr>
              <a:t>x+y-z</a:t>
            </a:r>
            <a:r>
              <a:rPr lang="en-US" sz="2000" dirty="0">
                <a:latin typeface="+mn-lt"/>
              </a:rPr>
              <a:t>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12041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The Diet Problem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Albany"/>
              </a:rPr>
              <a:t>The </a:t>
            </a:r>
            <a:r>
              <a:rPr lang="en-US" sz="2000" u="sng" dirty="0">
                <a:latin typeface="+mn-lt"/>
              </a:rPr>
              <a:t>input</a:t>
            </a:r>
            <a:r>
              <a:rPr lang="en-US" sz="2000" u="sng" dirty="0">
                <a:latin typeface="Albany"/>
              </a:rPr>
              <a:t> is</a:t>
            </a:r>
            <a:r>
              <a:rPr lang="en-US" sz="2000" dirty="0">
                <a:latin typeface="Albany"/>
              </a:rPr>
              <a:t>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Albany"/>
              </a:rPr>
              <a:t>Different nutrients (proteins, different vitamins, fats)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Albany"/>
              </a:rPr>
              <a:t>A person needs at least certain amount of each nutrient per day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000" dirty="0">
              <a:latin typeface="Albany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Albany"/>
              </a:rPr>
              <a:t>Different types of food (pasta, salad, chicken…)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Albany"/>
              </a:rPr>
              <a:t>For each type of food we have the amount of nutrients per unit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Albany"/>
              </a:rPr>
              <a:t>For each food we have price per unit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000" dirty="0">
              <a:latin typeface="Albany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u="sng" dirty="0">
                <a:latin typeface="Albany"/>
              </a:rPr>
              <a:t>Goal</a:t>
            </a:r>
            <a:r>
              <a:rPr lang="en-US" sz="2000" dirty="0">
                <a:latin typeface="Albany"/>
              </a:rPr>
              <a:t>: design diet that provides the required nutrients while minimizing the total price for food</a:t>
            </a:r>
          </a:p>
          <a:p>
            <a:pPr algn="l"/>
            <a:endParaRPr lang="en-US" sz="2000" dirty="0">
              <a:latin typeface="Albany"/>
            </a:endParaRPr>
          </a:p>
          <a:p>
            <a:pPr algn="l"/>
            <a:endParaRPr lang="en-US" sz="2000" dirty="0">
              <a:latin typeface="Albany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000" dirty="0">
              <a:latin typeface="Albany"/>
            </a:endParaRPr>
          </a:p>
          <a:p>
            <a:pPr algn="l"/>
            <a:endParaRPr lang="en-US" sz="2000" dirty="0">
              <a:latin typeface="Albany"/>
            </a:endParaRPr>
          </a:p>
        </p:txBody>
      </p:sp>
    </p:spTree>
    <p:extLst>
      <p:ext uri="{BB962C8B-B14F-4D97-AF65-F5344CB8AC3E}">
        <p14:creationId xmlns:p14="http://schemas.microsoft.com/office/powerpoint/2010/main" val="2483282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The Diet Problem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Albany"/>
              </a:rPr>
              <a:t>M different nutrients (proteins, different vitamins, fats)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US" sz="2000" dirty="0">
                <a:latin typeface="Albany"/>
              </a:rPr>
              <a:t>Let </a:t>
            </a:r>
            <a:r>
              <a:rPr lang="en-US" sz="2000" dirty="0" err="1">
                <a:latin typeface="Albany"/>
              </a:rPr>
              <a:t>b</a:t>
            </a:r>
            <a:r>
              <a:rPr lang="en-US" sz="2000" baseline="-25000" dirty="0" err="1">
                <a:latin typeface="Albany"/>
              </a:rPr>
              <a:t>j</a:t>
            </a:r>
            <a:r>
              <a:rPr lang="en-US" sz="2000" dirty="0">
                <a:latin typeface="Albany"/>
              </a:rPr>
              <a:t> be the minimal required amount of the </a:t>
            </a:r>
            <a:r>
              <a:rPr lang="en-US" sz="2000" dirty="0" err="1">
                <a:latin typeface="Albany"/>
              </a:rPr>
              <a:t>j’th</a:t>
            </a:r>
            <a:r>
              <a:rPr lang="en-US" sz="2000" dirty="0">
                <a:latin typeface="Albany"/>
              </a:rPr>
              <a:t> nutrient per day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Albany"/>
              </a:rPr>
              <a:t>N different types of food (pasta, salad, chicken…)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US" sz="2000" dirty="0">
                <a:latin typeface="Albany"/>
              </a:rPr>
              <a:t>Let </a:t>
            </a:r>
            <a:r>
              <a:rPr lang="en-US" sz="2000" dirty="0" err="1">
                <a:latin typeface="Albany"/>
              </a:rPr>
              <a:t>a</a:t>
            </a:r>
            <a:r>
              <a:rPr lang="en-US" sz="2000" baseline="-25000" dirty="0" err="1">
                <a:latin typeface="Albany"/>
              </a:rPr>
              <a:t>ij</a:t>
            </a:r>
            <a:r>
              <a:rPr lang="en-US" sz="2000" dirty="0">
                <a:latin typeface="Albany"/>
              </a:rPr>
              <a:t> be the amount of </a:t>
            </a:r>
            <a:r>
              <a:rPr lang="en-US" sz="2000" dirty="0" err="1">
                <a:latin typeface="Albany"/>
              </a:rPr>
              <a:t>j’th</a:t>
            </a:r>
            <a:r>
              <a:rPr lang="en-US" sz="2000" dirty="0">
                <a:latin typeface="Albany"/>
              </a:rPr>
              <a:t> nutrient in </a:t>
            </a:r>
            <a:r>
              <a:rPr lang="en-US" sz="2000" dirty="0" err="1">
                <a:latin typeface="Albany"/>
              </a:rPr>
              <a:t>i’th</a:t>
            </a:r>
            <a:r>
              <a:rPr lang="en-US" sz="2000" dirty="0">
                <a:latin typeface="Albany"/>
              </a:rPr>
              <a:t> food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US" sz="2000" dirty="0">
                <a:latin typeface="Albany"/>
              </a:rPr>
              <a:t>Let c</a:t>
            </a:r>
            <a:r>
              <a:rPr lang="en-US" sz="2000" baseline="-25000" dirty="0">
                <a:latin typeface="Albany"/>
              </a:rPr>
              <a:t>i</a:t>
            </a:r>
            <a:r>
              <a:rPr lang="en-US" sz="2000" dirty="0">
                <a:latin typeface="Albany"/>
              </a:rPr>
              <a:t> denote the prices of the </a:t>
            </a:r>
            <a:r>
              <a:rPr lang="en-US" sz="2000" dirty="0" err="1">
                <a:latin typeface="Albany"/>
              </a:rPr>
              <a:t>i’th</a:t>
            </a:r>
            <a:r>
              <a:rPr lang="en-US" sz="2000" dirty="0">
                <a:latin typeface="Albany"/>
              </a:rPr>
              <a:t> food per unit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u="sng" dirty="0">
                <a:latin typeface="Albany"/>
              </a:rPr>
              <a:t>Goal</a:t>
            </a:r>
            <a:r>
              <a:rPr lang="en-US" sz="2000" dirty="0">
                <a:latin typeface="Albany"/>
              </a:rPr>
              <a:t>: Minimize c</a:t>
            </a:r>
            <a:r>
              <a:rPr lang="en-US" sz="2000" baseline="-25000" dirty="0">
                <a:latin typeface="Albany"/>
              </a:rPr>
              <a:t>1</a:t>
            </a:r>
            <a:r>
              <a:rPr lang="en-US" sz="2000" dirty="0">
                <a:latin typeface="Albany"/>
              </a:rPr>
              <a:t>x</a:t>
            </a:r>
            <a:r>
              <a:rPr lang="en-US" sz="2000" baseline="-25000" dirty="0">
                <a:latin typeface="Albany"/>
              </a:rPr>
              <a:t>1</a:t>
            </a:r>
            <a:r>
              <a:rPr lang="en-US" sz="2000" dirty="0">
                <a:latin typeface="Albany"/>
              </a:rPr>
              <a:t>+c</a:t>
            </a:r>
            <a:r>
              <a:rPr lang="en-US" sz="2000" baseline="-25000" dirty="0">
                <a:latin typeface="Albany"/>
              </a:rPr>
              <a:t>2</a:t>
            </a:r>
            <a:r>
              <a:rPr lang="en-US" sz="2000" dirty="0">
                <a:latin typeface="Albany"/>
              </a:rPr>
              <a:t>x</a:t>
            </a:r>
            <a:r>
              <a:rPr lang="en-US" sz="2000" baseline="-25000" dirty="0">
                <a:latin typeface="Albany"/>
              </a:rPr>
              <a:t>2</a:t>
            </a:r>
            <a:r>
              <a:rPr lang="en-US" sz="2000" dirty="0">
                <a:latin typeface="Albany"/>
              </a:rPr>
              <a:t>+…+</a:t>
            </a:r>
            <a:r>
              <a:rPr lang="en-US" sz="2000" dirty="0" err="1">
                <a:latin typeface="Albany"/>
              </a:rPr>
              <a:t>c</a:t>
            </a:r>
            <a:r>
              <a:rPr lang="en-US" sz="2000" baseline="-25000" dirty="0" err="1">
                <a:latin typeface="Albany"/>
              </a:rPr>
              <a:t>N</a:t>
            </a:r>
            <a:r>
              <a:rPr lang="en-US" sz="2000" dirty="0" err="1">
                <a:latin typeface="Albany"/>
              </a:rPr>
              <a:t>x</a:t>
            </a:r>
            <a:r>
              <a:rPr lang="en-US" sz="2000" baseline="-25000" dirty="0" err="1">
                <a:latin typeface="Albany"/>
              </a:rPr>
              <a:t>N</a:t>
            </a:r>
            <a:endParaRPr lang="en-US" sz="2000" baseline="-25000" dirty="0">
              <a:latin typeface="Albany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Albany"/>
              </a:rPr>
              <a:t>Subject to </a:t>
            </a:r>
          </a:p>
          <a:p>
            <a:pPr algn="l"/>
            <a:r>
              <a:rPr lang="en-US" sz="2000" dirty="0">
                <a:latin typeface="Albany"/>
              </a:rPr>
              <a:t>	a</a:t>
            </a:r>
            <a:r>
              <a:rPr lang="en-US" sz="2000" baseline="-25000" dirty="0">
                <a:latin typeface="Albany"/>
              </a:rPr>
              <a:t>11</a:t>
            </a:r>
            <a:r>
              <a:rPr lang="en-US" sz="2000" dirty="0">
                <a:latin typeface="Albany"/>
              </a:rPr>
              <a:t>x</a:t>
            </a:r>
            <a:r>
              <a:rPr lang="en-US" sz="2000" baseline="-25000" dirty="0">
                <a:latin typeface="Albany"/>
              </a:rPr>
              <a:t>1</a:t>
            </a:r>
            <a:r>
              <a:rPr lang="en-US" sz="2000" dirty="0">
                <a:latin typeface="Albany"/>
              </a:rPr>
              <a:t> + a</a:t>
            </a:r>
            <a:r>
              <a:rPr lang="en-US" sz="2000" baseline="-25000" dirty="0">
                <a:latin typeface="Albany"/>
              </a:rPr>
              <a:t>12</a:t>
            </a:r>
            <a:r>
              <a:rPr lang="en-US" sz="2000" dirty="0">
                <a:latin typeface="Albany"/>
              </a:rPr>
              <a:t>x</a:t>
            </a:r>
            <a:r>
              <a:rPr lang="en-US" sz="2000" baseline="-25000" dirty="0">
                <a:latin typeface="Albany"/>
              </a:rPr>
              <a:t>2</a:t>
            </a:r>
            <a:r>
              <a:rPr lang="en-US" sz="2000" dirty="0">
                <a:latin typeface="Albany"/>
              </a:rPr>
              <a:t> + a</a:t>
            </a:r>
            <a:r>
              <a:rPr lang="en-US" sz="2000" baseline="-25000" dirty="0">
                <a:latin typeface="Albany"/>
              </a:rPr>
              <a:t>13</a:t>
            </a:r>
            <a:r>
              <a:rPr lang="en-US" sz="2000" dirty="0">
                <a:latin typeface="Albany"/>
              </a:rPr>
              <a:t>x</a:t>
            </a:r>
            <a:r>
              <a:rPr lang="en-US" sz="2000" baseline="-25000" dirty="0">
                <a:latin typeface="Albany"/>
              </a:rPr>
              <a:t>3</a:t>
            </a:r>
            <a:r>
              <a:rPr lang="en-US" sz="2000" dirty="0">
                <a:latin typeface="Albany"/>
              </a:rPr>
              <a:t> + … + a</a:t>
            </a:r>
            <a:r>
              <a:rPr lang="en-US" sz="2000" baseline="-25000" dirty="0">
                <a:latin typeface="Albany"/>
              </a:rPr>
              <a:t>1N</a:t>
            </a:r>
            <a:r>
              <a:rPr lang="en-US" sz="2000" dirty="0">
                <a:latin typeface="Albany"/>
              </a:rPr>
              <a:t>x</a:t>
            </a:r>
            <a:r>
              <a:rPr lang="en-US" sz="2000" baseline="-25000" dirty="0">
                <a:latin typeface="Albany"/>
              </a:rPr>
              <a:t>N</a:t>
            </a:r>
            <a:r>
              <a:rPr lang="en-US" sz="2000" dirty="0">
                <a:latin typeface="Albany"/>
              </a:rPr>
              <a:t> &gt;= b</a:t>
            </a:r>
            <a:r>
              <a:rPr lang="en-US" sz="2000" baseline="-25000" dirty="0">
                <a:latin typeface="Albany"/>
              </a:rPr>
              <a:t>1</a:t>
            </a:r>
            <a:br>
              <a:rPr lang="en-US" sz="2000" baseline="-25000" dirty="0">
                <a:latin typeface="Albany"/>
              </a:rPr>
            </a:br>
            <a:r>
              <a:rPr lang="en-US" sz="2000" dirty="0">
                <a:latin typeface="Albany"/>
              </a:rPr>
              <a:t>	…</a:t>
            </a:r>
            <a:br>
              <a:rPr lang="en-US" sz="2000" dirty="0">
                <a:latin typeface="Albany"/>
              </a:rPr>
            </a:br>
            <a:r>
              <a:rPr lang="en-US" sz="2000" dirty="0">
                <a:latin typeface="Albany"/>
              </a:rPr>
              <a:t>	a</a:t>
            </a:r>
            <a:r>
              <a:rPr lang="en-US" sz="2000" baseline="-25000" dirty="0">
                <a:latin typeface="Albany"/>
              </a:rPr>
              <a:t>M1</a:t>
            </a:r>
            <a:r>
              <a:rPr lang="en-US" sz="2000" dirty="0">
                <a:latin typeface="Albany"/>
              </a:rPr>
              <a:t>x</a:t>
            </a:r>
            <a:r>
              <a:rPr lang="en-US" sz="2000" baseline="-25000" dirty="0">
                <a:latin typeface="Albany"/>
              </a:rPr>
              <a:t>1</a:t>
            </a:r>
            <a:r>
              <a:rPr lang="en-US" sz="2000" dirty="0">
                <a:latin typeface="Albany"/>
              </a:rPr>
              <a:t> + a</a:t>
            </a:r>
            <a:r>
              <a:rPr lang="en-US" sz="2000" baseline="-25000" dirty="0">
                <a:latin typeface="Albany"/>
              </a:rPr>
              <a:t>M2</a:t>
            </a:r>
            <a:r>
              <a:rPr lang="en-US" sz="2000" dirty="0">
                <a:latin typeface="Albany"/>
              </a:rPr>
              <a:t>x</a:t>
            </a:r>
            <a:r>
              <a:rPr lang="en-US" sz="2000" baseline="-25000" dirty="0">
                <a:latin typeface="Albany"/>
              </a:rPr>
              <a:t>2</a:t>
            </a:r>
            <a:r>
              <a:rPr lang="en-US" sz="2000" dirty="0">
                <a:latin typeface="Albany"/>
              </a:rPr>
              <a:t> + a</a:t>
            </a:r>
            <a:r>
              <a:rPr lang="en-US" sz="2000" baseline="-25000" dirty="0">
                <a:latin typeface="Albany"/>
              </a:rPr>
              <a:t>M3</a:t>
            </a:r>
            <a:r>
              <a:rPr lang="en-US" sz="2000" dirty="0">
                <a:latin typeface="Albany"/>
              </a:rPr>
              <a:t>x</a:t>
            </a:r>
            <a:r>
              <a:rPr lang="en-US" sz="2000" baseline="-25000" dirty="0">
                <a:latin typeface="Albany"/>
              </a:rPr>
              <a:t>3</a:t>
            </a:r>
            <a:r>
              <a:rPr lang="en-US" sz="2000" dirty="0">
                <a:latin typeface="Albany"/>
              </a:rPr>
              <a:t> + … + </a:t>
            </a:r>
            <a:r>
              <a:rPr lang="en-US" sz="2000" dirty="0" err="1">
                <a:latin typeface="Albany"/>
              </a:rPr>
              <a:t>a</a:t>
            </a:r>
            <a:r>
              <a:rPr lang="en-US" sz="2000" baseline="-25000" dirty="0" err="1">
                <a:latin typeface="Albany"/>
              </a:rPr>
              <a:t>MN</a:t>
            </a:r>
            <a:r>
              <a:rPr lang="en-US" sz="2000" dirty="0" err="1">
                <a:latin typeface="Albany"/>
              </a:rPr>
              <a:t>x</a:t>
            </a:r>
            <a:r>
              <a:rPr lang="en-US" sz="2000" baseline="-25000" dirty="0" err="1">
                <a:latin typeface="Albany"/>
              </a:rPr>
              <a:t>N</a:t>
            </a:r>
            <a:r>
              <a:rPr lang="en-US" sz="2000" dirty="0">
                <a:latin typeface="Albany"/>
              </a:rPr>
              <a:t> &gt;= </a:t>
            </a:r>
            <a:r>
              <a:rPr lang="en-US" sz="2000" dirty="0" err="1">
                <a:latin typeface="Albany"/>
              </a:rPr>
              <a:t>b</a:t>
            </a:r>
            <a:r>
              <a:rPr lang="en-US" sz="2000" baseline="-25000" dirty="0" err="1">
                <a:latin typeface="Albany"/>
              </a:rPr>
              <a:t>M</a:t>
            </a:r>
            <a:endParaRPr lang="en-US" sz="2000" baseline="-25000" dirty="0">
              <a:latin typeface="Albany"/>
            </a:endParaRPr>
          </a:p>
          <a:p>
            <a:pPr algn="l"/>
            <a:r>
              <a:rPr lang="en-US" sz="2000" dirty="0">
                <a:latin typeface="Albany"/>
              </a:rPr>
              <a:t>	</a:t>
            </a:r>
            <a:r>
              <a:rPr lang="en-US" sz="2000" dirty="0" err="1">
                <a:latin typeface="Albany"/>
              </a:rPr>
              <a:t>x</a:t>
            </a:r>
            <a:r>
              <a:rPr lang="en-US" sz="2000" baseline="-25000" dirty="0" err="1">
                <a:latin typeface="Albany"/>
              </a:rPr>
              <a:t>j</a:t>
            </a:r>
            <a:r>
              <a:rPr lang="en-US" sz="2000" dirty="0">
                <a:latin typeface="Albany"/>
              </a:rPr>
              <a:t>&gt;=0	for all j</a:t>
            </a:r>
          </a:p>
          <a:p>
            <a:pPr algn="l"/>
            <a:endParaRPr lang="en-US" sz="2000" dirty="0">
              <a:latin typeface="Albany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000" dirty="0">
              <a:latin typeface="Albany"/>
            </a:endParaRPr>
          </a:p>
          <a:p>
            <a:pPr algn="l"/>
            <a:endParaRPr lang="en-US" sz="2000" dirty="0">
              <a:latin typeface="Albany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588923A-76C4-429A-80FF-DA09639978D1}"/>
              </a:ext>
            </a:extLst>
          </p:cNvPr>
          <p:cNvSpPr txBox="1"/>
          <p:nvPr/>
        </p:nvSpPr>
        <p:spPr>
          <a:xfrm>
            <a:off x="6697683" y="4524499"/>
            <a:ext cx="266294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rgbClr val="1E01AF"/>
                </a:solidFill>
                <a:latin typeface="Albany"/>
              </a:rPr>
              <a:t>Minimize </a:t>
            </a:r>
            <a:r>
              <a:rPr lang="en-US" sz="2200" b="1" dirty="0" err="1">
                <a:solidFill>
                  <a:srgbClr val="1E01AF"/>
                </a:solidFill>
                <a:latin typeface="Albany"/>
              </a:rPr>
              <a:t>c</a:t>
            </a:r>
            <a:r>
              <a:rPr lang="en-US" sz="2200" b="1" baseline="30000" dirty="0" err="1">
                <a:solidFill>
                  <a:srgbClr val="1E01AF"/>
                </a:solidFill>
                <a:latin typeface="Albany"/>
              </a:rPr>
              <a:t>T</a:t>
            </a:r>
            <a:r>
              <a:rPr lang="en-US" sz="2200" b="1" dirty="0" err="1">
                <a:solidFill>
                  <a:srgbClr val="1E01AF"/>
                </a:solidFill>
                <a:latin typeface="Albany"/>
              </a:rPr>
              <a:t>x</a:t>
            </a:r>
            <a:endParaRPr lang="en-US" sz="2200" b="1" dirty="0">
              <a:solidFill>
                <a:srgbClr val="1E01AF"/>
              </a:solidFill>
              <a:latin typeface="Albany"/>
            </a:endParaRPr>
          </a:p>
          <a:p>
            <a:endParaRPr lang="en-US" sz="2200" b="1" dirty="0">
              <a:solidFill>
                <a:srgbClr val="1E01AF"/>
              </a:solidFill>
              <a:latin typeface="Albany"/>
            </a:endParaRPr>
          </a:p>
          <a:p>
            <a:r>
              <a:rPr lang="en-US" sz="2200" b="1" dirty="0">
                <a:solidFill>
                  <a:srgbClr val="1E01AF"/>
                </a:solidFill>
                <a:latin typeface="Albany"/>
              </a:rPr>
              <a:t>Subject to:</a:t>
            </a:r>
            <a:br>
              <a:rPr lang="en-US" sz="2200" b="1" dirty="0">
                <a:solidFill>
                  <a:srgbClr val="1E01AF"/>
                </a:solidFill>
                <a:latin typeface="Albany"/>
              </a:rPr>
            </a:br>
            <a:r>
              <a:rPr lang="en-US" sz="2200" b="1" dirty="0">
                <a:solidFill>
                  <a:srgbClr val="1E01AF"/>
                </a:solidFill>
                <a:latin typeface="Albany"/>
              </a:rPr>
              <a:t>Ax &gt;=b</a:t>
            </a:r>
            <a:br>
              <a:rPr lang="en-US" sz="2200" b="1" dirty="0">
                <a:solidFill>
                  <a:srgbClr val="1E01AF"/>
                </a:solidFill>
                <a:latin typeface="Albany"/>
              </a:rPr>
            </a:br>
            <a:r>
              <a:rPr lang="en-US" sz="2200" b="1" dirty="0">
                <a:solidFill>
                  <a:srgbClr val="1E01AF"/>
                </a:solidFill>
                <a:latin typeface="Albany"/>
              </a:rPr>
              <a:t>x &gt;=0</a:t>
            </a:r>
            <a:endParaRPr lang="en-CA" sz="2200" b="1" dirty="0">
              <a:solidFill>
                <a:srgbClr val="1E01AF"/>
              </a:solidFill>
              <a:latin typeface="Albany"/>
            </a:endParaRPr>
          </a:p>
        </p:txBody>
      </p:sp>
    </p:spTree>
    <p:extLst>
      <p:ext uri="{BB962C8B-B14F-4D97-AF65-F5344CB8AC3E}">
        <p14:creationId xmlns:p14="http://schemas.microsoft.com/office/powerpoint/2010/main" val="1535630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Freeform 53"/>
          <p:cNvSpPr/>
          <p:nvPr/>
        </p:nvSpPr>
        <p:spPr>
          <a:xfrm>
            <a:off x="5090160" y="3362960"/>
            <a:ext cx="1788160" cy="1615440"/>
          </a:xfrm>
          <a:custGeom>
            <a:avLst/>
            <a:gdLst>
              <a:gd name="connsiteX0" fmla="*/ 0 w 1788160"/>
              <a:gd name="connsiteY0" fmla="*/ 1107440 h 1615440"/>
              <a:gd name="connsiteX1" fmla="*/ 406400 w 1788160"/>
              <a:gd name="connsiteY1" fmla="*/ 0 h 1615440"/>
              <a:gd name="connsiteX2" fmla="*/ 1788160 w 1788160"/>
              <a:gd name="connsiteY2" fmla="*/ 10160 h 1615440"/>
              <a:gd name="connsiteX3" fmla="*/ 1778000 w 1788160"/>
              <a:gd name="connsiteY3" fmla="*/ 873760 h 1615440"/>
              <a:gd name="connsiteX4" fmla="*/ 609600 w 1788160"/>
              <a:gd name="connsiteY4" fmla="*/ 1615440 h 1615440"/>
              <a:gd name="connsiteX5" fmla="*/ 0 w 1788160"/>
              <a:gd name="connsiteY5" fmla="*/ 1107440 h 1615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88160" h="1615440">
                <a:moveTo>
                  <a:pt x="0" y="1107440"/>
                </a:moveTo>
                <a:lnTo>
                  <a:pt x="406400" y="0"/>
                </a:lnTo>
                <a:lnTo>
                  <a:pt x="1788160" y="10160"/>
                </a:lnTo>
                <a:lnTo>
                  <a:pt x="1778000" y="873760"/>
                </a:lnTo>
                <a:lnTo>
                  <a:pt x="609600" y="1615440"/>
                </a:lnTo>
                <a:lnTo>
                  <a:pt x="0" y="1107440"/>
                </a:ln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Linear Programming – an example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+mn-lt"/>
              </a:rPr>
              <a:t>Goal</a:t>
            </a:r>
            <a:r>
              <a:rPr lang="en-US" sz="2000" dirty="0">
                <a:latin typeface="+mn-lt"/>
              </a:rPr>
              <a:t>: minimize 2x+3y</a:t>
            </a:r>
            <a:endParaRPr lang="en-US" sz="2000" baseline="-25000" dirty="0">
              <a:latin typeface="+mn-lt"/>
            </a:endParaRPr>
          </a:p>
          <a:p>
            <a:pPr algn="l"/>
            <a:r>
              <a:rPr lang="en-US" sz="2000" dirty="0">
                <a:latin typeface="+mn-lt"/>
              </a:rPr>
              <a:t>Subject to:</a:t>
            </a:r>
          </a:p>
          <a:p>
            <a:pPr algn="l"/>
            <a:r>
              <a:rPr lang="en-US" sz="2000" dirty="0">
                <a:latin typeface="+mn-lt"/>
              </a:rPr>
              <a:t>	</a:t>
            </a:r>
            <a:r>
              <a:rPr lang="en-US" sz="2000" dirty="0" err="1">
                <a:latin typeface="+mn-lt"/>
              </a:rPr>
              <a:t>x+y</a:t>
            </a:r>
            <a:r>
              <a:rPr lang="en-US" sz="2000" dirty="0">
                <a:latin typeface="+mn-lt"/>
              </a:rPr>
              <a:t>&gt;=6</a:t>
            </a:r>
          </a:p>
          <a:p>
            <a:pPr algn="l"/>
            <a:r>
              <a:rPr lang="en-US" sz="2000" dirty="0">
                <a:latin typeface="+mn-lt"/>
              </a:rPr>
              <a:t>	y-2x &lt;= 2</a:t>
            </a:r>
          </a:p>
          <a:p>
            <a:pPr algn="l"/>
            <a:r>
              <a:rPr lang="en-US" sz="2000" dirty="0">
                <a:latin typeface="+mn-lt"/>
              </a:rPr>
              <a:t>	x-2y &lt;= 0</a:t>
            </a:r>
          </a:p>
          <a:p>
            <a:pPr algn="l"/>
            <a:r>
              <a:rPr lang="en-US" sz="2000" dirty="0">
                <a:latin typeface="+mn-lt"/>
              </a:rPr>
              <a:t>	0 &lt;= x &lt;= 10</a:t>
            </a:r>
          </a:p>
          <a:p>
            <a:pPr algn="l"/>
            <a:r>
              <a:rPr lang="en-US" sz="2000" dirty="0">
                <a:latin typeface="+mn-lt"/>
              </a:rPr>
              <a:t>	0 &lt;= y &lt;= 10</a:t>
            </a:r>
          </a:p>
          <a:p>
            <a:pPr algn="l"/>
            <a:endParaRPr lang="en-US" sz="2000" dirty="0">
              <a:latin typeface="+mn-lt"/>
            </a:endParaRPr>
          </a:p>
          <a:p>
            <a:pPr algn="l"/>
            <a:endParaRPr lang="en-US" sz="2000" dirty="0">
              <a:latin typeface="+mn-lt"/>
            </a:endParaRPr>
          </a:p>
          <a:p>
            <a:pPr algn="l"/>
            <a:r>
              <a:rPr lang="en-US" sz="2000" dirty="0">
                <a:latin typeface="+mn-lt"/>
              </a:rPr>
              <a:t>Solution is: 14 attained at (</a:t>
            </a:r>
            <a:r>
              <a:rPr lang="en-US" sz="2000" dirty="0" err="1">
                <a:latin typeface="+mn-lt"/>
              </a:rPr>
              <a:t>x,y</a:t>
            </a:r>
            <a:r>
              <a:rPr lang="en-US" sz="2000" dirty="0">
                <a:latin typeface="+mn-lt"/>
              </a:rPr>
              <a:t>) = (4,2)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4691754" y="2514109"/>
            <a:ext cx="2589330" cy="3175491"/>
            <a:chOff x="4691754" y="2514109"/>
            <a:chExt cx="2589330" cy="3175491"/>
          </a:xfrm>
        </p:grpSpPr>
        <p:cxnSp>
          <p:nvCxnSpPr>
            <p:cNvPr id="6" name="Straight Connector 5"/>
            <p:cNvCxnSpPr/>
            <p:nvPr/>
          </p:nvCxnSpPr>
          <p:spPr>
            <a:xfrm flipH="1">
              <a:off x="4876800" y="2844800"/>
              <a:ext cx="20320" cy="284480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6898640" y="2844800"/>
              <a:ext cx="20320" cy="284480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4691754" y="2532920"/>
              <a:ext cx="5164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x=0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647577" y="2514109"/>
              <a:ext cx="6335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x=10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3891280" y="3147814"/>
            <a:ext cx="5162642" cy="2585323"/>
            <a:chOff x="3891280" y="3147814"/>
            <a:chExt cx="5162642" cy="2585323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3891280" y="3332480"/>
              <a:ext cx="4318000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3891280" y="5527040"/>
              <a:ext cx="4318000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8415606" y="3147814"/>
              <a:ext cx="638316" cy="258532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y=10</a:t>
              </a:r>
            </a:p>
            <a:p>
              <a:endParaRPr lang="en-US" dirty="0"/>
            </a:p>
            <a:p>
              <a:endParaRPr lang="en-US" dirty="0"/>
            </a:p>
            <a:p>
              <a:endParaRPr lang="en-US" dirty="0"/>
            </a:p>
            <a:p>
              <a:endParaRPr lang="en-US" dirty="0"/>
            </a:p>
            <a:p>
              <a:endParaRPr lang="en-US" dirty="0"/>
            </a:p>
            <a:p>
              <a:endParaRPr lang="en-US" dirty="0"/>
            </a:p>
            <a:p>
              <a:endParaRPr lang="en-US" dirty="0"/>
            </a:p>
            <a:p>
              <a:r>
                <a:rPr lang="en-US" dirty="0"/>
                <a:t>y=0</a:t>
              </a: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4386992" y="2239606"/>
            <a:ext cx="1957494" cy="4053006"/>
            <a:chOff x="4386992" y="2239606"/>
            <a:chExt cx="1957494" cy="4053006"/>
          </a:xfrm>
        </p:grpSpPr>
        <p:cxnSp>
          <p:nvCxnSpPr>
            <p:cNvPr id="25" name="Straight Connector 24"/>
            <p:cNvCxnSpPr/>
            <p:nvPr/>
          </p:nvCxnSpPr>
          <p:spPr>
            <a:xfrm flipV="1">
              <a:off x="4386992" y="2582031"/>
              <a:ext cx="1370320" cy="3710581"/>
            </a:xfrm>
            <a:prstGeom prst="line">
              <a:avLst/>
            </a:prstGeom>
            <a:ln>
              <a:solidFill>
                <a:srgbClr val="002060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5420835" y="2239606"/>
              <a:ext cx="9236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y-2x&lt;=2</a:t>
              </a:r>
            </a:p>
          </p:txBody>
        </p:sp>
        <p:sp>
          <p:nvSpPr>
            <p:cNvPr id="27" name="Right Arrow 26"/>
            <p:cNvSpPr/>
            <p:nvPr/>
          </p:nvSpPr>
          <p:spPr>
            <a:xfrm rot="12211069" flipH="1">
              <a:off x="5334708" y="3661465"/>
              <a:ext cx="371958" cy="312500"/>
            </a:xfrm>
            <a:prstGeom prst="rightArrow">
              <a:avLst/>
            </a:prstGeom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3544948" y="3566161"/>
            <a:ext cx="2555755" cy="1833834"/>
            <a:chOff x="3544948" y="3566161"/>
            <a:chExt cx="2555755" cy="1833834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4064000" y="3566161"/>
              <a:ext cx="2036703" cy="1833834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3544948" y="3675988"/>
              <a:ext cx="8515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/>
                <a:t>x+y</a:t>
              </a:r>
              <a:r>
                <a:rPr lang="en-US" dirty="0"/>
                <a:t>&gt;=6</a:t>
              </a:r>
            </a:p>
          </p:txBody>
        </p:sp>
        <p:sp>
          <p:nvSpPr>
            <p:cNvPr id="35" name="Right Arrow 34"/>
            <p:cNvSpPr/>
            <p:nvPr/>
          </p:nvSpPr>
          <p:spPr>
            <a:xfrm rot="7785029" flipH="1">
              <a:off x="5287164" y="4338531"/>
              <a:ext cx="407026" cy="312500"/>
            </a:xfrm>
            <a:prstGeom prst="rightArrow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4" name="Right Arrow 43"/>
          <p:cNvSpPr/>
          <p:nvPr/>
        </p:nvSpPr>
        <p:spPr>
          <a:xfrm rot="19891918" flipH="1">
            <a:off x="6530357" y="2900573"/>
            <a:ext cx="1904925" cy="544785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Feasible area</a:t>
            </a:r>
          </a:p>
        </p:txBody>
      </p:sp>
      <p:grpSp>
        <p:nvGrpSpPr>
          <p:cNvPr id="45" name="Group 44"/>
          <p:cNvGrpSpPr/>
          <p:nvPr/>
        </p:nvGrpSpPr>
        <p:grpSpPr>
          <a:xfrm>
            <a:off x="4253443" y="3699322"/>
            <a:ext cx="4495262" cy="2200714"/>
            <a:chOff x="2536214" y="3839504"/>
            <a:chExt cx="4495262" cy="2200714"/>
          </a:xfrm>
        </p:grpSpPr>
        <p:cxnSp>
          <p:nvCxnSpPr>
            <p:cNvPr id="46" name="Straight Connector 45"/>
            <p:cNvCxnSpPr/>
            <p:nvPr/>
          </p:nvCxnSpPr>
          <p:spPr>
            <a:xfrm flipV="1">
              <a:off x="2536214" y="3915615"/>
              <a:ext cx="3477095" cy="2124603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>
              <a:off x="6107825" y="3839504"/>
              <a:ext cx="9236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x-2y&lt;=0</a:t>
              </a:r>
            </a:p>
          </p:txBody>
        </p:sp>
        <p:sp>
          <p:nvSpPr>
            <p:cNvPr id="48" name="Right Arrow 47"/>
            <p:cNvSpPr/>
            <p:nvPr/>
          </p:nvSpPr>
          <p:spPr>
            <a:xfrm rot="3507460" flipH="1">
              <a:off x="4509132" y="4279451"/>
              <a:ext cx="371958" cy="312500"/>
            </a:xfrm>
            <a:prstGeom prst="rightArrow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3412900" y="4335787"/>
            <a:ext cx="3923803" cy="1909870"/>
            <a:chOff x="3412900" y="4345947"/>
            <a:chExt cx="3923803" cy="1909870"/>
          </a:xfrm>
        </p:grpSpPr>
        <p:grpSp>
          <p:nvGrpSpPr>
            <p:cNvPr id="63" name="Group 62"/>
            <p:cNvGrpSpPr/>
            <p:nvPr/>
          </p:nvGrpSpPr>
          <p:grpSpPr>
            <a:xfrm>
              <a:off x="3412900" y="4345947"/>
              <a:ext cx="3194394" cy="1726201"/>
              <a:chOff x="3412900" y="4345947"/>
              <a:chExt cx="3194394" cy="1726201"/>
            </a:xfrm>
          </p:grpSpPr>
          <p:cxnSp>
            <p:nvCxnSpPr>
              <p:cNvPr id="58" name="Straight Connector 57"/>
              <p:cNvCxnSpPr/>
              <p:nvPr/>
            </p:nvCxnSpPr>
            <p:spPr>
              <a:xfrm>
                <a:off x="3412900" y="5036827"/>
                <a:ext cx="3164637" cy="1035321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>
                <a:off x="3544980" y="4681227"/>
                <a:ext cx="3041994" cy="99519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>
                <a:off x="3565300" y="4345947"/>
                <a:ext cx="3041994" cy="99519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64" name="TextBox 63"/>
            <p:cNvSpPr txBox="1"/>
            <p:nvPr/>
          </p:nvSpPr>
          <p:spPr>
            <a:xfrm>
              <a:off x="6489996" y="5163210"/>
              <a:ext cx="846707" cy="10926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300" b="1" i="1" dirty="0"/>
                <a:t>2x+3y=14</a:t>
              </a:r>
              <a:br>
                <a:rPr lang="en-US" sz="1300" b="1" i="1" dirty="0"/>
              </a:br>
              <a:endParaRPr lang="en-US" sz="1300" b="1" i="1" dirty="0"/>
            </a:p>
            <a:p>
              <a:r>
                <a:rPr lang="en-US" sz="1300" b="1" i="1" dirty="0"/>
                <a:t>2x+3y=7</a:t>
              </a:r>
            </a:p>
            <a:p>
              <a:endParaRPr lang="en-US" sz="1300" b="1" i="1" dirty="0"/>
            </a:p>
            <a:p>
              <a:r>
                <a:rPr lang="en-US" sz="1300" b="1" i="1" dirty="0"/>
                <a:t>2x+3y=0</a:t>
              </a:r>
            </a:p>
          </p:txBody>
        </p:sp>
      </p:grpSp>
      <p:sp>
        <p:nvSpPr>
          <p:cNvPr id="69" name="TextBox 68"/>
          <p:cNvSpPr txBox="1"/>
          <p:nvPr/>
        </p:nvSpPr>
        <p:spPr>
          <a:xfrm>
            <a:off x="5806479" y="4796043"/>
            <a:ext cx="61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(4,2)</a:t>
            </a:r>
          </a:p>
        </p:txBody>
      </p:sp>
    </p:spTree>
    <p:extLst>
      <p:ext uri="{BB962C8B-B14F-4D97-AF65-F5344CB8AC3E}">
        <p14:creationId xmlns:p14="http://schemas.microsoft.com/office/powerpoint/2010/main" val="542637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44" grpId="0" animBg="1"/>
      <p:bldP spid="6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: Shape 3">
            <a:extLst>
              <a:ext uri="{FF2B5EF4-FFF2-40B4-BE49-F238E27FC236}">
                <a16:creationId xmlns:a16="http://schemas.microsoft.com/office/drawing/2014/main" id="{7D0C408C-2CC6-452E-A916-9774ABDB3EF3}"/>
              </a:ext>
            </a:extLst>
          </p:cNvPr>
          <p:cNvSpPr/>
          <p:nvPr/>
        </p:nvSpPr>
        <p:spPr>
          <a:xfrm>
            <a:off x="5120640" y="721895"/>
            <a:ext cx="4572000" cy="4196614"/>
          </a:xfrm>
          <a:custGeom>
            <a:avLst/>
            <a:gdLst>
              <a:gd name="connsiteX0" fmla="*/ 0 w 4572000"/>
              <a:gd name="connsiteY0" fmla="*/ 3715351 h 4196614"/>
              <a:gd name="connsiteX1" fmla="*/ 510139 w 4572000"/>
              <a:gd name="connsiteY1" fmla="*/ 4196614 h 4196614"/>
              <a:gd name="connsiteX2" fmla="*/ 4562375 w 4572000"/>
              <a:gd name="connsiteY2" fmla="*/ 1819174 h 4196614"/>
              <a:gd name="connsiteX3" fmla="*/ 4572000 w 4572000"/>
              <a:gd name="connsiteY3" fmla="*/ 0 h 4196614"/>
              <a:gd name="connsiteX4" fmla="*/ 1751798 w 4572000"/>
              <a:gd name="connsiteY4" fmla="*/ 19250 h 4196614"/>
              <a:gd name="connsiteX5" fmla="*/ 1347537 w 4572000"/>
              <a:gd name="connsiteY5" fmla="*/ 0 h 4196614"/>
              <a:gd name="connsiteX6" fmla="*/ 0 w 4572000"/>
              <a:gd name="connsiteY6" fmla="*/ 3715351 h 4196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72000" h="4196614">
                <a:moveTo>
                  <a:pt x="0" y="3715351"/>
                </a:moveTo>
                <a:lnTo>
                  <a:pt x="510139" y="4196614"/>
                </a:lnTo>
                <a:lnTo>
                  <a:pt x="4562375" y="1819174"/>
                </a:lnTo>
                <a:cubicBezTo>
                  <a:pt x="4565583" y="1212783"/>
                  <a:pt x="4568792" y="606391"/>
                  <a:pt x="4572000" y="0"/>
                </a:cubicBezTo>
                <a:lnTo>
                  <a:pt x="1751798" y="19250"/>
                </a:lnTo>
                <a:lnTo>
                  <a:pt x="1347537" y="0"/>
                </a:lnTo>
                <a:lnTo>
                  <a:pt x="0" y="3715351"/>
                </a:ln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Linear Programming – an example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+mn-lt"/>
              </a:rPr>
              <a:t>Goal</a:t>
            </a:r>
            <a:r>
              <a:rPr lang="en-US" sz="2000" dirty="0">
                <a:latin typeface="+mn-lt"/>
              </a:rPr>
              <a:t>: maximize 2x+y</a:t>
            </a:r>
            <a:endParaRPr lang="en-US" sz="2000" baseline="-25000" dirty="0">
              <a:latin typeface="+mn-lt"/>
            </a:endParaRPr>
          </a:p>
          <a:p>
            <a:pPr algn="l"/>
            <a:r>
              <a:rPr lang="en-US" sz="2000" dirty="0">
                <a:latin typeface="+mn-lt"/>
              </a:rPr>
              <a:t>Subject to:</a:t>
            </a:r>
          </a:p>
          <a:p>
            <a:pPr algn="l"/>
            <a:r>
              <a:rPr lang="en-US" sz="2000" dirty="0">
                <a:latin typeface="+mn-lt"/>
              </a:rPr>
              <a:t>	</a:t>
            </a:r>
            <a:r>
              <a:rPr lang="en-US" sz="2000" dirty="0" err="1">
                <a:latin typeface="+mn-lt"/>
              </a:rPr>
              <a:t>x+y</a:t>
            </a:r>
            <a:r>
              <a:rPr lang="en-US" sz="2000" dirty="0">
                <a:latin typeface="+mn-lt"/>
              </a:rPr>
              <a:t>&gt;=6</a:t>
            </a:r>
          </a:p>
          <a:p>
            <a:pPr algn="l"/>
            <a:r>
              <a:rPr lang="en-US" sz="2000" dirty="0">
                <a:latin typeface="+mn-lt"/>
              </a:rPr>
              <a:t>	y-2x &lt;= 2</a:t>
            </a:r>
          </a:p>
          <a:p>
            <a:pPr algn="l"/>
            <a:r>
              <a:rPr lang="en-US" sz="2000" dirty="0">
                <a:latin typeface="+mn-lt"/>
              </a:rPr>
              <a:t>	x-2y &lt;= 0</a:t>
            </a:r>
          </a:p>
          <a:p>
            <a:pPr algn="l"/>
            <a:r>
              <a:rPr lang="en-US" sz="2000" dirty="0">
                <a:latin typeface="+mn-lt"/>
              </a:rPr>
              <a:t>	0 &lt;= x</a:t>
            </a:r>
          </a:p>
          <a:p>
            <a:pPr algn="l"/>
            <a:r>
              <a:rPr lang="en-US" sz="2000" dirty="0">
                <a:latin typeface="+mn-lt"/>
              </a:rPr>
              <a:t>	0 &lt;= y</a:t>
            </a:r>
          </a:p>
          <a:p>
            <a:pPr algn="l"/>
            <a:endParaRPr lang="en-US" sz="2000" dirty="0">
              <a:latin typeface="+mn-lt"/>
            </a:endParaRPr>
          </a:p>
          <a:p>
            <a:pPr algn="l"/>
            <a:endParaRPr lang="en-US" sz="2000" dirty="0">
              <a:latin typeface="+mn-lt"/>
            </a:endParaRPr>
          </a:p>
          <a:p>
            <a:pPr algn="l"/>
            <a:r>
              <a:rPr lang="en-US" sz="2000" dirty="0">
                <a:latin typeface="+mn-lt"/>
              </a:rPr>
              <a:t>Maximum is infinity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4691754" y="2532920"/>
            <a:ext cx="516488" cy="3156680"/>
            <a:chOff x="4691754" y="2532920"/>
            <a:chExt cx="516488" cy="3156680"/>
          </a:xfrm>
        </p:grpSpPr>
        <p:cxnSp>
          <p:nvCxnSpPr>
            <p:cNvPr id="6" name="Straight Connector 5"/>
            <p:cNvCxnSpPr/>
            <p:nvPr/>
          </p:nvCxnSpPr>
          <p:spPr>
            <a:xfrm flipH="1">
              <a:off x="4876800" y="2844800"/>
              <a:ext cx="20320" cy="284480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4691754" y="2532920"/>
              <a:ext cx="5164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x=0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3891280" y="3147814"/>
            <a:ext cx="5045623" cy="2585323"/>
            <a:chOff x="3891280" y="3147814"/>
            <a:chExt cx="5045623" cy="2585323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3891280" y="5527040"/>
              <a:ext cx="4318000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8415606" y="3147814"/>
              <a:ext cx="521297" cy="258532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 </a:t>
              </a:r>
            </a:p>
            <a:p>
              <a:endParaRPr lang="en-US" dirty="0"/>
            </a:p>
            <a:p>
              <a:endParaRPr lang="en-US" dirty="0"/>
            </a:p>
            <a:p>
              <a:endParaRPr lang="en-US" dirty="0"/>
            </a:p>
            <a:p>
              <a:endParaRPr lang="en-US" dirty="0"/>
            </a:p>
            <a:p>
              <a:endParaRPr lang="en-US" dirty="0"/>
            </a:p>
            <a:p>
              <a:endParaRPr lang="en-US" dirty="0"/>
            </a:p>
            <a:p>
              <a:endParaRPr lang="en-US" dirty="0"/>
            </a:p>
            <a:p>
              <a:r>
                <a:rPr lang="en-US" dirty="0"/>
                <a:t>y=0</a:t>
              </a: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4386992" y="2239606"/>
            <a:ext cx="1957494" cy="4053006"/>
            <a:chOff x="4386992" y="2239606"/>
            <a:chExt cx="1957494" cy="4053006"/>
          </a:xfrm>
        </p:grpSpPr>
        <p:cxnSp>
          <p:nvCxnSpPr>
            <p:cNvPr id="25" name="Straight Connector 24"/>
            <p:cNvCxnSpPr/>
            <p:nvPr/>
          </p:nvCxnSpPr>
          <p:spPr>
            <a:xfrm flipV="1">
              <a:off x="4386992" y="2582031"/>
              <a:ext cx="1370320" cy="3710581"/>
            </a:xfrm>
            <a:prstGeom prst="line">
              <a:avLst/>
            </a:prstGeom>
            <a:ln>
              <a:solidFill>
                <a:srgbClr val="002060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5420835" y="2239606"/>
              <a:ext cx="9236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y-2x&lt;=2</a:t>
              </a:r>
            </a:p>
          </p:txBody>
        </p:sp>
        <p:sp>
          <p:nvSpPr>
            <p:cNvPr id="27" name="Right Arrow 26"/>
            <p:cNvSpPr/>
            <p:nvPr/>
          </p:nvSpPr>
          <p:spPr>
            <a:xfrm rot="12211069" flipH="1">
              <a:off x="5334708" y="3661465"/>
              <a:ext cx="371958" cy="312500"/>
            </a:xfrm>
            <a:prstGeom prst="rightArrow">
              <a:avLst/>
            </a:prstGeom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3544948" y="3566161"/>
            <a:ext cx="2555755" cy="1833834"/>
            <a:chOff x="3544948" y="3566161"/>
            <a:chExt cx="2555755" cy="1833834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4064000" y="3566161"/>
              <a:ext cx="2036703" cy="1833834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3544948" y="3675988"/>
              <a:ext cx="8515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/>
                <a:t>x+y</a:t>
              </a:r>
              <a:r>
                <a:rPr lang="en-US" dirty="0"/>
                <a:t>&gt;=6</a:t>
              </a:r>
            </a:p>
          </p:txBody>
        </p:sp>
        <p:sp>
          <p:nvSpPr>
            <p:cNvPr id="35" name="Right Arrow 34"/>
            <p:cNvSpPr/>
            <p:nvPr/>
          </p:nvSpPr>
          <p:spPr>
            <a:xfrm rot="7785029" flipH="1">
              <a:off x="5287164" y="4338531"/>
              <a:ext cx="407026" cy="312500"/>
            </a:xfrm>
            <a:prstGeom prst="rightArrow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4" name="Right Arrow 43"/>
          <p:cNvSpPr/>
          <p:nvPr/>
        </p:nvSpPr>
        <p:spPr>
          <a:xfrm rot="2160552" flipH="1">
            <a:off x="7748568" y="2953165"/>
            <a:ext cx="1904925" cy="544785"/>
          </a:xfrm>
          <a:prstGeom prst="rightArrow">
            <a:avLst>
              <a:gd name="adj1" fmla="val 50000"/>
              <a:gd name="adj2" fmla="val 6245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Feasible area</a:t>
            </a:r>
          </a:p>
        </p:txBody>
      </p:sp>
      <p:grpSp>
        <p:nvGrpSpPr>
          <p:cNvPr id="45" name="Group 44"/>
          <p:cNvGrpSpPr/>
          <p:nvPr/>
        </p:nvGrpSpPr>
        <p:grpSpPr>
          <a:xfrm>
            <a:off x="4253443" y="3699322"/>
            <a:ext cx="4495262" cy="2200714"/>
            <a:chOff x="2536214" y="3839504"/>
            <a:chExt cx="4495262" cy="2200714"/>
          </a:xfrm>
        </p:grpSpPr>
        <p:cxnSp>
          <p:nvCxnSpPr>
            <p:cNvPr id="46" name="Straight Connector 45"/>
            <p:cNvCxnSpPr/>
            <p:nvPr/>
          </p:nvCxnSpPr>
          <p:spPr>
            <a:xfrm flipV="1">
              <a:off x="2536214" y="3915615"/>
              <a:ext cx="3477095" cy="2124603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>
              <a:off x="6107825" y="3839504"/>
              <a:ext cx="9236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x-2y&lt;=0</a:t>
              </a:r>
            </a:p>
          </p:txBody>
        </p:sp>
        <p:sp>
          <p:nvSpPr>
            <p:cNvPr id="48" name="Right Arrow 47"/>
            <p:cNvSpPr/>
            <p:nvPr/>
          </p:nvSpPr>
          <p:spPr>
            <a:xfrm rot="3507460" flipH="1">
              <a:off x="4509132" y="4279451"/>
              <a:ext cx="371958" cy="312500"/>
            </a:xfrm>
            <a:prstGeom prst="rightArrow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78884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Linear Programming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dirty="0">
                <a:latin typeface="Albany"/>
              </a:rPr>
              <a:t>For any LP we have one of the following possibilities: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Albany"/>
              </a:rPr>
              <a:t>The feasible polytope is non-empty and bounded.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The set of feasible solutions is unbounded, and the optimum is ∞ or -∞.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The set of feasible solutions is unbounded, but the optimum is finite.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There are no feasible solutions.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000" dirty="0">
              <a:latin typeface="Albany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000" dirty="0">
              <a:latin typeface="Albany"/>
            </a:endParaRPr>
          </a:p>
          <a:p>
            <a:pPr algn="l"/>
            <a:endParaRPr lang="en-US" sz="2000" dirty="0">
              <a:latin typeface="Albany"/>
            </a:endParaRPr>
          </a:p>
          <a:p>
            <a:pPr algn="l"/>
            <a:endParaRPr lang="en-US" sz="2000" dirty="0">
              <a:latin typeface="Albany"/>
            </a:endParaRPr>
          </a:p>
        </p:txBody>
      </p:sp>
    </p:spTree>
    <p:extLst>
      <p:ext uri="{BB962C8B-B14F-4D97-AF65-F5344CB8AC3E}">
        <p14:creationId xmlns:p14="http://schemas.microsoft.com/office/powerpoint/2010/main" val="501497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at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lyt blackandwhi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../../../Program%20Files%20(x86)/OpenOffice%204/share/template/en-US/layout/lyt-water.otp</Template>
  <TotalTime>3925</TotalTime>
  <Words>2069</Words>
  <Application>Microsoft Office PowerPoint</Application>
  <PresentationFormat>Custom</PresentationFormat>
  <Paragraphs>284</Paragraphs>
  <Slides>27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5" baseType="lpstr">
      <vt:lpstr>Arial Unicode MS</vt:lpstr>
      <vt:lpstr>Albany</vt:lpstr>
      <vt:lpstr>Arial</vt:lpstr>
      <vt:lpstr>Calibri</vt:lpstr>
      <vt:lpstr>Tahoma</vt:lpstr>
      <vt:lpstr>Times New Roman</vt:lpstr>
      <vt:lpstr>water</vt:lpstr>
      <vt:lpstr>lyt blackandwhite</vt:lpstr>
      <vt:lpstr>PowerPoint Presentation</vt:lpstr>
      <vt:lpstr>Announcements</vt:lpstr>
      <vt:lpstr>PowerPoint Presentation</vt:lpstr>
      <vt:lpstr>Linear Programming</vt:lpstr>
      <vt:lpstr>The Diet Problem</vt:lpstr>
      <vt:lpstr>The Diet Problem</vt:lpstr>
      <vt:lpstr>Linear Programming – an example</vt:lpstr>
      <vt:lpstr>Linear Programming – an example</vt:lpstr>
      <vt:lpstr>Linear Programming</vt:lpstr>
      <vt:lpstr>Linear Programming (minimization version)</vt:lpstr>
      <vt:lpstr>Linear Programming (maximization version)</vt:lpstr>
      <vt:lpstr>Linear Programming</vt:lpstr>
      <vt:lpstr>Linear Programming</vt:lpstr>
      <vt:lpstr>Linear Programming – feasibility version</vt:lpstr>
      <vt:lpstr>Linear Programming – feasibility version</vt:lpstr>
      <vt:lpstr>Linear Programming – feasibility version</vt:lpstr>
      <vt:lpstr>Fourier-Motzkin Elimination</vt:lpstr>
      <vt:lpstr>Linear Programming – feasibility version</vt:lpstr>
      <vt:lpstr>PowerPoint Presentation</vt:lpstr>
      <vt:lpstr>Weighted minimum vertex cover</vt:lpstr>
      <vt:lpstr>Weighted minimum vertex cover</vt:lpstr>
      <vt:lpstr>Weighted minimum vertex cover</vt:lpstr>
      <vt:lpstr>Weighted minimum vertex cover</vt:lpstr>
      <vt:lpstr>Weighted minimum vertex cover</vt:lpstr>
      <vt:lpstr>Weighted minimum vertex cover</vt:lpstr>
      <vt:lpstr>Weighted minimum vertex cover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</dc:title>
  <dc:creator>Igor Shinkar</dc:creator>
  <cp:lastModifiedBy>Igor Shinkar</cp:lastModifiedBy>
  <cp:revision>1198</cp:revision>
  <dcterms:created xsi:type="dcterms:W3CDTF">2017-07-19T12:15:02Z</dcterms:created>
  <dcterms:modified xsi:type="dcterms:W3CDTF">2020-10-07T18:30:03Z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fo 1">
    <vt:lpwstr/>
  </property>
  <property fmtid="{D5CDD505-2E9C-101B-9397-08002B2CF9AE}" pid="3" name="Info 2">
    <vt:lpwstr/>
  </property>
  <property fmtid="{D5CDD505-2E9C-101B-9397-08002B2CF9AE}" pid="4" name="Info 3">
    <vt:lpwstr/>
  </property>
  <property fmtid="{D5CDD505-2E9C-101B-9397-08002B2CF9AE}" pid="5" name="Info 4">
    <vt:lpwstr/>
  </property>
</Properties>
</file>