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337" r:id="rId3"/>
    <p:sldId id="543" r:id="rId4"/>
    <p:sldId id="541" r:id="rId5"/>
    <p:sldId id="544" r:id="rId6"/>
    <p:sldId id="559" r:id="rId7"/>
    <p:sldId id="560" r:id="rId8"/>
    <p:sldId id="545" r:id="rId9"/>
    <p:sldId id="546" r:id="rId10"/>
    <p:sldId id="547" r:id="rId11"/>
    <p:sldId id="548" r:id="rId12"/>
    <p:sldId id="549" r:id="rId13"/>
    <p:sldId id="550" r:id="rId14"/>
    <p:sldId id="552" r:id="rId15"/>
    <p:sldId id="551" r:id="rId16"/>
    <p:sldId id="553" r:id="rId17"/>
    <p:sldId id="554" r:id="rId18"/>
    <p:sldId id="556" r:id="rId19"/>
    <p:sldId id="555" r:id="rId20"/>
    <p:sldId id="558" r:id="rId21"/>
    <p:sldId id="557" r:id="rId22"/>
    <p:sldId id="398" r:id="rId23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gor Shinkar" initials="IS" lastIdx="2" clrIdx="0">
    <p:extLst>
      <p:ext uri="{19B8F6BF-5375-455C-9EA6-DF929625EA0E}">
        <p15:presenceInfo xmlns:p15="http://schemas.microsoft.com/office/powerpoint/2012/main" userId="S::ishinkar@sfu.ca::c0f30593-03ce-4888-b8ec-1de3b31172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A90B"/>
    <a:srgbClr val="F11FB5"/>
    <a:srgbClr val="1E01AF"/>
    <a:srgbClr val="0000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792" autoAdjust="0"/>
  </p:normalViewPr>
  <p:slideViewPr>
    <p:cSldViewPr snapToGrid="0">
      <p:cViewPr varScale="1">
        <p:scale>
          <a:sx n="62" d="100"/>
          <a:sy n="62" d="100"/>
        </p:scale>
        <p:origin x="12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585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4319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2045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933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9362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8584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039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709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5517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717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94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94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554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96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4148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07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81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55642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5523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8492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46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409/815</a:t>
            </a: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Advanced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18, 2020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 more feasible goal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An array A[1…n] of length n of real numbers</a:t>
            </a:r>
          </a:p>
          <a:p>
            <a:pPr algn="l"/>
            <a:r>
              <a:rPr lang="en-US" sz="2000" u="sng" dirty="0">
                <a:latin typeface="Albany"/>
              </a:rPr>
              <a:t>Goal</a:t>
            </a:r>
            <a:r>
              <a:rPr lang="en-US" sz="2000" dirty="0">
                <a:latin typeface="Albany"/>
              </a:rPr>
              <a:t>: Read a few coordinates from A and distinguish between:</a:t>
            </a:r>
          </a:p>
          <a:p>
            <a:pPr algn="l"/>
            <a:r>
              <a:rPr lang="en-US" sz="2000" u="sng" dirty="0">
                <a:latin typeface="Albany"/>
              </a:rPr>
              <a:t>YES</a:t>
            </a:r>
            <a:r>
              <a:rPr lang="en-US" sz="2000" dirty="0">
                <a:latin typeface="Albany"/>
              </a:rPr>
              <a:t>: A is sorted</a:t>
            </a:r>
          </a:p>
          <a:p>
            <a:pPr algn="l"/>
            <a:r>
              <a:rPr lang="en-US" sz="2000" u="sng" dirty="0">
                <a:latin typeface="Albany"/>
              </a:rPr>
              <a:t>FAR</a:t>
            </a:r>
            <a:r>
              <a:rPr lang="en-US" sz="2000" dirty="0">
                <a:latin typeface="Albany"/>
              </a:rPr>
              <a:t>: A is far from sorted. That is, we cannot make A sorted by fixing a few coordinated of A.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In the previous example A is either sorted or can be fixing by correcting the 0.</a:t>
            </a:r>
          </a:p>
        </p:txBody>
      </p:sp>
    </p:spTree>
    <p:extLst>
      <p:ext uri="{BB962C8B-B14F-4D97-AF65-F5344CB8AC3E}">
        <p14:creationId xmlns:p14="http://schemas.microsoft.com/office/powerpoint/2010/main" val="1672661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 formal definition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An array A[1…n] of length n of real numbers, and a parameter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&gt;0</a:t>
            </a:r>
          </a:p>
          <a:p>
            <a:pPr algn="l"/>
            <a:r>
              <a:rPr lang="en-US" sz="2000" u="sng" dirty="0">
                <a:latin typeface="Albany"/>
              </a:rPr>
              <a:t>Goal</a:t>
            </a:r>
            <a:r>
              <a:rPr lang="en-US" sz="2000" dirty="0">
                <a:latin typeface="Albany"/>
              </a:rPr>
              <a:t>: Read a few coordinates from A and distinguish between:</a:t>
            </a:r>
          </a:p>
          <a:p>
            <a:pPr algn="l"/>
            <a:r>
              <a:rPr lang="en-US" sz="2000" u="sng" dirty="0">
                <a:latin typeface="Albany"/>
              </a:rPr>
              <a:t>YES</a:t>
            </a:r>
            <a:r>
              <a:rPr lang="en-US" sz="2000" dirty="0">
                <a:latin typeface="Albany"/>
              </a:rPr>
              <a:t>: A is sorted</a:t>
            </a:r>
          </a:p>
          <a:p>
            <a:pPr algn="l"/>
            <a:r>
              <a:rPr lang="el-GR" sz="2000" u="sng" dirty="0">
                <a:latin typeface="Albany"/>
              </a:rPr>
              <a:t>ε</a:t>
            </a:r>
            <a:r>
              <a:rPr lang="en-US" sz="2000" u="sng" dirty="0">
                <a:latin typeface="Albany"/>
              </a:rPr>
              <a:t>-FAR</a:t>
            </a:r>
            <a:r>
              <a:rPr lang="en-US" sz="2000" dirty="0">
                <a:latin typeface="Albany"/>
              </a:rPr>
              <a:t>: A is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-far from any sorted array.</a:t>
            </a:r>
          </a:p>
          <a:p>
            <a:pPr algn="l"/>
            <a:r>
              <a:rPr lang="en-US" sz="2000" dirty="0">
                <a:latin typeface="Albany"/>
              </a:rPr>
              <a:t>That means, A differs from any sorted array in at least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n coordinates.</a:t>
            </a: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417DB2B5-7405-4DEC-A5E8-D36D9727B989}"/>
              </a:ext>
            </a:extLst>
          </p:cNvPr>
          <p:cNvSpPr/>
          <p:nvPr/>
        </p:nvSpPr>
        <p:spPr>
          <a:xfrm>
            <a:off x="4552075" y="4364772"/>
            <a:ext cx="5303987" cy="67734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We will see a more general definition next time.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CF41916-1890-4EAE-B442-B1647DE9B284}"/>
              </a:ext>
            </a:extLst>
          </p:cNvPr>
          <p:cNvGrpSpPr/>
          <p:nvPr/>
        </p:nvGrpSpPr>
        <p:grpSpPr>
          <a:xfrm>
            <a:off x="854149" y="4330620"/>
            <a:ext cx="4642883" cy="2556208"/>
            <a:chOff x="854149" y="4330620"/>
            <a:chExt cx="4642883" cy="2556208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DE349426-8FC6-4F1E-B678-E9692A37FFF6}"/>
                </a:ext>
              </a:extLst>
            </p:cNvPr>
            <p:cNvGrpSpPr/>
            <p:nvPr/>
          </p:nvGrpSpPr>
          <p:grpSpPr>
            <a:xfrm>
              <a:off x="854149" y="4330620"/>
              <a:ext cx="4642883" cy="2556208"/>
              <a:chOff x="854149" y="4330620"/>
              <a:chExt cx="4642883" cy="2556208"/>
            </a:xfrm>
          </p:grpSpPr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2D554680-E501-49F2-852E-2E26C47F740E}"/>
                  </a:ext>
                </a:extLst>
              </p:cNvPr>
              <p:cNvSpPr/>
              <p:nvPr/>
            </p:nvSpPr>
            <p:spPr>
              <a:xfrm>
                <a:off x="1885506" y="4784651"/>
                <a:ext cx="2580167" cy="2102177"/>
              </a:xfrm>
              <a:prstGeom prst="ellipse">
                <a:avLst/>
              </a:prstGeom>
              <a:solidFill>
                <a:schemeClr val="lt1">
                  <a:alpha val="0"/>
                </a:schemeClr>
              </a:solidFill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3D7CF33-F375-42C6-8326-6F302D651844}"/>
                  </a:ext>
                </a:extLst>
              </p:cNvPr>
              <p:cNvSpPr/>
              <p:nvPr/>
            </p:nvSpPr>
            <p:spPr>
              <a:xfrm>
                <a:off x="1562986" y="4330620"/>
                <a:ext cx="1031358" cy="9252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4FBB313-DCB2-438C-BF56-69E5A3620B38}"/>
                  </a:ext>
                </a:extLst>
              </p:cNvPr>
              <p:cNvSpPr/>
              <p:nvPr/>
            </p:nvSpPr>
            <p:spPr>
              <a:xfrm>
                <a:off x="854149" y="5445209"/>
                <a:ext cx="1031358" cy="9252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0D9E6C6-AF21-4A67-8653-0F44EDEE704C}"/>
                  </a:ext>
                </a:extLst>
              </p:cNvPr>
              <p:cNvSpPr/>
              <p:nvPr/>
            </p:nvSpPr>
            <p:spPr>
              <a:xfrm>
                <a:off x="4465674" y="5445209"/>
                <a:ext cx="1031358" cy="9252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EAE8A0E-C332-4372-8A01-2AEAFA2155B9}"/>
                  </a:ext>
                </a:extLst>
              </p:cNvPr>
              <p:cNvSpPr/>
              <p:nvPr/>
            </p:nvSpPr>
            <p:spPr>
              <a:xfrm>
                <a:off x="1228061" y="4464197"/>
                <a:ext cx="1031358" cy="9252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D5DE722-2117-45D2-A9EF-E84EB7E6B678}"/>
                  </a:ext>
                </a:extLst>
              </p:cNvPr>
              <p:cNvSpPr/>
              <p:nvPr/>
            </p:nvSpPr>
            <p:spPr>
              <a:xfrm>
                <a:off x="1000419" y="4692127"/>
                <a:ext cx="1031358" cy="9252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783EEAA3-A695-4CE6-874A-F5CDD3A6950F}"/>
                  </a:ext>
                </a:extLst>
              </p:cNvPr>
              <p:cNvSpPr/>
              <p:nvPr/>
            </p:nvSpPr>
            <p:spPr>
              <a:xfrm>
                <a:off x="854149" y="6418146"/>
                <a:ext cx="1031358" cy="9252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021F972-941E-44E3-B079-1FAA357347E2}"/>
                  </a:ext>
                </a:extLst>
              </p:cNvPr>
              <p:cNvSpPr/>
              <p:nvPr/>
            </p:nvSpPr>
            <p:spPr>
              <a:xfrm>
                <a:off x="2744861" y="5723491"/>
                <a:ext cx="1031358" cy="92524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7CA0DE54-97F1-4E38-BC4B-ECF10790DD79}"/>
                  </a:ext>
                </a:extLst>
              </p:cNvPr>
              <p:cNvCxnSpPr>
                <a:cxnSpLocks/>
                <a:stCxn id="5" idx="0"/>
                <a:endCxn id="12" idx="2"/>
              </p:cNvCxnSpPr>
              <p:nvPr/>
            </p:nvCxnSpPr>
            <p:spPr>
              <a:xfrm>
                <a:off x="3175590" y="4784651"/>
                <a:ext cx="84950" cy="1031364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8D465CA-69D8-47CE-90A8-8E2EAE35C4CB}"/>
                  </a:ext>
                </a:extLst>
              </p:cNvPr>
              <p:cNvSpPr txBox="1"/>
              <p:nvPr/>
            </p:nvSpPr>
            <p:spPr>
              <a:xfrm>
                <a:off x="3252895" y="5168401"/>
                <a:ext cx="7232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u="sng" dirty="0">
                    <a:latin typeface="Albany"/>
                  </a:rPr>
                  <a:t>ε</a:t>
                </a:r>
                <a:r>
                  <a:rPr lang="en-US" u="sng" dirty="0">
                    <a:latin typeface="Albany"/>
                  </a:rPr>
                  <a:t>-</a:t>
                </a:r>
                <a:r>
                  <a:rPr lang="en-US" u="sng" dirty="0" err="1">
                    <a:latin typeface="Albany"/>
                  </a:rPr>
                  <a:t>dist</a:t>
                </a:r>
                <a:endParaRPr lang="en-CA" dirty="0"/>
              </a:p>
            </p:txBody>
          </p:sp>
        </p:grp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5EEBE52-3924-4D8E-A285-86F18B2D4F87}"/>
                </a:ext>
              </a:extLst>
            </p:cNvPr>
            <p:cNvSpPr/>
            <p:nvPr/>
          </p:nvSpPr>
          <p:spPr>
            <a:xfrm>
              <a:off x="2925615" y="4556721"/>
              <a:ext cx="1031358" cy="925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8408582-A37D-4311-970D-D36CB0C12190}"/>
                </a:ext>
              </a:extLst>
            </p:cNvPr>
            <p:cNvSpPr/>
            <p:nvPr/>
          </p:nvSpPr>
          <p:spPr>
            <a:xfrm>
              <a:off x="1228061" y="6706989"/>
              <a:ext cx="1031358" cy="925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79F529E-2AD1-4628-9F73-C4299CF3B81C}"/>
                </a:ext>
              </a:extLst>
            </p:cNvPr>
            <p:cNvSpPr/>
            <p:nvPr/>
          </p:nvSpPr>
          <p:spPr>
            <a:xfrm>
              <a:off x="927284" y="6181201"/>
              <a:ext cx="1031358" cy="925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104504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Testing </a:t>
            </a:r>
            <a:r>
              <a:rPr lang="en-US" alt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sortedness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25722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Testing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sortedness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An array A[1…n] of length n of real numbers, and a parameter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&gt;0</a:t>
            </a:r>
          </a:p>
          <a:p>
            <a:pPr algn="l"/>
            <a:r>
              <a:rPr lang="en-US" sz="2000" u="sng" dirty="0">
                <a:latin typeface="Albany"/>
              </a:rPr>
              <a:t>Goal</a:t>
            </a:r>
            <a:r>
              <a:rPr lang="en-US" sz="2000" dirty="0">
                <a:latin typeface="Albany"/>
              </a:rPr>
              <a:t>: Read a few coordinates from A</a:t>
            </a:r>
          </a:p>
          <a:p>
            <a:pPr algn="l"/>
            <a:r>
              <a:rPr lang="en-US" sz="2000" u="sng" dirty="0">
                <a:latin typeface="Albany"/>
              </a:rPr>
              <a:t>YES</a:t>
            </a:r>
            <a:r>
              <a:rPr lang="en-US" sz="2000" dirty="0">
                <a:latin typeface="Albany"/>
              </a:rPr>
              <a:t>: If A is sorted then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[ALG(A) = YES] &gt; 2/3</a:t>
            </a:r>
          </a:p>
          <a:p>
            <a:pPr algn="l"/>
            <a:r>
              <a:rPr lang="en-US" sz="2000" u="sng" dirty="0">
                <a:latin typeface="Albany"/>
              </a:rPr>
              <a:t>FAR</a:t>
            </a:r>
            <a:r>
              <a:rPr lang="en-US" sz="2000" dirty="0">
                <a:latin typeface="Albany"/>
              </a:rPr>
              <a:t>: If A is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-far from any sorted array, then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[ALG(A) = YES] &lt; 1/3.</a:t>
            </a:r>
          </a:p>
          <a:p>
            <a:pPr algn="l"/>
            <a:endParaRPr lang="en-US" sz="2000" u="sng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Attempt1</a:t>
            </a:r>
            <a:r>
              <a:rPr lang="en-US" sz="2000" dirty="0">
                <a:latin typeface="Albany"/>
              </a:rPr>
              <a:t>: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Choose a random coordinate k∈{1,…n-1}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Read A[k] and A[k+1]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Output YES </a:t>
            </a:r>
            <a:r>
              <a:rPr lang="en-US" sz="2000" dirty="0" err="1">
                <a:latin typeface="Albany"/>
              </a:rPr>
              <a:t>iff</a:t>
            </a:r>
            <a:r>
              <a:rPr lang="en-US" sz="2000" dirty="0">
                <a:latin typeface="Albany"/>
              </a:rPr>
              <a:t> A[k] ≤ A[k+1]</a:t>
            </a:r>
          </a:p>
          <a:p>
            <a:pPr algn="l"/>
            <a:endParaRPr lang="en-US" sz="2000" dirty="0">
              <a:latin typeface="Albany"/>
            </a:endParaRP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FA3D8E64-85F6-4A44-890E-3B078BEE8D87}"/>
              </a:ext>
            </a:extLst>
          </p:cNvPr>
          <p:cNvSpPr/>
          <p:nvPr/>
        </p:nvSpPr>
        <p:spPr>
          <a:xfrm>
            <a:off x="5358810" y="3772482"/>
            <a:ext cx="4721816" cy="77996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The YES case is clearly ok:</a:t>
            </a:r>
            <a:br>
              <a:rPr lang="en-US" sz="2000" dirty="0"/>
            </a:br>
            <a:r>
              <a:rPr lang="en-US" sz="2000" dirty="0"/>
              <a:t>if A is sorted the algorithm always accepts</a:t>
            </a: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3440E4F2-6A6A-48BF-97C0-D76BCA0AE287}"/>
              </a:ext>
            </a:extLst>
          </p:cNvPr>
          <p:cNvSpPr/>
          <p:nvPr/>
        </p:nvSpPr>
        <p:spPr>
          <a:xfrm>
            <a:off x="6274842" y="4763712"/>
            <a:ext cx="3151533" cy="77996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What about the NO case?</a:t>
            </a:r>
          </a:p>
        </p:txBody>
      </p:sp>
      <p:sp>
        <p:nvSpPr>
          <p:cNvPr id="6" name="Rounded Rectangle 8">
            <a:extLst>
              <a:ext uri="{FF2B5EF4-FFF2-40B4-BE49-F238E27FC236}">
                <a16:creationId xmlns:a16="http://schemas.microsoft.com/office/drawing/2014/main" id="{C7936824-19AB-4F31-8976-93A0FCC1FC46}"/>
              </a:ext>
            </a:extLst>
          </p:cNvPr>
          <p:cNvSpPr/>
          <p:nvPr/>
        </p:nvSpPr>
        <p:spPr>
          <a:xfrm>
            <a:off x="5259572" y="5647891"/>
            <a:ext cx="3920427" cy="77996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Consider the array A=[n/2+1,n/2+2…n, 1,2,3,…n/2]</a:t>
            </a:r>
          </a:p>
        </p:txBody>
      </p:sp>
      <p:sp>
        <p:nvSpPr>
          <p:cNvPr id="7" name="Rounded Rectangle 8">
            <a:extLst>
              <a:ext uri="{FF2B5EF4-FFF2-40B4-BE49-F238E27FC236}">
                <a16:creationId xmlns:a16="http://schemas.microsoft.com/office/drawing/2014/main" id="{798F3A0B-3F64-4FA3-9E88-0D6DF400D9F1}"/>
              </a:ext>
            </a:extLst>
          </p:cNvPr>
          <p:cNvSpPr/>
          <p:nvPr/>
        </p:nvSpPr>
        <p:spPr>
          <a:xfrm>
            <a:off x="5206236" y="6496847"/>
            <a:ext cx="3920427" cy="77996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A is ½-far from sorted.</a:t>
            </a:r>
          </a:p>
          <a:p>
            <a:r>
              <a:rPr lang="en-US" sz="2000" dirty="0"/>
              <a:t>But </a:t>
            </a:r>
            <a:r>
              <a:rPr lang="en-US" sz="2000" dirty="0" err="1"/>
              <a:t>Pr</a:t>
            </a:r>
            <a:r>
              <a:rPr lang="en-US" sz="2000" dirty="0"/>
              <a:t>[ALG(A)= YES] = (n-2)/(n-1)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C24A9D-F934-42AA-9697-B59C3990F60B}"/>
              </a:ext>
            </a:extLst>
          </p:cNvPr>
          <p:cNvCxnSpPr>
            <a:cxnSpLocks/>
          </p:cNvCxnSpPr>
          <p:nvPr/>
        </p:nvCxnSpPr>
        <p:spPr>
          <a:xfrm flipH="1">
            <a:off x="1415126" y="6091107"/>
            <a:ext cx="980432" cy="63488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EC53076-DE2A-4E78-A263-311B4D534EB8}"/>
              </a:ext>
            </a:extLst>
          </p:cNvPr>
          <p:cNvCxnSpPr>
            <a:cxnSpLocks/>
          </p:cNvCxnSpPr>
          <p:nvPr/>
        </p:nvCxnSpPr>
        <p:spPr>
          <a:xfrm flipH="1">
            <a:off x="2332136" y="6690853"/>
            <a:ext cx="889529" cy="58595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DC82CDD-36B5-46AD-9E8F-EFD5A4E7CD35}"/>
              </a:ext>
            </a:extLst>
          </p:cNvPr>
          <p:cNvCxnSpPr>
            <a:cxnSpLocks/>
          </p:cNvCxnSpPr>
          <p:nvPr/>
        </p:nvCxnSpPr>
        <p:spPr>
          <a:xfrm>
            <a:off x="1339702" y="7276808"/>
            <a:ext cx="188196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7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Testing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sortedness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An array A[1…n] of length n of real numbers, and a parameter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&gt;0</a:t>
            </a:r>
          </a:p>
          <a:p>
            <a:pPr algn="l"/>
            <a:r>
              <a:rPr lang="en-US" sz="2000" u="sng" dirty="0">
                <a:latin typeface="Albany"/>
              </a:rPr>
              <a:t>Goal</a:t>
            </a:r>
            <a:r>
              <a:rPr lang="en-US" sz="2000" dirty="0">
                <a:latin typeface="Albany"/>
              </a:rPr>
              <a:t>: Read a few coordinates from A</a:t>
            </a:r>
          </a:p>
          <a:p>
            <a:pPr algn="l"/>
            <a:r>
              <a:rPr lang="en-US" sz="2000" u="sng" dirty="0">
                <a:latin typeface="Albany"/>
              </a:rPr>
              <a:t>YES</a:t>
            </a:r>
            <a:r>
              <a:rPr lang="en-US" sz="2000" dirty="0">
                <a:latin typeface="Albany"/>
              </a:rPr>
              <a:t>: If A is sorted then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[ALG(A) = YES] &gt; 2/3</a:t>
            </a:r>
          </a:p>
          <a:p>
            <a:pPr algn="l"/>
            <a:r>
              <a:rPr lang="en-US" sz="2000" u="sng" dirty="0">
                <a:latin typeface="Albany"/>
              </a:rPr>
              <a:t>FAR</a:t>
            </a:r>
            <a:r>
              <a:rPr lang="en-US" sz="2000" dirty="0">
                <a:latin typeface="Albany"/>
              </a:rPr>
              <a:t>: If A is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-far from any sorted array, then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[ALG(A) = YES] &lt; 1/3.</a:t>
            </a:r>
          </a:p>
          <a:p>
            <a:pPr algn="l"/>
            <a:endParaRPr lang="en-US" sz="2000" u="sng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Attempt2</a:t>
            </a:r>
            <a:r>
              <a:rPr lang="en-US" sz="2000" dirty="0">
                <a:latin typeface="Albany"/>
              </a:rPr>
              <a:t>: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Choose 2 random coordinates </a:t>
            </a:r>
            <a:r>
              <a:rPr lang="en-US" sz="2000" dirty="0" err="1">
                <a:latin typeface="Albany"/>
              </a:rPr>
              <a:t>i,j</a:t>
            </a:r>
            <a:r>
              <a:rPr lang="en-US" sz="2000" dirty="0">
                <a:latin typeface="Albany"/>
              </a:rPr>
              <a:t>∈{1,…n}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Read A[</a:t>
            </a:r>
            <a:r>
              <a:rPr lang="en-US" sz="2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] and A[j],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Output YES </a:t>
            </a:r>
            <a:r>
              <a:rPr lang="en-US" sz="2000" dirty="0" err="1">
                <a:latin typeface="Albany"/>
              </a:rPr>
              <a:t>iff</a:t>
            </a:r>
            <a:r>
              <a:rPr lang="en-US" sz="2000" dirty="0">
                <a:latin typeface="Albany"/>
              </a:rPr>
              <a:t> A[</a:t>
            </a:r>
            <a:r>
              <a:rPr lang="en-US" sz="2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] A[j] are in the right order</a:t>
            </a:r>
          </a:p>
          <a:p>
            <a:pPr algn="l"/>
            <a:endParaRPr lang="en-US" sz="2000" dirty="0">
              <a:latin typeface="Albany"/>
            </a:endParaRP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FA3D8E64-85F6-4A44-890E-3B078BEE8D87}"/>
              </a:ext>
            </a:extLst>
          </p:cNvPr>
          <p:cNvSpPr/>
          <p:nvPr/>
        </p:nvSpPr>
        <p:spPr>
          <a:xfrm>
            <a:off x="5254519" y="3789733"/>
            <a:ext cx="4721816" cy="77996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The YES case is clearly ok:</a:t>
            </a:r>
            <a:br>
              <a:rPr lang="en-US" sz="2000" dirty="0"/>
            </a:br>
            <a:r>
              <a:rPr lang="en-US" sz="2000" dirty="0"/>
              <a:t>if A is sorted the algorithm always accepts</a:t>
            </a: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3440E4F2-6A6A-48BF-97C0-D76BCA0AE287}"/>
              </a:ext>
            </a:extLst>
          </p:cNvPr>
          <p:cNvSpPr/>
          <p:nvPr/>
        </p:nvSpPr>
        <p:spPr>
          <a:xfrm>
            <a:off x="6274842" y="4763712"/>
            <a:ext cx="3151533" cy="77996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What about the NO case?</a:t>
            </a:r>
          </a:p>
        </p:txBody>
      </p:sp>
      <p:sp>
        <p:nvSpPr>
          <p:cNvPr id="6" name="Rounded Rectangle 8">
            <a:extLst>
              <a:ext uri="{FF2B5EF4-FFF2-40B4-BE49-F238E27FC236}">
                <a16:creationId xmlns:a16="http://schemas.microsoft.com/office/drawing/2014/main" id="{C7936824-19AB-4F31-8976-93A0FCC1FC46}"/>
              </a:ext>
            </a:extLst>
          </p:cNvPr>
          <p:cNvSpPr/>
          <p:nvPr/>
        </p:nvSpPr>
        <p:spPr>
          <a:xfrm>
            <a:off x="6274842" y="5596739"/>
            <a:ext cx="3747644" cy="77996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Consider the array (for even n)</a:t>
            </a:r>
            <a:br>
              <a:rPr lang="en-US" sz="2000" dirty="0"/>
            </a:br>
            <a:r>
              <a:rPr lang="en-US" sz="2000" dirty="0"/>
              <a:t>A=[2,1, 4,3, 6,5,…</a:t>
            </a:r>
            <a:r>
              <a:rPr lang="en-US" sz="2000" dirty="0" smtClean="0"/>
              <a:t>n-2,n-3, </a:t>
            </a:r>
            <a:r>
              <a:rPr lang="en-US" sz="2000" dirty="0"/>
              <a:t>n,n-1]</a:t>
            </a:r>
          </a:p>
        </p:txBody>
      </p:sp>
      <p:sp>
        <p:nvSpPr>
          <p:cNvPr id="7" name="Rounded Rectangle 8">
            <a:extLst>
              <a:ext uri="{FF2B5EF4-FFF2-40B4-BE49-F238E27FC236}">
                <a16:creationId xmlns:a16="http://schemas.microsoft.com/office/drawing/2014/main" id="{798F3A0B-3F64-4FA3-9E88-0D6DF400D9F1}"/>
              </a:ext>
            </a:extLst>
          </p:cNvPr>
          <p:cNvSpPr/>
          <p:nvPr/>
        </p:nvSpPr>
        <p:spPr>
          <a:xfrm>
            <a:off x="5655214" y="6527486"/>
            <a:ext cx="3920427" cy="77996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A is ½-far from sorted.</a:t>
            </a:r>
          </a:p>
          <a:p>
            <a:r>
              <a:rPr lang="en-US" sz="2000" dirty="0"/>
              <a:t>But </a:t>
            </a:r>
            <a:r>
              <a:rPr lang="en-US" sz="2000" dirty="0" err="1"/>
              <a:t>Pr</a:t>
            </a:r>
            <a:r>
              <a:rPr lang="en-US" sz="2000" dirty="0"/>
              <a:t>[ALG(A)= YES] &gt; </a:t>
            </a:r>
            <a:r>
              <a:rPr lang="en-US" sz="2000" dirty="0" smtClean="0"/>
              <a:t>1-1/(n-1)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53853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Testing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sortedness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An array A[1…n] of length n of real numbers, and a parameter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&gt;0</a:t>
            </a:r>
          </a:p>
          <a:p>
            <a:pPr algn="l"/>
            <a:r>
              <a:rPr lang="en-US" sz="2000" u="sng" dirty="0">
                <a:latin typeface="Albany"/>
              </a:rPr>
              <a:t>Goal</a:t>
            </a:r>
            <a:r>
              <a:rPr lang="en-US" sz="2000" dirty="0">
                <a:latin typeface="Albany"/>
              </a:rPr>
              <a:t>: Read a few coordinates from A</a:t>
            </a:r>
          </a:p>
          <a:p>
            <a:pPr algn="l"/>
            <a:r>
              <a:rPr lang="en-US" sz="2000" u="sng" dirty="0">
                <a:latin typeface="Albany"/>
              </a:rPr>
              <a:t>YES</a:t>
            </a:r>
            <a:r>
              <a:rPr lang="en-US" sz="2000" dirty="0">
                <a:latin typeface="Albany"/>
              </a:rPr>
              <a:t>: If A is sorted then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[ALG(A) = YES] &gt; 2/3</a:t>
            </a:r>
          </a:p>
          <a:p>
            <a:pPr algn="l"/>
            <a:r>
              <a:rPr lang="en-US" sz="2000" u="sng" dirty="0">
                <a:latin typeface="Albany"/>
              </a:rPr>
              <a:t>FAR</a:t>
            </a:r>
            <a:r>
              <a:rPr lang="en-US" sz="2000" dirty="0">
                <a:latin typeface="Albany"/>
              </a:rPr>
              <a:t>: If A is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-far from any sorted array, then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[ALG(A) = YES] &lt; 1/3.</a:t>
            </a:r>
          </a:p>
          <a:p>
            <a:pPr algn="l"/>
            <a:endParaRPr lang="en-US" sz="2000" u="sng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Attempt3</a:t>
            </a:r>
            <a:r>
              <a:rPr lang="en-US" sz="2000" dirty="0">
                <a:latin typeface="Albany"/>
              </a:rPr>
              <a:t>: mix the previous two ideas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Choose 3 random coordinates </a:t>
            </a:r>
            <a:r>
              <a:rPr lang="en-US" sz="2000" dirty="0" err="1">
                <a:latin typeface="Albany"/>
              </a:rPr>
              <a:t>i,j,k</a:t>
            </a:r>
            <a:r>
              <a:rPr lang="en-US" sz="2000" dirty="0">
                <a:latin typeface="Albany"/>
              </a:rPr>
              <a:t>∈{1,…n}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Read A[</a:t>
            </a:r>
            <a:r>
              <a:rPr lang="en-US" sz="2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], A[j] , A[k], A[k+1]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Output YES </a:t>
            </a:r>
            <a:r>
              <a:rPr lang="en-US" sz="2000" dirty="0" err="1">
                <a:latin typeface="Albany"/>
              </a:rPr>
              <a:t>iff</a:t>
            </a:r>
            <a:r>
              <a:rPr lang="en-US" sz="2000" dirty="0">
                <a:latin typeface="Albany"/>
              </a:rPr>
              <a:t> all 4 queries</a:t>
            </a:r>
            <a:br>
              <a:rPr lang="en-US" sz="2000" dirty="0">
                <a:latin typeface="Albany"/>
              </a:rPr>
            </a:br>
            <a:r>
              <a:rPr lang="en-US" sz="2000" dirty="0">
                <a:latin typeface="Albany"/>
              </a:rPr>
              <a:t>	 are in the right order</a:t>
            </a:r>
          </a:p>
          <a:p>
            <a:pPr algn="l"/>
            <a:endParaRPr lang="en-US" sz="2000" dirty="0">
              <a:latin typeface="Albany"/>
            </a:endParaRP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FA3D8E64-85F6-4A44-890E-3B078BEE8D87}"/>
              </a:ext>
            </a:extLst>
          </p:cNvPr>
          <p:cNvSpPr/>
          <p:nvPr/>
        </p:nvSpPr>
        <p:spPr>
          <a:xfrm>
            <a:off x="5040312" y="3832965"/>
            <a:ext cx="4721816" cy="77996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The YES case is clearly ok:</a:t>
            </a:r>
            <a:br>
              <a:rPr lang="en-US" sz="2000" dirty="0"/>
            </a:br>
            <a:r>
              <a:rPr lang="en-US" sz="2000" dirty="0"/>
              <a:t>if A is sorted the algorithm always accepts</a:t>
            </a: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3440E4F2-6A6A-48BF-97C0-D76BCA0AE287}"/>
              </a:ext>
            </a:extLst>
          </p:cNvPr>
          <p:cNvSpPr/>
          <p:nvPr/>
        </p:nvSpPr>
        <p:spPr>
          <a:xfrm>
            <a:off x="6274842" y="4763712"/>
            <a:ext cx="3151533" cy="77996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What about the NO case?</a:t>
            </a:r>
          </a:p>
        </p:txBody>
      </p:sp>
      <p:sp>
        <p:nvSpPr>
          <p:cNvPr id="6" name="Rounded Rectangle 8">
            <a:extLst>
              <a:ext uri="{FF2B5EF4-FFF2-40B4-BE49-F238E27FC236}">
                <a16:creationId xmlns:a16="http://schemas.microsoft.com/office/drawing/2014/main" id="{C7936824-19AB-4F31-8976-93A0FCC1FC46}"/>
              </a:ext>
            </a:extLst>
          </p:cNvPr>
          <p:cNvSpPr/>
          <p:nvPr/>
        </p:nvSpPr>
        <p:spPr>
          <a:xfrm>
            <a:off x="6274842" y="5596739"/>
            <a:ext cx="3747644" cy="77996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…</a:t>
            </a:r>
          </a:p>
        </p:txBody>
      </p:sp>
      <p:sp>
        <p:nvSpPr>
          <p:cNvPr id="7" name="Rounded Rectangle 8">
            <a:extLst>
              <a:ext uri="{FF2B5EF4-FFF2-40B4-BE49-F238E27FC236}">
                <a16:creationId xmlns:a16="http://schemas.microsoft.com/office/drawing/2014/main" id="{798F3A0B-3F64-4FA3-9E88-0D6DF400D9F1}"/>
              </a:ext>
            </a:extLst>
          </p:cNvPr>
          <p:cNvSpPr/>
          <p:nvPr/>
        </p:nvSpPr>
        <p:spPr>
          <a:xfrm>
            <a:off x="5655214" y="6527486"/>
            <a:ext cx="3920427" cy="77996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Can you come up with A that fools this test?</a:t>
            </a:r>
          </a:p>
        </p:txBody>
      </p:sp>
    </p:spTree>
    <p:extLst>
      <p:ext uri="{BB962C8B-B14F-4D97-AF65-F5344CB8AC3E}">
        <p14:creationId xmlns:p14="http://schemas.microsoft.com/office/powerpoint/2010/main" val="1536580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Testing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sortedness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An array A[1…n] of real distinct numbers, and a parameter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&gt;0</a:t>
            </a:r>
          </a:p>
          <a:p>
            <a:pPr algn="l"/>
            <a:r>
              <a:rPr lang="en-US" sz="2000" u="sng" dirty="0">
                <a:latin typeface="Albany"/>
              </a:rPr>
              <a:t>Goal</a:t>
            </a:r>
            <a:r>
              <a:rPr lang="en-US" sz="2000" dirty="0">
                <a:latin typeface="Albany"/>
              </a:rPr>
              <a:t>: Read a few coordinates from A</a:t>
            </a:r>
          </a:p>
          <a:p>
            <a:pPr algn="l"/>
            <a:r>
              <a:rPr lang="en-US" sz="2000" u="sng" dirty="0">
                <a:latin typeface="Albany"/>
              </a:rPr>
              <a:t>YES</a:t>
            </a:r>
            <a:r>
              <a:rPr lang="en-US" sz="2000" dirty="0">
                <a:latin typeface="Albany"/>
              </a:rPr>
              <a:t>: If A is sorted then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[ALG(A) = YES] &gt; 2/3</a:t>
            </a:r>
          </a:p>
          <a:p>
            <a:pPr algn="l"/>
            <a:r>
              <a:rPr lang="en-US" sz="2000" u="sng" dirty="0">
                <a:latin typeface="Albany"/>
              </a:rPr>
              <a:t>FAR</a:t>
            </a:r>
            <a:r>
              <a:rPr lang="en-US" sz="2000" dirty="0">
                <a:latin typeface="Albany"/>
              </a:rPr>
              <a:t>: If A is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-far from any sorted array, then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[ALG(A) = YES] &lt; 1/3.</a:t>
            </a:r>
          </a:p>
          <a:p>
            <a:pPr algn="l"/>
            <a:endParaRPr lang="en-US" sz="2000" u="sng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A test for </a:t>
            </a:r>
            <a:r>
              <a:rPr lang="en-US" sz="2000" u="sng" dirty="0" err="1">
                <a:latin typeface="Albany"/>
              </a:rPr>
              <a:t>sortedness</a:t>
            </a:r>
            <a:r>
              <a:rPr lang="en-US" sz="2000" u="sng" dirty="0">
                <a:latin typeface="Albany"/>
              </a:rPr>
              <a:t> [binary search]</a:t>
            </a:r>
            <a:r>
              <a:rPr lang="en-US" sz="2000" dirty="0">
                <a:latin typeface="Albany"/>
              </a:rPr>
              <a:t>: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Choose a random coordinate </a:t>
            </a:r>
            <a:r>
              <a:rPr lang="en-US" sz="2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∈{1,…n}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Read A[</a:t>
            </a:r>
            <a:r>
              <a:rPr lang="en-US" sz="2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]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Run binary search searching for A[</a:t>
            </a:r>
            <a:r>
              <a:rPr lang="en-US" sz="2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]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If the binary search found A[</a:t>
            </a:r>
            <a:r>
              <a:rPr lang="en-US" sz="2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] return YES, otherwise, return FAR.</a:t>
            </a:r>
          </a:p>
          <a:p>
            <a:pPr algn="l"/>
            <a:endParaRPr lang="en-US" sz="2000" dirty="0">
              <a:latin typeface="Albany"/>
            </a:endParaRP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FA3D8E64-85F6-4A44-890E-3B078BEE8D87}"/>
              </a:ext>
            </a:extLst>
          </p:cNvPr>
          <p:cNvSpPr/>
          <p:nvPr/>
        </p:nvSpPr>
        <p:spPr>
          <a:xfrm>
            <a:off x="5040312" y="3779837"/>
            <a:ext cx="4721816" cy="77996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The YES case is clearly ok:</a:t>
            </a:r>
            <a:br>
              <a:rPr lang="en-US" sz="2000" dirty="0"/>
            </a:br>
            <a:r>
              <a:rPr lang="en-US" sz="2000" dirty="0"/>
              <a:t>if A is sorted the algorithm always accepts</a:t>
            </a: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3440E4F2-6A6A-48BF-97C0-D76BCA0AE287}"/>
              </a:ext>
            </a:extLst>
          </p:cNvPr>
          <p:cNvSpPr/>
          <p:nvPr/>
        </p:nvSpPr>
        <p:spPr>
          <a:xfrm>
            <a:off x="6424108" y="4962335"/>
            <a:ext cx="3151533" cy="77996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What about the NO case?</a:t>
            </a:r>
          </a:p>
        </p:txBody>
      </p:sp>
    </p:spTree>
    <p:extLst>
      <p:ext uri="{BB962C8B-B14F-4D97-AF65-F5344CB8AC3E}">
        <p14:creationId xmlns:p14="http://schemas.microsoft.com/office/powerpoint/2010/main" val="276509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Testing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sortedness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A test for </a:t>
            </a:r>
            <a:r>
              <a:rPr lang="en-US" sz="2000" u="sng" dirty="0" err="1">
                <a:latin typeface="Albany"/>
              </a:rPr>
              <a:t>sortedness</a:t>
            </a:r>
            <a:r>
              <a:rPr lang="en-US" sz="2000" u="sng" dirty="0">
                <a:latin typeface="Albany"/>
              </a:rPr>
              <a:t> [binary search]</a:t>
            </a:r>
            <a:r>
              <a:rPr lang="en-US" sz="2000" dirty="0">
                <a:latin typeface="Albany"/>
              </a:rPr>
              <a:t>: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Choose a random coordinate </a:t>
            </a:r>
            <a:r>
              <a:rPr lang="en-US" sz="2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∈{1,…n}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Read A[</a:t>
            </a:r>
            <a:r>
              <a:rPr lang="en-US" sz="2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]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Run binary search searching for A[</a:t>
            </a:r>
            <a:r>
              <a:rPr lang="en-US" sz="2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]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If the binary search found A[</a:t>
            </a:r>
            <a:r>
              <a:rPr lang="en-US" sz="2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] return YES, otherwise, return FAR.</a:t>
            </a:r>
          </a:p>
          <a:p>
            <a:pPr algn="l"/>
            <a:r>
              <a:rPr lang="en-US" sz="2000" u="sng" dirty="0">
                <a:latin typeface="Albany"/>
              </a:rPr>
              <a:t>Example:</a:t>
            </a:r>
          </a:p>
          <a:p>
            <a:pPr algn="ctr"/>
            <a:r>
              <a:rPr lang="en-US" sz="2000" dirty="0">
                <a:latin typeface="Albany"/>
              </a:rPr>
              <a:t>A =[1,4,5,7,2,9,10]</a:t>
            </a:r>
          </a:p>
          <a:p>
            <a:pPr algn="l"/>
            <a:r>
              <a:rPr lang="en-US" sz="2000" dirty="0">
                <a:latin typeface="Albany"/>
              </a:rPr>
              <a:t>If we sample A[</a:t>
            </a:r>
            <a:r>
              <a:rPr lang="en-US" sz="2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]=10, then, the binary search will succeed.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But if we sample A[</a:t>
            </a:r>
            <a:r>
              <a:rPr lang="en-US" sz="2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]=2, then, the binary search will fail.</a:t>
            </a:r>
          </a:p>
          <a:p>
            <a:pPr algn="l"/>
            <a:endParaRPr lang="en-US" sz="2000" dirty="0">
              <a:latin typeface="Albany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8927535-4C86-4D9F-BD98-2C246ACE4A95}"/>
              </a:ext>
            </a:extLst>
          </p:cNvPr>
          <p:cNvCxnSpPr/>
          <p:nvPr/>
        </p:nvCxnSpPr>
        <p:spPr>
          <a:xfrm flipH="1">
            <a:off x="5295014" y="4508204"/>
            <a:ext cx="116958" cy="3189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5C327D5-084F-4DCC-8BFF-17F87A5DEEBF}"/>
              </a:ext>
            </a:extLst>
          </p:cNvPr>
          <p:cNvCxnSpPr/>
          <p:nvPr/>
        </p:nvCxnSpPr>
        <p:spPr>
          <a:xfrm flipH="1">
            <a:off x="5702596" y="4508204"/>
            <a:ext cx="116958" cy="3189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8D0FB89-C735-49CC-8FE4-3401126A4C18}"/>
              </a:ext>
            </a:extLst>
          </p:cNvPr>
          <p:cNvCxnSpPr/>
          <p:nvPr/>
        </p:nvCxnSpPr>
        <p:spPr>
          <a:xfrm flipH="1">
            <a:off x="6051699" y="4508203"/>
            <a:ext cx="116958" cy="3189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1FDDB31C-88CF-48AF-8A4A-FFB7E13BB6DD}"/>
              </a:ext>
            </a:extLst>
          </p:cNvPr>
          <p:cNvSpPr/>
          <p:nvPr/>
        </p:nvSpPr>
        <p:spPr>
          <a:xfrm>
            <a:off x="6249361" y="4330620"/>
            <a:ext cx="5774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>
                  <a:solidFill>
                    <a:srgbClr val="25A90B"/>
                  </a:solidFill>
                </a:ln>
                <a:solidFill>
                  <a:srgbClr val="25A90B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9188086-271D-4B18-81D9-ECD92B43623E}"/>
              </a:ext>
            </a:extLst>
          </p:cNvPr>
          <p:cNvCxnSpPr/>
          <p:nvPr/>
        </p:nvCxnSpPr>
        <p:spPr>
          <a:xfrm flipH="1">
            <a:off x="5266666" y="4468845"/>
            <a:ext cx="116958" cy="3189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808F2C9-C919-4AA9-9302-3E5080B4542D}"/>
              </a:ext>
            </a:extLst>
          </p:cNvPr>
          <p:cNvCxnSpPr/>
          <p:nvPr/>
        </p:nvCxnSpPr>
        <p:spPr>
          <a:xfrm flipH="1">
            <a:off x="4884850" y="4458210"/>
            <a:ext cx="116958" cy="3189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8527B8B-6428-43E0-B7F7-DB7183E3B4BD}"/>
              </a:ext>
            </a:extLst>
          </p:cNvPr>
          <p:cNvCxnSpPr/>
          <p:nvPr/>
        </p:nvCxnSpPr>
        <p:spPr>
          <a:xfrm flipH="1">
            <a:off x="4635463" y="4486940"/>
            <a:ext cx="116958" cy="3189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69DFF585-5547-4A86-8A84-ABFFEFCAB90F}"/>
              </a:ext>
            </a:extLst>
          </p:cNvPr>
          <p:cNvSpPr/>
          <p:nvPr/>
        </p:nvSpPr>
        <p:spPr>
          <a:xfrm>
            <a:off x="3704711" y="4017808"/>
            <a:ext cx="5437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>
                  <a:solidFill>
                    <a:srgbClr val="25A90B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209149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8" grpId="0"/>
      <p:bldP spid="18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Testing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sortedness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A test for </a:t>
            </a:r>
            <a:r>
              <a:rPr lang="en-US" sz="2000" u="sng" dirty="0" err="1">
                <a:latin typeface="Albany"/>
              </a:rPr>
              <a:t>sortedness</a:t>
            </a:r>
            <a:r>
              <a:rPr lang="en-US" sz="2000" u="sng" dirty="0">
                <a:latin typeface="Albany"/>
              </a:rPr>
              <a:t> [binary search]</a:t>
            </a:r>
            <a:r>
              <a:rPr lang="en-US" sz="2000" dirty="0">
                <a:latin typeface="Albany"/>
              </a:rPr>
              <a:t>: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Choose a random coordinate </a:t>
            </a:r>
            <a:r>
              <a:rPr lang="en-US" sz="2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∈{1,…n} and read A[</a:t>
            </a:r>
            <a:r>
              <a:rPr lang="en-US" sz="2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]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Run binary search searching for A[</a:t>
            </a:r>
            <a:r>
              <a:rPr lang="en-US" sz="2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]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If the binary search found A[</a:t>
            </a:r>
            <a:r>
              <a:rPr lang="en-US" sz="2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] return YES, otherwise, return FAR.</a:t>
            </a:r>
          </a:p>
          <a:p>
            <a:pPr algn="l"/>
            <a:r>
              <a:rPr lang="en-US" sz="2000" u="sng" dirty="0">
                <a:latin typeface="Albany"/>
              </a:rPr>
              <a:t>Query complexity:</a:t>
            </a:r>
            <a:r>
              <a:rPr lang="en-US" sz="2000" dirty="0">
                <a:latin typeface="Albany"/>
              </a:rPr>
              <a:t> The test  clearly makes O(log(n)) queries to A</a:t>
            </a:r>
          </a:p>
          <a:p>
            <a:pPr algn="l"/>
            <a:endParaRPr lang="en-US" sz="2000" u="sng" dirty="0"/>
          </a:p>
          <a:p>
            <a:pPr algn="l"/>
            <a:r>
              <a:rPr lang="en-US" sz="2000" u="sng" dirty="0"/>
              <a:t>YES case</a:t>
            </a:r>
            <a:r>
              <a:rPr lang="en-US" sz="2000" dirty="0"/>
              <a:t>: if A is sorted the algorithm always accepts.</a:t>
            </a:r>
          </a:p>
          <a:p>
            <a:pPr algn="l"/>
            <a:r>
              <a:rPr lang="en-US" sz="2000" u="sng" dirty="0"/>
              <a:t>Key Claim:</a:t>
            </a:r>
            <a:r>
              <a:rPr lang="en-US" sz="2000" dirty="0"/>
              <a:t> If A is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-far from </a:t>
            </a:r>
            <a:r>
              <a:rPr lang="en-US" sz="2000" dirty="0"/>
              <a:t>sorted, then </a:t>
            </a:r>
            <a:r>
              <a:rPr lang="en-US" sz="2000" dirty="0" err="1"/>
              <a:t>Pr</a:t>
            </a:r>
            <a:r>
              <a:rPr lang="en-US" sz="2000" dirty="0"/>
              <a:t>[ALG(A) = YES] &lt; (1-</a:t>
            </a:r>
            <a:r>
              <a:rPr lang="el-GR" sz="2000" dirty="0">
                <a:latin typeface="Albany"/>
              </a:rPr>
              <a:t> ε</a:t>
            </a:r>
            <a:r>
              <a:rPr lang="en-US" sz="2000" dirty="0">
                <a:latin typeface="Albany"/>
              </a:rPr>
              <a:t>)</a:t>
            </a:r>
          </a:p>
          <a:p>
            <a:pPr algn="l"/>
            <a:r>
              <a:rPr lang="en-US" sz="2000" dirty="0">
                <a:latin typeface="Albany"/>
              </a:rPr>
              <a:t>Therefore, by repeating the test 5/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 times, we’ll have</a:t>
            </a:r>
          </a:p>
          <a:p>
            <a:pPr algn="ctr"/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[we will see that something is wrong] &gt; 1-</a:t>
            </a:r>
            <a:r>
              <a:rPr lang="en-US" sz="2000" dirty="0"/>
              <a:t>(1-</a:t>
            </a:r>
            <a:r>
              <a:rPr lang="el-GR" sz="2000" dirty="0">
                <a:latin typeface="Albany"/>
              </a:rPr>
              <a:t> ε</a:t>
            </a:r>
            <a:r>
              <a:rPr lang="en-US" sz="2000" dirty="0">
                <a:latin typeface="Albany"/>
              </a:rPr>
              <a:t>)</a:t>
            </a:r>
            <a:r>
              <a:rPr lang="en-US" sz="2000" baseline="30000" dirty="0">
                <a:latin typeface="Albany"/>
              </a:rPr>
              <a:t>5/</a:t>
            </a:r>
            <a:r>
              <a:rPr lang="el-GR" sz="2000" baseline="30000" dirty="0">
                <a:latin typeface="Albany"/>
              </a:rPr>
              <a:t> ε</a:t>
            </a:r>
            <a:r>
              <a:rPr lang="en-US" sz="2000" baseline="30000" dirty="0">
                <a:latin typeface="Albany"/>
              </a:rPr>
              <a:t> </a:t>
            </a:r>
            <a:r>
              <a:rPr lang="en-US" sz="2000" dirty="0">
                <a:latin typeface="Albany"/>
              </a:rPr>
              <a:t>&gt;0.99.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endParaRPr lang="en-US" sz="2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46829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Testing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sortedness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Key Claim:</a:t>
            </a:r>
            <a:r>
              <a:rPr lang="en-US" sz="2000" dirty="0"/>
              <a:t> If A is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-far from </a:t>
            </a:r>
            <a:r>
              <a:rPr lang="en-US" sz="2000" dirty="0"/>
              <a:t>sorted, then </a:t>
            </a:r>
            <a:r>
              <a:rPr lang="en-US" sz="2000" dirty="0" err="1"/>
              <a:t>Pr</a:t>
            </a:r>
            <a:r>
              <a:rPr lang="en-US" sz="2000" dirty="0"/>
              <a:t>[ALG(A) = YES] &lt; (1-</a:t>
            </a:r>
            <a:r>
              <a:rPr lang="el-GR" sz="2000" dirty="0">
                <a:latin typeface="Albany"/>
              </a:rPr>
              <a:t> ε</a:t>
            </a:r>
            <a:r>
              <a:rPr lang="en-US" sz="2000" dirty="0">
                <a:latin typeface="Albany"/>
              </a:rPr>
              <a:t>)</a:t>
            </a:r>
          </a:p>
          <a:p>
            <a:pPr algn="l"/>
            <a:r>
              <a:rPr lang="en-US" sz="2000" u="sng" dirty="0">
                <a:latin typeface="Albany"/>
              </a:rPr>
              <a:t>Key claim </a:t>
            </a:r>
            <a:r>
              <a:rPr lang="en-US" sz="2000" u="sng" dirty="0" err="1">
                <a:latin typeface="Albany"/>
              </a:rPr>
              <a:t>equiv</a:t>
            </a:r>
            <a:r>
              <a:rPr lang="en-US" sz="2000" dirty="0">
                <a:latin typeface="Albany"/>
              </a:rPr>
              <a:t>: If </a:t>
            </a:r>
            <a:r>
              <a:rPr lang="en-US" sz="2000" dirty="0" err="1"/>
              <a:t>Pr</a:t>
            </a:r>
            <a:r>
              <a:rPr lang="en-US" sz="2000" dirty="0"/>
              <a:t>[ALG(A)=YES]≥(1-</a:t>
            </a:r>
            <a:r>
              <a:rPr lang="el-GR" sz="2000" dirty="0">
                <a:latin typeface="Albany"/>
              </a:rPr>
              <a:t> ε</a:t>
            </a:r>
            <a:r>
              <a:rPr lang="en-US" sz="2000" dirty="0">
                <a:latin typeface="Albany"/>
              </a:rPr>
              <a:t>), then A is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-close to a sorted array.</a:t>
            </a:r>
          </a:p>
          <a:p>
            <a:pPr algn="l"/>
            <a:r>
              <a:rPr lang="en-US" sz="2000" u="sng" dirty="0">
                <a:latin typeface="Albany"/>
              </a:rPr>
              <a:t>Proof</a:t>
            </a:r>
            <a:r>
              <a:rPr lang="en-US" sz="2000" dirty="0">
                <a:latin typeface="Albany"/>
              </a:rPr>
              <a:t>: Consider the randomness of the test.</a:t>
            </a:r>
          </a:p>
          <a:p>
            <a:pPr algn="l"/>
            <a:r>
              <a:rPr lang="en-US" sz="2000" dirty="0">
                <a:latin typeface="Albany"/>
              </a:rPr>
              <a:t>The randomness is clearly only choosing the random coordinates </a:t>
            </a:r>
            <a:r>
              <a:rPr lang="en-US" sz="2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∈{1,…n}.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Let S={ </a:t>
            </a:r>
            <a:r>
              <a:rPr lang="en-US" sz="2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 : binary search succeeds when searching for A[</a:t>
            </a:r>
            <a:r>
              <a:rPr lang="en-US" sz="2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]}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u="sng" dirty="0">
                <a:latin typeface="Albany"/>
              </a:rPr>
              <a:t>Observation1</a:t>
            </a:r>
            <a:r>
              <a:rPr lang="en-US" sz="2000" dirty="0">
                <a:latin typeface="Albany"/>
              </a:rPr>
              <a:t>: A is sorted on 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Indeed, let </a:t>
            </a:r>
            <a:r>
              <a:rPr lang="en-US" sz="2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&lt;j be two coordinates in 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Look at binary search when looking for A[</a:t>
            </a:r>
            <a:r>
              <a:rPr lang="en-US" sz="2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] and when looking for A[j]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They both start at n/2, and continue together until split for the first time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That is, in some coordinate k </a:t>
            </a:r>
            <a:r>
              <a:rPr lang="en-US" sz="2000" dirty="0" err="1">
                <a:latin typeface="Albany"/>
              </a:rPr>
              <a:t>s.t.</a:t>
            </a:r>
            <a:r>
              <a:rPr lang="en-US" sz="2000" dirty="0">
                <a:latin typeface="Albany"/>
              </a:rPr>
              <a:t> </a:t>
            </a:r>
            <a:r>
              <a:rPr lang="en-US" sz="2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&lt;k&lt;j, we have A[</a:t>
            </a:r>
            <a:r>
              <a:rPr lang="en-US" sz="2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]&lt;A[k] and A[k]&lt;A[j].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But this means that A[</a:t>
            </a:r>
            <a:r>
              <a:rPr lang="en-US" sz="2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]&lt;A[j], as required.</a:t>
            </a:r>
          </a:p>
          <a:p>
            <a:pPr algn="l"/>
            <a:endParaRPr lang="en-US" sz="2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322156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Announcements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Take-home final exam: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The exam will be posted on Dec 16 at 10am.</a:t>
            </a:r>
          </a:p>
          <a:p>
            <a:pPr lvl="0"/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Submit it to Coursys before Dec 17, 10pm (the scheduled deadline)</a:t>
            </a:r>
          </a:p>
          <a:p>
            <a:pPr lvl="0"/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The test is open books/internet. Shouldn‘t take you more than 3 hours.</a:t>
            </a:r>
          </a:p>
          <a:p>
            <a:pPr lvl="0"/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Homeworks: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There will be 4 assignments + bonus.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4th assignmnet is out – until Dec 2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Assignemnt 5 will be out next week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The HW grade will be best 4 out of 5</a:t>
            </a:r>
          </a:p>
        </p:txBody>
      </p:sp>
    </p:spTree>
    <p:extLst>
      <p:ext uri="{BB962C8B-B14F-4D97-AF65-F5344CB8AC3E}">
        <p14:creationId xmlns:p14="http://schemas.microsoft.com/office/powerpoint/2010/main" val="223738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Testing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sortedness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Key Claim:</a:t>
            </a:r>
            <a:r>
              <a:rPr lang="en-US" sz="2000" dirty="0"/>
              <a:t> If A is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-far from </a:t>
            </a:r>
            <a:r>
              <a:rPr lang="en-US" sz="2000" dirty="0"/>
              <a:t>sorted, then </a:t>
            </a:r>
            <a:r>
              <a:rPr lang="en-US" sz="2000" dirty="0" err="1"/>
              <a:t>Pr</a:t>
            </a:r>
            <a:r>
              <a:rPr lang="en-US" sz="2000" dirty="0"/>
              <a:t>[ALG(A) = YES] &lt; (1-</a:t>
            </a:r>
            <a:r>
              <a:rPr lang="el-GR" sz="2000" dirty="0">
                <a:latin typeface="Albany"/>
              </a:rPr>
              <a:t> ε</a:t>
            </a:r>
            <a:r>
              <a:rPr lang="en-US" sz="2000" dirty="0">
                <a:latin typeface="Albany"/>
              </a:rPr>
              <a:t>)</a:t>
            </a:r>
          </a:p>
          <a:p>
            <a:pPr algn="l"/>
            <a:r>
              <a:rPr lang="en-US" sz="2000" u="sng" dirty="0">
                <a:latin typeface="Albany"/>
              </a:rPr>
              <a:t>Key claim </a:t>
            </a:r>
            <a:r>
              <a:rPr lang="en-US" sz="2000" u="sng" dirty="0" err="1">
                <a:latin typeface="Albany"/>
              </a:rPr>
              <a:t>equiv</a:t>
            </a:r>
            <a:r>
              <a:rPr lang="en-US" sz="2000" dirty="0">
                <a:latin typeface="Albany"/>
              </a:rPr>
              <a:t>: If </a:t>
            </a:r>
            <a:r>
              <a:rPr lang="en-US" sz="2000" dirty="0" err="1"/>
              <a:t>Pr</a:t>
            </a:r>
            <a:r>
              <a:rPr lang="en-US" sz="2000" dirty="0"/>
              <a:t>[ALG(A)=YES]≥(1-</a:t>
            </a:r>
            <a:r>
              <a:rPr lang="el-GR" sz="2000" dirty="0">
                <a:latin typeface="Albany"/>
              </a:rPr>
              <a:t> ε</a:t>
            </a:r>
            <a:r>
              <a:rPr lang="en-US" sz="2000" dirty="0">
                <a:latin typeface="Albany"/>
              </a:rPr>
              <a:t>), then A is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-close to a sorted array.</a:t>
            </a:r>
          </a:p>
          <a:p>
            <a:pPr algn="l"/>
            <a:r>
              <a:rPr lang="en-US" sz="2000" u="sng" dirty="0">
                <a:latin typeface="Albany"/>
              </a:rPr>
              <a:t>Proof</a:t>
            </a:r>
            <a:r>
              <a:rPr lang="en-US" sz="2000" dirty="0">
                <a:latin typeface="Albany"/>
              </a:rPr>
              <a:t>: Consider the randomness of the test.</a:t>
            </a:r>
          </a:p>
          <a:p>
            <a:pPr algn="l"/>
            <a:r>
              <a:rPr lang="en-US" sz="2000" dirty="0">
                <a:latin typeface="Albany"/>
              </a:rPr>
              <a:t>The randomness is clearly only choosing the random coordinates </a:t>
            </a:r>
            <a:r>
              <a:rPr lang="en-US" sz="2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∈{1,…n}.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Let S={ </a:t>
            </a:r>
            <a:r>
              <a:rPr lang="en-US" sz="2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 : binary search succeeds when searching for A[</a:t>
            </a:r>
            <a:r>
              <a:rPr lang="en-US" sz="2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]}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u="sng" dirty="0">
                <a:latin typeface="Albany"/>
              </a:rPr>
              <a:t>Observation1</a:t>
            </a:r>
            <a:r>
              <a:rPr lang="en-US" sz="2000" dirty="0">
                <a:latin typeface="Albany"/>
              </a:rPr>
              <a:t>: A is sorted on 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u="sng" dirty="0">
                <a:latin typeface="Albany"/>
              </a:rPr>
              <a:t>Observation2</a:t>
            </a:r>
            <a:r>
              <a:rPr lang="en-US" sz="2000" dirty="0">
                <a:latin typeface="Albany"/>
              </a:rPr>
              <a:t>: If </a:t>
            </a:r>
            <a:r>
              <a:rPr lang="en-US" sz="2000" dirty="0" err="1"/>
              <a:t>Pr</a:t>
            </a:r>
            <a:r>
              <a:rPr lang="en-US" sz="2000" dirty="0"/>
              <a:t>[ALG(A)=YES]≥(1-</a:t>
            </a:r>
            <a:r>
              <a:rPr lang="el-GR" sz="2000" dirty="0">
                <a:latin typeface="Albany"/>
              </a:rPr>
              <a:t> ε</a:t>
            </a:r>
            <a:r>
              <a:rPr lang="en-US" sz="2000" dirty="0">
                <a:latin typeface="Albany"/>
              </a:rPr>
              <a:t>), then |S|</a:t>
            </a:r>
            <a:r>
              <a:rPr lang="en-US" sz="2000" dirty="0"/>
              <a:t>≥(1-</a:t>
            </a:r>
            <a:r>
              <a:rPr lang="el-GR" sz="2000" dirty="0">
                <a:latin typeface="Albany"/>
              </a:rPr>
              <a:t> ε</a:t>
            </a:r>
            <a:r>
              <a:rPr lang="en-US" sz="2000" dirty="0">
                <a:latin typeface="Albany"/>
              </a:rPr>
              <a:t>)n.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latin typeface="Albany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Therefore, A is sorted on at least </a:t>
            </a:r>
            <a:r>
              <a:rPr lang="en-US" sz="2000" dirty="0"/>
              <a:t>(1-</a:t>
            </a:r>
            <a:r>
              <a:rPr lang="el-GR" sz="2000" dirty="0">
                <a:latin typeface="Albany"/>
              </a:rPr>
              <a:t> ε</a:t>
            </a:r>
            <a:r>
              <a:rPr lang="en-US" sz="2000" dirty="0">
                <a:latin typeface="Albany"/>
              </a:rPr>
              <a:t>)n coordinates.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We can change the ≤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n coordinates outside S to make A sorted.</a:t>
            </a:r>
          </a:p>
        </p:txBody>
      </p:sp>
    </p:spTree>
    <p:extLst>
      <p:ext uri="{BB962C8B-B14F-4D97-AF65-F5344CB8AC3E}">
        <p14:creationId xmlns:p14="http://schemas.microsoft.com/office/powerpoint/2010/main" val="34250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Testing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sortedness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HW (in HW5)</a:t>
            </a:r>
            <a:r>
              <a:rPr lang="en-US" sz="2000" dirty="0"/>
              <a:t>: Modify the algorithm and the proof so that it allows A to have equal values.</a:t>
            </a:r>
            <a:endParaRPr lang="en-US" sz="2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2646804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1197905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Sublinear Time Algorithms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98096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Sublinear time algorithms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General goal</a:t>
            </a:r>
            <a:r>
              <a:rPr lang="en-US" sz="2000" dirty="0">
                <a:latin typeface="Albany"/>
              </a:rPr>
              <a:t>: Given an input X </a:t>
            </a:r>
            <a:r>
              <a:rPr lang="en-US" sz="2000" dirty="0">
                <a:solidFill>
                  <a:schemeClr val="tx1"/>
                </a:solidFill>
                <a:latin typeface="Albany"/>
              </a:rPr>
              <a:t>we want to infer a useful information about X</a:t>
            </a:r>
          </a:p>
          <a:p>
            <a:pPr algn="l"/>
            <a:r>
              <a:rPr lang="en-US" sz="2000" b="1" i="1" dirty="0">
                <a:solidFill>
                  <a:schemeClr val="tx1"/>
                </a:solidFill>
                <a:latin typeface="Albany"/>
              </a:rPr>
              <a:t>without reading the entire input</a:t>
            </a:r>
          </a:p>
          <a:p>
            <a:pPr algn="l"/>
            <a:r>
              <a:rPr lang="en-US" sz="2000" u="sng" dirty="0">
                <a:latin typeface="Albany"/>
              </a:rPr>
              <a:t>Q</a:t>
            </a:r>
            <a:r>
              <a:rPr lang="en-US" sz="2000" dirty="0">
                <a:latin typeface="Albany"/>
              </a:rPr>
              <a:t>: How is that even possible? How can we give any meaningful information without reading everything?</a:t>
            </a:r>
          </a:p>
          <a:p>
            <a:pPr algn="l"/>
            <a:r>
              <a:rPr lang="en-US" sz="2000" u="sng" dirty="0">
                <a:latin typeface="Albany"/>
              </a:rPr>
              <a:t>A</a:t>
            </a:r>
            <a:r>
              <a:rPr lang="en-US" sz="2000" dirty="0">
                <a:latin typeface="Albany"/>
              </a:rPr>
              <a:t>: Maybe impossible if we want an exact answer, but if we are ok with an approximate answer, then it’s not unreasonable.</a:t>
            </a:r>
          </a:p>
          <a:p>
            <a:pPr algn="l"/>
            <a:r>
              <a:rPr lang="en-US" sz="2000" u="sng" dirty="0">
                <a:latin typeface="Albany"/>
              </a:rPr>
              <a:t>Example</a:t>
            </a:r>
            <a:r>
              <a:rPr lang="en-US" sz="2000" dirty="0">
                <a:latin typeface="Albany"/>
              </a:rPr>
              <a:t>: Let’s say we get an input X∈{0,1}</a:t>
            </a:r>
            <a:r>
              <a:rPr lang="en-US" sz="2000" baseline="30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, and we want to estimate the number of 1’s in X.</a:t>
            </a:r>
          </a:p>
          <a:p>
            <a:pPr algn="l"/>
            <a:r>
              <a:rPr lang="en-US" sz="2000" u="sng" dirty="0">
                <a:latin typeface="Albany"/>
              </a:rPr>
              <a:t>Approximate solution</a:t>
            </a:r>
            <a:r>
              <a:rPr lang="en-US" sz="2000" dirty="0">
                <a:latin typeface="Albany"/>
              </a:rPr>
              <a:t>: Read 100 </a:t>
            </a:r>
            <a:r>
              <a:rPr lang="en-US" sz="2000" b="1" i="1" dirty="0">
                <a:latin typeface="Albany"/>
              </a:rPr>
              <a:t>random</a:t>
            </a:r>
            <a:r>
              <a:rPr lang="en-US" sz="2000" dirty="0">
                <a:latin typeface="Albany"/>
              </a:rPr>
              <a:t> coordinates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Let 0≤k≤100 be the number of ones among these coordinates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Output (k/100)⋅n</a:t>
            </a:r>
          </a:p>
          <a:p>
            <a:pPr algn="l"/>
            <a:endParaRPr lang="en-US" sz="2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148034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Sublinear time algorithms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Example</a:t>
            </a:r>
            <a:r>
              <a:rPr lang="en-US" sz="2000" dirty="0">
                <a:latin typeface="Albany"/>
              </a:rPr>
              <a:t>: Let’s say we get an input X∈{0,1}</a:t>
            </a:r>
            <a:r>
              <a:rPr lang="en-US" sz="2000" baseline="30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, and we want to estimate the number of 1’s in X.</a:t>
            </a:r>
          </a:p>
          <a:p>
            <a:pPr algn="l"/>
            <a:r>
              <a:rPr lang="en-US" sz="2000" u="sng" dirty="0">
                <a:latin typeface="Albany"/>
              </a:rPr>
              <a:t>Approximate solution</a:t>
            </a:r>
            <a:r>
              <a:rPr lang="en-US" sz="2000" dirty="0">
                <a:latin typeface="Albany"/>
              </a:rPr>
              <a:t>: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Read T=C/</a:t>
            </a:r>
            <a:r>
              <a:rPr lang="el-GR" sz="2000" dirty="0">
                <a:latin typeface="Albany"/>
              </a:rPr>
              <a:t>ε</a:t>
            </a:r>
            <a:r>
              <a:rPr lang="en-US" sz="2000" baseline="30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 </a:t>
            </a:r>
            <a:r>
              <a:rPr lang="en-US" sz="2000" b="1" i="1" dirty="0">
                <a:latin typeface="Albany"/>
              </a:rPr>
              <a:t>random</a:t>
            </a:r>
            <a:r>
              <a:rPr lang="en-US" sz="2000" dirty="0">
                <a:latin typeface="Albany"/>
              </a:rPr>
              <a:t> coordinates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Let 0≤k≤100 be the number of ones among these coordinates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Output (k/T)⋅n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By Chernoff bound, </a:t>
            </a:r>
          </a:p>
          <a:p>
            <a:pPr algn="l"/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[the output differs from the correct value by more than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n] &lt; 2e</a:t>
            </a:r>
            <a:r>
              <a:rPr lang="en-US" sz="2000" baseline="30000" dirty="0">
                <a:latin typeface="Albany"/>
              </a:rPr>
              <a:t>-C/3</a:t>
            </a:r>
            <a:r>
              <a:rPr lang="en-US" sz="2000" dirty="0">
                <a:latin typeface="Albany"/>
              </a:rPr>
              <a:t>&lt;0.01,</a:t>
            </a:r>
          </a:p>
          <a:p>
            <a:pPr algn="l"/>
            <a:r>
              <a:rPr lang="en-US" sz="2000" dirty="0">
                <a:latin typeface="Albany"/>
              </a:rPr>
              <a:t>(assuming that C is large enough)</a:t>
            </a:r>
          </a:p>
          <a:p>
            <a:pPr algn="l"/>
            <a:r>
              <a:rPr lang="en-US" sz="2000" dirty="0">
                <a:latin typeface="Albany"/>
              </a:rPr>
              <a:t>Do this exercise.</a:t>
            </a:r>
          </a:p>
          <a:p>
            <a:pPr algn="l"/>
            <a:endParaRPr lang="en-US" sz="2000" dirty="0">
              <a:latin typeface="Albany"/>
            </a:endParaRP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EDA1C015-9616-428A-BAC7-7BCA4EF32CA7}"/>
              </a:ext>
            </a:extLst>
          </p:cNvPr>
          <p:cNvSpPr/>
          <p:nvPr/>
        </p:nvSpPr>
        <p:spPr>
          <a:xfrm>
            <a:off x="3223325" y="4234897"/>
            <a:ext cx="4602237" cy="79430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Ok, so we can do some statistics.</a:t>
            </a:r>
          </a:p>
          <a:p>
            <a:r>
              <a:rPr lang="en-US" sz="2000" dirty="0"/>
              <a:t>But can we do more “algorithmic” stuff?</a:t>
            </a:r>
          </a:p>
        </p:txBody>
      </p:sp>
    </p:spTree>
    <p:extLst>
      <p:ext uri="{BB962C8B-B14F-4D97-AF65-F5344CB8AC3E}">
        <p14:creationId xmlns:p14="http://schemas.microsoft.com/office/powerpoint/2010/main" val="805016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Approximating diameter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7640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Approximating diameter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Input:</a:t>
            </a:r>
            <a:r>
              <a:rPr lang="en-US" sz="2000" dirty="0"/>
              <a:t> n points X = {p</a:t>
            </a:r>
            <a:r>
              <a:rPr lang="en-US" sz="2000" baseline="-25000" dirty="0"/>
              <a:t>1</a:t>
            </a:r>
            <a:r>
              <a:rPr lang="en-US" sz="2000" dirty="0"/>
              <a:t>…</a:t>
            </a:r>
            <a:r>
              <a:rPr lang="en-US" sz="2000" dirty="0" err="1"/>
              <a:t>p</a:t>
            </a:r>
            <a:r>
              <a:rPr lang="en-US" sz="2000" baseline="-25000" dirty="0" err="1"/>
              <a:t>n</a:t>
            </a:r>
            <a:r>
              <a:rPr lang="en-US" sz="2000" dirty="0"/>
              <a:t>} and a matrix </a:t>
            </a:r>
            <a:r>
              <a:rPr lang="en-US" sz="2000" dirty="0" err="1"/>
              <a:t>D</a:t>
            </a:r>
            <a:r>
              <a:rPr lang="en-US" sz="2000" dirty="0" err="1">
                <a:latin typeface="Albany"/>
              </a:rPr>
              <a:t>∈R</a:t>
            </a:r>
            <a:r>
              <a:rPr lang="en-US" sz="2000" baseline="30000" dirty="0" err="1">
                <a:latin typeface="Albany"/>
              </a:rPr>
              <a:t>nxn</a:t>
            </a:r>
            <a:r>
              <a:rPr lang="en-US" sz="2000" dirty="0"/>
              <a:t>, where </a:t>
            </a:r>
            <a:r>
              <a:rPr lang="en-US" sz="2000" dirty="0" err="1"/>
              <a:t>D</a:t>
            </a:r>
            <a:r>
              <a:rPr lang="en-US" sz="2000" baseline="-25000" dirty="0" err="1"/>
              <a:t>i,j</a:t>
            </a:r>
            <a:r>
              <a:rPr lang="en-US" sz="2000" dirty="0"/>
              <a:t>=</a:t>
            </a:r>
            <a:r>
              <a:rPr lang="en-US" sz="2000" dirty="0" err="1"/>
              <a:t>dist</a:t>
            </a:r>
            <a:r>
              <a:rPr lang="en-US" sz="2000" dirty="0"/>
              <a:t>(</a:t>
            </a:r>
            <a:r>
              <a:rPr lang="en-US" sz="2000" dirty="0" err="1"/>
              <a:t>p</a:t>
            </a:r>
            <a:r>
              <a:rPr lang="en-US" sz="2000" baseline="-25000" dirty="0" err="1"/>
              <a:t>i</a:t>
            </a:r>
            <a:r>
              <a:rPr lang="en-US" sz="2000" dirty="0" err="1"/>
              <a:t>,p</a:t>
            </a:r>
            <a:r>
              <a:rPr lang="en-US" sz="2000" baseline="-25000" dirty="0" err="1"/>
              <a:t>j</a:t>
            </a:r>
            <a:r>
              <a:rPr lang="en-US" sz="2000" dirty="0"/>
              <a:t>)</a:t>
            </a:r>
          </a:p>
          <a:p>
            <a:pPr algn="l"/>
            <a:r>
              <a:rPr lang="en-US" sz="2000" u="sng" dirty="0">
                <a:latin typeface="Albany"/>
              </a:rPr>
              <a:t>Goal</a:t>
            </a:r>
            <a:r>
              <a:rPr lang="en-US" sz="2000" dirty="0">
                <a:latin typeface="Albany"/>
              </a:rPr>
              <a:t>: Compute diam(X) = max(</a:t>
            </a:r>
            <a:r>
              <a:rPr lang="en-US" sz="2000" dirty="0" err="1">
                <a:latin typeface="Albany"/>
              </a:rPr>
              <a:t>dist</a:t>
            </a:r>
            <a:r>
              <a:rPr lang="en-US" sz="2000" dirty="0">
                <a:latin typeface="Albany"/>
              </a:rPr>
              <a:t>(</a:t>
            </a:r>
            <a:r>
              <a:rPr lang="en-US" sz="2000" dirty="0" err="1">
                <a:latin typeface="Albany"/>
              </a:rPr>
              <a:t>p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 err="1">
                <a:latin typeface="Albany"/>
              </a:rPr>
              <a:t>,p</a:t>
            </a:r>
            <a:r>
              <a:rPr lang="en-US" sz="2000" baseline="-25000" dirty="0" err="1">
                <a:latin typeface="Albany"/>
              </a:rPr>
              <a:t>j</a:t>
            </a:r>
            <a:r>
              <a:rPr lang="en-US" sz="2000" dirty="0">
                <a:latin typeface="Albany"/>
              </a:rPr>
              <a:t>)).</a:t>
            </a:r>
          </a:p>
          <a:p>
            <a:pPr algn="l"/>
            <a:r>
              <a:rPr lang="en-US" sz="2000" dirty="0">
                <a:latin typeface="Albany"/>
              </a:rPr>
              <a:t>That is the input length is n</a:t>
            </a:r>
            <a:r>
              <a:rPr lang="en-US" sz="2000" baseline="30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. </a:t>
            </a:r>
          </a:p>
          <a:p>
            <a:pPr algn="l"/>
            <a:r>
              <a:rPr lang="en-US" sz="2000" dirty="0">
                <a:latin typeface="Albany"/>
              </a:rPr>
              <a:t>(*) </a:t>
            </a:r>
            <a:r>
              <a:rPr lang="en-US" sz="2000" dirty="0" err="1">
                <a:latin typeface="Albany"/>
              </a:rPr>
              <a:t>D</a:t>
            </a:r>
            <a:r>
              <a:rPr lang="en-US" sz="2000" baseline="-25000" dirty="0" err="1">
                <a:latin typeface="Albany"/>
              </a:rPr>
              <a:t>i,j</a:t>
            </a:r>
            <a:r>
              <a:rPr lang="en-US" sz="2000" dirty="0">
                <a:latin typeface="Albany"/>
              </a:rPr>
              <a:t> ≥0, (**) </a:t>
            </a:r>
            <a:r>
              <a:rPr lang="en-US" sz="2000" dirty="0" err="1">
                <a:latin typeface="Albany"/>
              </a:rPr>
              <a:t>D</a:t>
            </a:r>
            <a:r>
              <a:rPr lang="en-US" sz="2000" baseline="-25000" dirty="0" err="1">
                <a:latin typeface="Albany"/>
              </a:rPr>
              <a:t>i,i</a:t>
            </a:r>
            <a:r>
              <a:rPr lang="en-US" sz="2000" dirty="0">
                <a:latin typeface="Albany"/>
              </a:rPr>
              <a:t>=0, (***) </a:t>
            </a:r>
            <a:r>
              <a:rPr lang="en-US" sz="2000" dirty="0" err="1">
                <a:latin typeface="Albany"/>
              </a:rPr>
              <a:t>D</a:t>
            </a:r>
            <a:r>
              <a:rPr lang="en-US" sz="2000" baseline="-25000" dirty="0" err="1">
                <a:latin typeface="Albany"/>
              </a:rPr>
              <a:t>i,j</a:t>
            </a:r>
            <a:r>
              <a:rPr lang="en-US" sz="2000" baseline="-25000" dirty="0">
                <a:latin typeface="Albany"/>
              </a:rPr>
              <a:t> </a:t>
            </a:r>
            <a:r>
              <a:rPr lang="en-US" sz="2000" dirty="0">
                <a:latin typeface="Albany"/>
              </a:rPr>
              <a:t>= </a:t>
            </a:r>
            <a:r>
              <a:rPr lang="en-US" sz="2000" dirty="0" err="1">
                <a:latin typeface="Albany"/>
              </a:rPr>
              <a:t>D</a:t>
            </a:r>
            <a:r>
              <a:rPr lang="en-US" sz="2000" baseline="-25000" dirty="0" err="1">
                <a:latin typeface="Albany"/>
              </a:rPr>
              <a:t>j,i</a:t>
            </a:r>
            <a:r>
              <a:rPr lang="en-US" sz="2000" dirty="0">
                <a:latin typeface="Albany"/>
              </a:rPr>
              <a:t>  (****) </a:t>
            </a:r>
            <a:r>
              <a:rPr lang="en-US" sz="2000" dirty="0" err="1">
                <a:latin typeface="Albany"/>
              </a:rPr>
              <a:t>D</a:t>
            </a:r>
            <a:r>
              <a:rPr lang="en-US" sz="2000" baseline="-25000" dirty="0" err="1">
                <a:latin typeface="Albany"/>
              </a:rPr>
              <a:t>i,j</a:t>
            </a:r>
            <a:r>
              <a:rPr lang="en-US" sz="2000" baseline="-25000" dirty="0">
                <a:latin typeface="Albany"/>
              </a:rPr>
              <a:t> </a:t>
            </a:r>
            <a:r>
              <a:rPr lang="en-US" sz="2000" dirty="0">
                <a:latin typeface="Albany"/>
              </a:rPr>
              <a:t>≤ </a:t>
            </a:r>
            <a:r>
              <a:rPr lang="en-US" sz="2000" dirty="0" err="1">
                <a:latin typeface="Albany"/>
              </a:rPr>
              <a:t>D</a:t>
            </a:r>
            <a:r>
              <a:rPr lang="en-US" sz="2000" baseline="-25000" dirty="0" err="1">
                <a:latin typeface="Albany"/>
              </a:rPr>
              <a:t>i,k</a:t>
            </a:r>
            <a:r>
              <a:rPr lang="en-US" sz="2000" dirty="0">
                <a:latin typeface="Albany"/>
              </a:rPr>
              <a:t> + </a:t>
            </a:r>
            <a:r>
              <a:rPr lang="en-US" sz="2000" dirty="0" err="1">
                <a:latin typeface="Albany"/>
              </a:rPr>
              <a:t>D</a:t>
            </a:r>
            <a:r>
              <a:rPr lang="en-US" sz="2000" baseline="-25000" dirty="0" err="1">
                <a:latin typeface="Albany"/>
              </a:rPr>
              <a:t>k,j</a:t>
            </a:r>
            <a:r>
              <a:rPr lang="en-US" sz="2000" dirty="0">
                <a:latin typeface="Albany"/>
              </a:rPr>
              <a:t> 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Trivial algorithm</a:t>
            </a:r>
            <a:r>
              <a:rPr lang="en-US" sz="2000" dirty="0">
                <a:latin typeface="Albany"/>
              </a:rPr>
              <a:t>: Read all the entries in D. Output the maximum.</a:t>
            </a:r>
          </a:p>
          <a:p>
            <a:pPr algn="l"/>
            <a:r>
              <a:rPr lang="en-US" sz="2000" dirty="0">
                <a:latin typeface="Albany"/>
              </a:rPr>
              <a:t>It works and runtime is O(n</a:t>
            </a:r>
            <a:r>
              <a:rPr lang="en-US" sz="2000" baseline="30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).</a:t>
            </a:r>
          </a:p>
          <a:p>
            <a:pPr algn="l"/>
            <a:r>
              <a:rPr lang="en-US" sz="2000" u="sng" dirty="0">
                <a:latin typeface="Albany"/>
              </a:rPr>
              <a:t>2-approximation</a:t>
            </a:r>
            <a:r>
              <a:rPr lang="en-US" sz="2000" dirty="0">
                <a:latin typeface="Albany"/>
              </a:rPr>
              <a:t>: Output the max(D</a:t>
            </a:r>
            <a:r>
              <a:rPr lang="en-US" sz="2000" baseline="-25000" dirty="0">
                <a:latin typeface="Albany"/>
              </a:rPr>
              <a:t>1,i</a:t>
            </a:r>
            <a:r>
              <a:rPr lang="en-US" sz="2000" dirty="0">
                <a:latin typeface="Albany"/>
              </a:rPr>
              <a:t>) = maximum of the 1st row in 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The running time is O(n).  - That’s </a:t>
            </a:r>
            <a:r>
              <a:rPr lang="en-US" sz="2000" i="1" dirty="0">
                <a:latin typeface="Albany"/>
              </a:rPr>
              <a:t>square root </a:t>
            </a:r>
            <a:r>
              <a:rPr lang="en-US" sz="2000" dirty="0">
                <a:latin typeface="Albany"/>
              </a:rPr>
              <a:t>of the total length.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diam(X)/2 ≤ OUTPUT≤ diam(X) </a:t>
            </a:r>
          </a:p>
          <a:p>
            <a:pPr algn="l"/>
            <a:endParaRPr lang="en-US" sz="2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3751729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Testing </a:t>
            </a:r>
            <a:r>
              <a:rPr lang="en-US" alt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sortedness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41737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Testing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sortedness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An array A[1…n] of length n of real numbers</a:t>
            </a:r>
          </a:p>
          <a:p>
            <a:pPr algn="l"/>
            <a:r>
              <a:rPr lang="en-US" sz="2000" u="sng" dirty="0">
                <a:latin typeface="Albany"/>
              </a:rPr>
              <a:t>Goal</a:t>
            </a:r>
            <a:r>
              <a:rPr lang="en-US" sz="2000" dirty="0">
                <a:latin typeface="Albany"/>
              </a:rPr>
              <a:t>: Check if A is sorted by reading a small number of coordinates from A</a:t>
            </a:r>
          </a:p>
          <a:p>
            <a:pPr algn="l"/>
            <a:r>
              <a:rPr lang="en-US" sz="2000" dirty="0">
                <a:latin typeface="Albany"/>
              </a:rPr>
              <a:t>That looks impossible. </a:t>
            </a:r>
          </a:p>
          <a:p>
            <a:pPr algn="l"/>
            <a:r>
              <a:rPr lang="en-US" sz="2000" dirty="0">
                <a:latin typeface="Albany"/>
              </a:rPr>
              <a:t>Take A=[1,2,3,4,…n]. Then </a:t>
            </a:r>
          </a:p>
          <a:p>
            <a:pPr algn="l"/>
            <a:r>
              <a:rPr lang="en-US" sz="2000" u="sng" dirty="0">
                <a:latin typeface="Albany"/>
              </a:rPr>
              <a:t>SORTED</a:t>
            </a:r>
            <a:r>
              <a:rPr lang="en-US" sz="2000" dirty="0">
                <a:latin typeface="Albany"/>
              </a:rPr>
              <a:t>: With probability ½ keep A as is</a:t>
            </a:r>
          </a:p>
          <a:p>
            <a:pPr algn="l"/>
            <a:r>
              <a:rPr lang="en-US" sz="2000" u="sng" dirty="0">
                <a:latin typeface="Albany"/>
              </a:rPr>
              <a:t>UNSORTED</a:t>
            </a:r>
            <a:r>
              <a:rPr lang="en-US" sz="2000" dirty="0">
                <a:latin typeface="Albany"/>
              </a:rPr>
              <a:t>: And with probability ½ replace a random coordinate of A with 0.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Then A is sorted with prob ½ and unsorted with prob ½.</a:t>
            </a:r>
          </a:p>
          <a:p>
            <a:pPr algn="l"/>
            <a:r>
              <a:rPr lang="en-US" sz="2000" dirty="0">
                <a:latin typeface="Albany"/>
              </a:rPr>
              <a:t>We can’t guess </a:t>
            </a:r>
            <a:r>
              <a:rPr lang="en-US" sz="2000" dirty="0" err="1">
                <a:latin typeface="Albany"/>
              </a:rPr>
              <a:t>w.h.p</a:t>
            </a:r>
            <a:r>
              <a:rPr lang="en-US" sz="2000" dirty="0">
                <a:latin typeface="Albany"/>
              </a:rPr>
              <a:t>. which of the two cases it is without reading </a:t>
            </a:r>
            <a:r>
              <a:rPr lang="el-GR" sz="2000" dirty="0">
                <a:latin typeface="Albany"/>
              </a:rPr>
              <a:t>Ω</a:t>
            </a:r>
            <a:r>
              <a:rPr lang="en-US" sz="2000" dirty="0">
                <a:latin typeface="Albany"/>
              </a:rPr>
              <a:t>(n) </a:t>
            </a:r>
            <a:r>
              <a:rPr lang="en-US" sz="2000" dirty="0" err="1">
                <a:latin typeface="Albany"/>
              </a:rPr>
              <a:t>coords</a:t>
            </a:r>
            <a:r>
              <a:rPr lang="en-US" sz="2000" dirty="0">
                <a:latin typeface="Albany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635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8169</TotalTime>
  <Words>1798</Words>
  <Application>Microsoft Office PowerPoint</Application>
  <PresentationFormat>Custom</PresentationFormat>
  <Paragraphs>188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 Unicode MS</vt:lpstr>
      <vt:lpstr>Albany</vt:lpstr>
      <vt:lpstr>Arial</vt:lpstr>
      <vt:lpstr>Calibri</vt:lpstr>
      <vt:lpstr>Tahoma</vt:lpstr>
      <vt:lpstr>Times New Roman</vt:lpstr>
      <vt:lpstr>Wingdings</vt:lpstr>
      <vt:lpstr>lyt blackandwhite</vt:lpstr>
      <vt:lpstr>PowerPoint Presentation</vt:lpstr>
      <vt:lpstr>Announcements</vt:lpstr>
      <vt:lpstr>PowerPoint Presentation</vt:lpstr>
      <vt:lpstr>Sublinear time algorithms</vt:lpstr>
      <vt:lpstr>Sublinear time algorithms</vt:lpstr>
      <vt:lpstr>PowerPoint Presentation</vt:lpstr>
      <vt:lpstr>Approximating diameter</vt:lpstr>
      <vt:lpstr>PowerPoint Presentation</vt:lpstr>
      <vt:lpstr>Testing sortedness</vt:lpstr>
      <vt:lpstr>A more feasible goal</vt:lpstr>
      <vt:lpstr>A formal definition</vt:lpstr>
      <vt:lpstr>PowerPoint Presentation</vt:lpstr>
      <vt:lpstr>Testing sortedness</vt:lpstr>
      <vt:lpstr>Testing sortedness</vt:lpstr>
      <vt:lpstr>Testing sortedness</vt:lpstr>
      <vt:lpstr>Testing sortedness</vt:lpstr>
      <vt:lpstr>Testing sortedness</vt:lpstr>
      <vt:lpstr>Testing sortedness</vt:lpstr>
      <vt:lpstr>Testing sortedness</vt:lpstr>
      <vt:lpstr>Testing sortedness</vt:lpstr>
      <vt:lpstr>Testing sortedness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2544</cp:revision>
  <dcterms:created xsi:type="dcterms:W3CDTF">2017-07-19T12:15:02Z</dcterms:created>
  <dcterms:modified xsi:type="dcterms:W3CDTF">2020-12-07T18:16:04Z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