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337" r:id="rId3"/>
    <p:sldId id="543" r:id="rId4"/>
    <p:sldId id="541" r:id="rId5"/>
    <p:sldId id="544" r:id="rId6"/>
    <p:sldId id="545" r:id="rId7"/>
    <p:sldId id="546" r:id="rId8"/>
    <p:sldId id="547" r:id="rId9"/>
    <p:sldId id="549" r:id="rId10"/>
    <p:sldId id="550" r:id="rId11"/>
    <p:sldId id="551" r:id="rId12"/>
    <p:sldId id="552" r:id="rId13"/>
    <p:sldId id="553" r:id="rId14"/>
    <p:sldId id="554" r:id="rId15"/>
    <p:sldId id="555" r:id="rId16"/>
    <p:sldId id="556" r:id="rId17"/>
    <p:sldId id="557" r:id="rId18"/>
    <p:sldId id="558" r:id="rId19"/>
    <p:sldId id="559" r:id="rId20"/>
    <p:sldId id="561" r:id="rId21"/>
    <p:sldId id="560" r:id="rId22"/>
    <p:sldId id="562" r:id="rId23"/>
    <p:sldId id="563" r:id="rId24"/>
    <p:sldId id="564" r:id="rId25"/>
    <p:sldId id="565" r:id="rId26"/>
    <p:sldId id="398" r:id="rId27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gor Shinkar" initials="IS" lastIdx="2" clrIdx="0">
    <p:extLst>
      <p:ext uri="{19B8F6BF-5375-455C-9EA6-DF929625EA0E}">
        <p15:presenceInfo xmlns:p15="http://schemas.microsoft.com/office/powerpoint/2012/main" userId="S::ishinkar@sfu.ca::c0f30593-03ce-4888-b8ec-1de3b31172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A90B"/>
    <a:srgbClr val="F11FB5"/>
    <a:srgbClr val="1E01AF"/>
    <a:srgbClr val="000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92" autoAdjust="0"/>
  </p:normalViewPr>
  <p:slideViewPr>
    <p:cSldViewPr snapToGrid="0">
      <p:cViewPr varScale="1">
        <p:scale>
          <a:sx n="60" d="100"/>
          <a:sy n="60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08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51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31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339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049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353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444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24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829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66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94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699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679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684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947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231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27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148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07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48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26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65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23,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BLR linearity test</a:t>
            </a:r>
            <a:r>
              <a:rPr lang="en-US" sz="2000" dirty="0">
                <a:latin typeface="Albany"/>
              </a:rPr>
              <a:t>: Given a f:{0,1}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-&gt;{0,1} repeat the following basic test</a:t>
            </a:r>
          </a:p>
          <a:p>
            <a:pPr algn="l"/>
            <a:r>
              <a:rPr lang="en-US" sz="2000" dirty="0">
                <a:latin typeface="Albany"/>
              </a:rPr>
              <a:t>	Sample </a:t>
            </a:r>
            <a:r>
              <a:rPr lang="en-US" sz="2000" dirty="0" err="1">
                <a:latin typeface="Albany"/>
              </a:rPr>
              <a:t>x,y</a:t>
            </a:r>
            <a:r>
              <a:rPr lang="en-US" sz="2000" dirty="0">
                <a:latin typeface="Albany"/>
              </a:rPr>
              <a:t>∈{0,1}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 independently, uniformly at random</a:t>
            </a:r>
          </a:p>
          <a:p>
            <a:pPr algn="l"/>
            <a:r>
              <a:rPr lang="en-US" sz="2000" dirty="0">
                <a:latin typeface="Albany"/>
              </a:rPr>
              <a:t>	Check if </a:t>
            </a:r>
            <a:r>
              <a:rPr lang="en-US" sz="2000" i="1" dirty="0">
                <a:latin typeface="Albany"/>
              </a:rPr>
              <a:t>f(x) + f(y) = f(</a:t>
            </a:r>
            <a:r>
              <a:rPr lang="en-US" sz="2000" i="1" dirty="0" err="1">
                <a:latin typeface="Albany"/>
              </a:rPr>
              <a:t>x+y</a:t>
            </a:r>
            <a:r>
              <a:rPr lang="en-US" sz="2000" i="1" dirty="0">
                <a:latin typeface="Albany"/>
              </a:rPr>
              <a:t>)</a:t>
            </a:r>
          </a:p>
          <a:p>
            <a:pPr algn="l"/>
            <a:r>
              <a:rPr lang="en-US" sz="2000" dirty="0">
                <a:latin typeface="Albany"/>
              </a:rPr>
              <a:t>If all repetitions are ok, return ACCEPT, Otherwise return REJECT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YES case</a:t>
            </a:r>
            <a:r>
              <a:rPr lang="en-US" sz="2000" dirty="0">
                <a:latin typeface="Albany"/>
              </a:rPr>
              <a:t>: Clearly, if f is linear, then 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[ALG(f) = ACCEPT] = 1.</a:t>
            </a:r>
          </a:p>
          <a:p>
            <a:pPr algn="l"/>
            <a:r>
              <a:rPr lang="en-US" sz="2000" u="sng" dirty="0">
                <a:latin typeface="Albany"/>
              </a:rPr>
              <a:t>Q</a:t>
            </a:r>
            <a:r>
              <a:rPr lang="en-US" sz="2000" dirty="0">
                <a:latin typeface="Albany"/>
              </a:rPr>
              <a:t>: What if f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linear?</a:t>
            </a:r>
          </a:p>
          <a:p>
            <a:pPr algn="l"/>
            <a:r>
              <a:rPr lang="en-US" sz="2000" u="sng" dirty="0">
                <a:latin typeface="Albany"/>
              </a:rPr>
              <a:t>Theorem [BLR’90]</a:t>
            </a:r>
            <a:r>
              <a:rPr lang="en-US" sz="2000" dirty="0">
                <a:latin typeface="Albany"/>
              </a:rPr>
              <a:t>: If f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linear, then the basic test rejects with probability at least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Hence, if we repeat the basic test O(1/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 times, then the test rejects </a:t>
            </a:r>
            <a:r>
              <a:rPr lang="en-US" sz="2000" dirty="0" err="1">
                <a:latin typeface="Albany"/>
              </a:rPr>
              <a:t>w.p.</a:t>
            </a:r>
            <a:r>
              <a:rPr lang="en-US" sz="2000" dirty="0">
                <a:latin typeface="Albany"/>
              </a:rPr>
              <a:t> &gt;½.</a:t>
            </a:r>
          </a:p>
        </p:txBody>
      </p:sp>
    </p:spTree>
    <p:extLst>
      <p:ext uri="{BB962C8B-B14F-4D97-AF65-F5344CB8AC3E}">
        <p14:creationId xmlns:p14="http://schemas.microsoft.com/office/powerpoint/2010/main" val="403599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In order to prove the theorem we will learn a bit about harmonic analysis of Boolean functions.</a:t>
                </a:r>
              </a:p>
              <a:p>
                <a:pPr algn="l"/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First let us move from {0,1} to the {1,-1} multiplicative notation.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↦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0↦1       1↦−1 </m:t>
                      </m:r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We say that a function f:{1,-1}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-&gt;{1,-1} is linear if there are a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…a</a:t>
                </a:r>
                <a:r>
                  <a:rPr lang="en-US" sz="2000" baseline="-25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∈{0,1}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000" baseline="-25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Equivalently, there is a subset S⊆[n] such that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Π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aseline="-25000" dirty="0">
                  <a:latin typeface="Albany"/>
                </a:endParaRPr>
              </a:p>
              <a:p>
                <a:pPr algn="l"/>
                <a:endParaRPr lang="en-US" sz="2000" dirty="0">
                  <a:latin typeface="Albany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704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Now, using this notation, all linear functions f:{1,-1}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-&gt;{1,-1} are of the form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baseline="-25000" dirty="0">
                    <a:latin typeface="Albany"/>
                  </a:rPr>
                  <a:t>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In this notation f is linear if and only if it satisfies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Albany"/>
                  </a:rPr>
                  <a:t>,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where </a:t>
                </a:r>
                <a:r>
                  <a:rPr lang="en-US" sz="2000" dirty="0" err="1">
                    <a:latin typeface="Albany"/>
                  </a:rPr>
                  <a:t>xy</a:t>
                </a:r>
                <a:r>
                  <a:rPr lang="en-US" sz="2000" dirty="0">
                    <a:latin typeface="Albany"/>
                  </a:rPr>
                  <a:t> denotes the coordinate-wise multiplication.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Now the basic linearity test looks as follows:</a:t>
                </a:r>
              </a:p>
              <a:p>
                <a:pPr algn="l"/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Given a f:{1.-1}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-&gt;{1,-1}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	Sample </a:t>
                </a:r>
                <a:r>
                  <a:rPr lang="en-US" sz="2000" dirty="0" err="1">
                    <a:latin typeface="Albany"/>
                  </a:rPr>
                  <a:t>x,y</a:t>
                </a:r>
                <a:r>
                  <a:rPr lang="en-US" sz="2000" dirty="0">
                    <a:latin typeface="Albany"/>
                  </a:rPr>
                  <a:t>∈{1,-1}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 independently, uniformly at random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	Check if </a:t>
                </a:r>
                <a:r>
                  <a:rPr lang="en-US" sz="2000" i="1" dirty="0">
                    <a:latin typeface="Albany"/>
                  </a:rPr>
                  <a:t>f(x) f(y) = f(</a:t>
                </a:r>
                <a:r>
                  <a:rPr lang="en-US" sz="2000" i="1" dirty="0" err="1">
                    <a:latin typeface="Albany"/>
                  </a:rPr>
                  <a:t>xy</a:t>
                </a:r>
                <a:r>
                  <a:rPr lang="en-US" sz="2000" i="1" dirty="0">
                    <a:latin typeface="Albany"/>
                  </a:rPr>
                  <a:t>)</a:t>
                </a:r>
              </a:p>
              <a:p>
                <a:pPr algn="l"/>
                <a:endParaRPr lang="en-US" sz="2000" dirty="0">
                  <a:latin typeface="Albany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76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033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Given a f:{1,-1}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-&gt;{1,-1}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	Sample </a:t>
                </a:r>
                <a:r>
                  <a:rPr lang="en-US" sz="2000" dirty="0" err="1">
                    <a:latin typeface="Albany"/>
                  </a:rPr>
                  <a:t>x,y</a:t>
                </a:r>
                <a:r>
                  <a:rPr lang="en-US" sz="2000" dirty="0">
                    <a:latin typeface="Albany"/>
                  </a:rPr>
                  <a:t>∈{1,-1}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 independently, uniformly at random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	Check if </a:t>
                </a:r>
                <a:r>
                  <a:rPr lang="en-US" sz="2000" i="1" dirty="0">
                    <a:latin typeface="Albany"/>
                  </a:rPr>
                  <a:t>f(x) f(y) = f(</a:t>
                </a:r>
                <a:r>
                  <a:rPr lang="en-US" sz="2000" i="1" dirty="0" err="1">
                    <a:latin typeface="Albany"/>
                  </a:rPr>
                  <a:t>xy</a:t>
                </a:r>
                <a:r>
                  <a:rPr lang="en-US" sz="2000" i="1" dirty="0">
                    <a:latin typeface="Albany"/>
                  </a:rPr>
                  <a:t>)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Remember, our goal is to show the if f is </a:t>
                </a:r>
                <a:r>
                  <a:rPr lang="el-GR" sz="2000" dirty="0">
                    <a:latin typeface="Albany"/>
                  </a:rPr>
                  <a:t>ε</a:t>
                </a:r>
                <a:r>
                  <a:rPr lang="en-US" sz="2000" dirty="0">
                    <a:latin typeface="Albany"/>
                  </a:rPr>
                  <a:t>-far from linear, then the basic test rejects with probability at least </a:t>
                </a:r>
                <a:r>
                  <a:rPr lang="el-GR" sz="2000" dirty="0">
                    <a:latin typeface="Albany"/>
                  </a:rPr>
                  <a:t>ε</a:t>
                </a:r>
                <a:r>
                  <a:rPr lang="en-US" sz="2000" dirty="0">
                    <a:latin typeface="Albany"/>
                  </a:rPr>
                  <a:t>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Equivalently, we want to show that if </a:t>
                </a:r>
                <a:r>
                  <a:rPr lang="en-US" sz="2000" dirty="0" err="1">
                    <a:latin typeface="Albany"/>
                  </a:rPr>
                  <a:t>Pr</a:t>
                </a:r>
                <a:r>
                  <a:rPr lang="en-US" sz="2000" dirty="0">
                    <a:latin typeface="Albany"/>
                  </a:rPr>
                  <a:t>[Test(f)=ACCEPT]&gt;1-</a:t>
                </a:r>
                <a:r>
                  <a:rPr lang="el-GR" sz="2000" dirty="0">
                    <a:latin typeface="Albany"/>
                  </a:rPr>
                  <a:t> ε</a:t>
                </a:r>
                <a:r>
                  <a:rPr lang="en-US" sz="2000" dirty="0">
                    <a:latin typeface="Albany"/>
                  </a:rPr>
                  <a:t>, then f is </a:t>
                </a:r>
                <a:r>
                  <a:rPr lang="el-GR" sz="2000" dirty="0">
                    <a:latin typeface="Albany"/>
                  </a:rPr>
                  <a:t>ε</a:t>
                </a:r>
                <a:r>
                  <a:rPr lang="en-US" sz="2000" dirty="0">
                    <a:latin typeface="Albany"/>
                  </a:rPr>
                  <a:t>-close to some linear function.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Note that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𝑥𝑦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𝑃𝑟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𝑥𝑦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−1=2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𝑇𝑒𝑠𝑡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𝐴𝐶𝐶𝐸𝑃𝑇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Therefore, we get the identity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𝑇𝑒𝑠𝑡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𝐴𝐶𝐶𝐸𝑃𝑇</m:t>
                            </m:r>
                          </m:e>
                        </m:d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>
                  <a:latin typeface="Albany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525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258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We have the identity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𝑇𝑒𝑠𝑡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𝐴𝐶𝐶𝐸𝑃𝑇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We want to show that 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𝑇𝑒𝑠𝑡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𝐴𝐶𝐶𝐸𝑃𝑇</m:t>
                            </m:r>
                          </m:e>
                        </m:d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&gt;1−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000" dirty="0">
                    <a:latin typeface="Albany"/>
                  </a:rPr>
                  <a:t>, then f is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000" dirty="0">
                    <a:latin typeface="Albany"/>
                  </a:rPr>
                  <a:t>-close to some linear function.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741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Harmonic Analysis of Boolean Functions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Consider the space of all real value functions g:{1,-1}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-&gt;R.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Equivalently, we may this of each such g as a vector in R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, where N=2</a:t>
            </a:r>
            <a:r>
              <a:rPr lang="en-US" sz="2000" baseline="30000" dirty="0">
                <a:latin typeface="Albany"/>
              </a:rPr>
              <a:t>n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This is a linear space of dimension 2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This space has a natural basis: {</a:t>
            </a:r>
            <a:r>
              <a:rPr lang="en-US" sz="2000" dirty="0" err="1">
                <a:latin typeface="Albany"/>
              </a:rPr>
              <a:t>e</a:t>
            </a:r>
            <a:r>
              <a:rPr lang="en-US" sz="2000" baseline="-25000" dirty="0" err="1">
                <a:latin typeface="Albany"/>
              </a:rPr>
              <a:t>a</a:t>
            </a:r>
            <a:r>
              <a:rPr lang="en-US" sz="2000" dirty="0" err="1">
                <a:latin typeface="Albany"/>
              </a:rPr>
              <a:t>∊R</a:t>
            </a:r>
            <a:r>
              <a:rPr lang="en-US" sz="2000" baseline="30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 : a∊{0,1}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}, where </a:t>
            </a:r>
            <a:r>
              <a:rPr lang="en-US" sz="2000" dirty="0" err="1">
                <a:latin typeface="Albany"/>
              </a:rPr>
              <a:t>e</a:t>
            </a:r>
            <a:r>
              <a:rPr lang="en-US" sz="2000" baseline="-25000" dirty="0" err="1">
                <a:latin typeface="Albany"/>
              </a:rPr>
              <a:t>a</a:t>
            </a:r>
            <a:r>
              <a:rPr lang="en-US" sz="2000" dirty="0">
                <a:latin typeface="Albany"/>
              </a:rPr>
              <a:t>(x)=1</a:t>
            </a:r>
            <a:r>
              <a:rPr lang="en-US" sz="2000" baseline="-25000" dirty="0">
                <a:latin typeface="Albany"/>
              </a:rPr>
              <a:t>x=a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In the vector notation each </a:t>
            </a:r>
            <a:r>
              <a:rPr lang="en-US" sz="2000" dirty="0" err="1">
                <a:latin typeface="Albany"/>
              </a:rPr>
              <a:t>e</a:t>
            </a:r>
            <a:r>
              <a:rPr lang="en-US" sz="2000" baseline="-25000" dirty="0" err="1">
                <a:latin typeface="Albany"/>
              </a:rPr>
              <a:t>a</a:t>
            </a:r>
            <a:r>
              <a:rPr lang="en-US" sz="2000" dirty="0">
                <a:latin typeface="Albany"/>
              </a:rPr>
              <a:t> is a unit vector with 1 in the </a:t>
            </a:r>
            <a:r>
              <a:rPr lang="en-US" sz="2000" dirty="0" err="1">
                <a:latin typeface="Albany"/>
              </a:rPr>
              <a:t>a’th</a:t>
            </a:r>
            <a:r>
              <a:rPr lang="en-US" sz="2000" dirty="0">
                <a:latin typeface="Albany"/>
              </a:rPr>
              <a:t> coordinate,</a:t>
            </a:r>
            <a:br>
              <a:rPr lang="en-US" sz="2000" dirty="0">
                <a:latin typeface="Albany"/>
              </a:rPr>
            </a:br>
            <a:r>
              <a:rPr lang="en-US" sz="2000" dirty="0">
                <a:latin typeface="Albany"/>
              </a:rPr>
              <a:t>and 0’s everywhere else.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Next we will find a different basis that will be more convenient for us.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61747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Harmonic Analysis of Boolean Functions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Consider the space of all real value functions g:{1,-1}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-&gt;R.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Define the inner product of two functions as follows: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&gt; 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This is the standard inner product, normalized by 2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We also define, the norm-2 in the natural way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d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=&lt;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&gt; 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[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u="sng" dirty="0">
                    <a:latin typeface="Albany"/>
                  </a:rPr>
                  <a:t>Key observation</a:t>
                </a:r>
                <a:r>
                  <a:rPr lang="en-US" sz="2000" dirty="0">
                    <a:latin typeface="Albany"/>
                  </a:rPr>
                  <a:t>: The linear functions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⊆[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]}</m:t>
                    </m:r>
                  </m:oMath>
                </a14:m>
                <a:r>
                  <a:rPr lang="en-US" sz="2000" dirty="0">
                    <a:latin typeface="Albany"/>
                  </a:rPr>
                  <a:t> form an orthonormal basis with respect to this inner product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13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037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Harmonic Analysis of Boolean Functions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Consider the space of all real value functions g:{1,-1}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-&gt;R.</a:t>
                </a:r>
                <a:br>
                  <a:rPr lang="en-US" sz="2000" dirty="0">
                    <a:latin typeface="Albany"/>
                  </a:rPr>
                </a:br>
                <a:r>
                  <a:rPr lang="en-US" sz="2000" dirty="0">
                    <a:latin typeface="Albany"/>
                  </a:rPr>
                  <a:t>Define the inner product of two functions as follows: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&gt; 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u="sng" dirty="0">
                    <a:latin typeface="Albany"/>
                  </a:rPr>
                  <a:t>Key observation</a:t>
                </a:r>
                <a:r>
                  <a:rPr lang="en-US" sz="2000" dirty="0">
                    <a:latin typeface="Albany"/>
                  </a:rPr>
                  <a:t>: The linear functions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⊆[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]}</m:t>
                    </m:r>
                  </m:oMath>
                </a14:m>
                <a:r>
                  <a:rPr lang="en-US" sz="2000" dirty="0">
                    <a:latin typeface="Albany"/>
                  </a:rPr>
                  <a:t> form an orthonormal basis with respect to this inner product</a:t>
                </a:r>
                <a:br>
                  <a:rPr lang="en-US" sz="2000" dirty="0">
                    <a:latin typeface="Albany"/>
                  </a:rPr>
                </a:br>
                <a:r>
                  <a:rPr lang="en-US" sz="2000" u="sng" dirty="0">
                    <a:latin typeface="Albany"/>
                  </a:rPr>
                  <a:t>Proof</a:t>
                </a:r>
                <a:r>
                  <a:rPr lang="en-US" sz="2000" dirty="0">
                    <a:latin typeface="Albany"/>
                  </a:rPr>
                  <a:t>: 1) For all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⊆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000" dirty="0">
                    <a:latin typeface="Albany"/>
                  </a:rPr>
                  <a:t> we have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&gt; 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)(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𝑃𝑟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𝑃𝑟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=−1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2) For all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⊆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000" dirty="0"/>
                  <a:t>we have</a:t>
                </a:r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&gt;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−1 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𝑜𝑟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 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000" b="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3) There are 2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 such functions and the dimension of the space is also 2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138" b="-1472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602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Harmonic Analysis of Boolean Functions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Consider the space of all real value functions f:{1,-1}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-&gt;R.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Define the inner product of two functions as follows: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&gt; 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u="sng" dirty="0">
                    <a:latin typeface="Albany"/>
                  </a:rPr>
                  <a:t>Key observation</a:t>
                </a:r>
                <a:r>
                  <a:rPr lang="en-US" sz="2000" dirty="0">
                    <a:latin typeface="Albany"/>
                  </a:rPr>
                  <a:t>: The linear functions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⊆[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]}</m:t>
                    </m:r>
                  </m:oMath>
                </a14:m>
                <a:r>
                  <a:rPr lang="en-US" sz="2000" dirty="0">
                    <a:latin typeface="Albany"/>
                  </a:rPr>
                  <a:t> form an orthonormal basis with respect to this inner product.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Thus, every function f:{1,-1}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-&gt;R ca be written as a linear combination of X</a:t>
                </a:r>
                <a:r>
                  <a:rPr lang="en-US" sz="2000" baseline="-25000" dirty="0">
                    <a:latin typeface="Albany"/>
                  </a:rPr>
                  <a:t>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⊆[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r>
                      <a:rPr lang="en-US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Albany"/>
                  </a:rPr>
                  <a:t> are called the Fourier coefficients of f, and the formula for them is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d>
                        <m:d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=&lt;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&gt; =</m:t>
                      </m:r>
                      <m:sSub>
                        <m:sSub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b>
                        <m:sSub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en-US" sz="2000" dirty="0">
                  <a:latin typeface="Albany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138" b="-371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347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Harmonic Analysis of Boolean Functions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Given a function f:{1,-1}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-&gt;{1,-1} the following are equivalent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>
                    <a:latin typeface="Albany"/>
                  </a:rPr>
                  <a:t>f is a linear function </a:t>
                </a:r>
              </a:p>
              <a:p>
                <a:pPr marL="457200" indent="-457200" algn="l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for some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⊆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2000" b="0" dirty="0"/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>
                    <a:latin typeface="Albany"/>
                  </a:rPr>
                  <a:t>f has a Fourier coefficient with value 1, i.e., 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/>
                  <a:t>Furthermore,</a:t>
                </a:r>
              </a:p>
              <a:p>
                <a:pPr algn="ctr"/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sSub>
                          <m:sSub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func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≠</m:t>
                            </m:r>
                            <m:sSub>
                              <m:sSub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sz="2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1−2</m:t>
                      </m:r>
                      <m:func>
                        <m:func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dirty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m:rPr>
                              <m:sty m:val="p"/>
                            </m:rPr>
                            <a:rPr lang="en-US" sz="2000" dirty="0">
                              <a:latin typeface="Cambria Math" panose="02040503050406030204" pitchFamily="18" charset="0"/>
                            </a:rPr>
                            <m:t>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≠</m:t>
                              </m:r>
                              <m:sSub>
                                <m:sSub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=1−2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𝑑𝑖𝑠𝑡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e>
                      </m:func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  <a:p>
                <a:pPr algn="l"/>
                <a:r>
                  <a:rPr lang="en-US" sz="2000" dirty="0"/>
                  <a:t>Therefore,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acc>
                          <m:accPr>
                            <m:chr m:val="̂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Recall, we want to show that if </a:t>
                </a:r>
                <a:r>
                  <a:rPr lang="en-US" sz="2000" dirty="0" err="1">
                    <a:latin typeface="Albany"/>
                  </a:rPr>
                  <a:t>Pr</a:t>
                </a:r>
                <a:r>
                  <a:rPr lang="en-US" sz="2000" dirty="0">
                    <a:latin typeface="Albany"/>
                  </a:rPr>
                  <a:t>[Test(f)=ACCEPT]&gt;1-</a:t>
                </a:r>
                <a:r>
                  <a:rPr lang="el-GR" sz="2000" dirty="0">
                    <a:latin typeface="Albany"/>
                  </a:rPr>
                  <a:t> ε</a:t>
                </a:r>
                <a:r>
                  <a:rPr lang="en-US" sz="2000" dirty="0">
                    <a:latin typeface="Albany"/>
                  </a:rPr>
                  <a:t>, then f is </a:t>
                </a:r>
                <a:r>
                  <a:rPr lang="el-GR" sz="2000" dirty="0">
                    <a:latin typeface="Albany"/>
                  </a:rPr>
                  <a:t>ε</a:t>
                </a:r>
                <a:r>
                  <a:rPr lang="en-US" sz="2000" dirty="0">
                    <a:latin typeface="Albany"/>
                  </a:rPr>
                  <a:t>-close to some linear function. That is, we need to show that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:</m:t>
                    </m:r>
                    <m:acc>
                      <m:accPr>
                        <m:chr m:val="̂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≥1−2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192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095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Take-home final exam: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The exam will be posted on Dec 16 at 10am.</a:t>
            </a: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Submit it to Coursys before Dec 17, 10pm (the scheduled deadline)</a:t>
            </a: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The test is open books/internet. Shouldn‘t take you more than 3 hours.</a:t>
            </a:r>
          </a:p>
          <a:p>
            <a:pPr lvl="0"/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Homeworks: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Assignmnet 4 is out – submit by Dec 2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Assignmnet 5 is out – submit by Dec 9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The HW grade will be best 4 out of 5</a:t>
            </a:r>
          </a:p>
        </p:txBody>
      </p:sp>
    </p:spTree>
    <p:extLst>
      <p:ext uri="{BB962C8B-B14F-4D97-AF65-F5344CB8AC3E}">
        <p14:creationId xmlns:p14="http://schemas.microsoft.com/office/powerpoint/2010/main" val="223738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Parceval’s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identity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Albany"/>
                  </a:rPr>
                  <a:t>Claim</a:t>
                </a:r>
                <a:r>
                  <a:rPr lang="en-US" sz="2000" dirty="0">
                    <a:latin typeface="Albany"/>
                  </a:rPr>
                  <a:t>: Given a function f:{1,-1}</a:t>
                </a:r>
                <a:r>
                  <a:rPr lang="en-US" sz="2000" baseline="30000" dirty="0">
                    <a:latin typeface="Albany"/>
                  </a:rPr>
                  <a:t>n</a:t>
                </a:r>
                <a:r>
                  <a:rPr lang="en-US" sz="2000" dirty="0">
                    <a:latin typeface="Albany"/>
                  </a:rPr>
                  <a:t>-&gt;{1,-1} we have the following identity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⊆[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sSup>
                            <m:sSupPr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b="0" dirty="0">
                  <a:latin typeface="Albany"/>
                </a:endParaRPr>
              </a:p>
              <a:p>
                <a:pPr algn="l"/>
                <a:r>
                  <a:rPr lang="en-US" sz="2000" u="sng" dirty="0">
                    <a:latin typeface="Albany"/>
                  </a:rPr>
                  <a:t>Proof</a:t>
                </a:r>
                <a:r>
                  <a:rPr lang="en-US" sz="2000" dirty="0">
                    <a:latin typeface="Albany"/>
                  </a:rPr>
                  <a:t>: On one hand since f(x) is 1 or -1 , we have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&gt; =</m:t>
                      </m:r>
                      <m:sSub>
                        <m:sSub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sSup>
                            <m:sSupPr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On the other hand, writing the Fourier expansion of f, we have</a:t>
                </a:r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&gt; =  &lt;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⊆[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sSub>
                        <m:sSub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⊆[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⊆[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⊆[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 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⊆[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sSup>
                            <m:sSupPr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endParaRPr lang="en-US" sz="2000" dirty="0">
                  <a:latin typeface="Albany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800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Harmonic Analysis of Boolean Functions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We want to show that if </a:t>
                </a:r>
                <a:r>
                  <a:rPr lang="en-US" sz="2000" dirty="0" err="1">
                    <a:latin typeface="Albany"/>
                  </a:rPr>
                  <a:t>Pr</a:t>
                </a:r>
                <a:r>
                  <a:rPr lang="en-US" sz="2000" dirty="0">
                    <a:latin typeface="Albany"/>
                  </a:rPr>
                  <a:t>[Test(f)=ACCEPT]&gt;1-</a:t>
                </a:r>
                <a:r>
                  <a:rPr lang="el-GR" sz="2000" dirty="0">
                    <a:latin typeface="Albany"/>
                  </a:rPr>
                  <a:t> ε</a:t>
                </a:r>
                <a:r>
                  <a:rPr lang="en-US" sz="2000" dirty="0">
                    <a:latin typeface="Albany"/>
                  </a:rPr>
                  <a:t>, then f is </a:t>
                </a:r>
                <a:r>
                  <a:rPr lang="el-GR" sz="2000" dirty="0">
                    <a:latin typeface="Albany"/>
                  </a:rPr>
                  <a:t>ε</a:t>
                </a:r>
                <a:r>
                  <a:rPr lang="en-US" sz="2000" dirty="0">
                    <a:latin typeface="Albany"/>
                  </a:rPr>
                  <a:t>-close to some linear function.</a:t>
                </a:r>
              </a:p>
              <a:p>
                <a:pPr algn="l"/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We showed thus far that</a:t>
                </a:r>
              </a:p>
              <a:p>
                <a:pPr marL="457200" indent="-457200" algn="l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𝑇𝑒𝑠𝑡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𝐴𝐶𝐶𝐸𝑃𝑇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𝑥𝑦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>
                  <a:latin typeface="Albany"/>
                </a:endParaRPr>
              </a:p>
              <a:p>
                <a:pPr marL="457200" indent="-457200" algn="l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1−</m:t>
                        </m:r>
                        <m:acc>
                          <m:accPr>
                            <m:chr m:val="̂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. </a:t>
                </a:r>
                <a:r>
                  <a:rPr lang="en-US" sz="2000" dirty="0">
                    <a:latin typeface="Albany"/>
                  </a:rPr>
                  <a:t>That is, we need to show that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:</m:t>
                    </m:r>
                    <m:acc>
                      <m:accPr>
                        <m:chr m:val="̂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≥1−2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215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Back to 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We want to show that if </a:t>
                </a:r>
                <a:r>
                  <a:rPr lang="en-US" sz="2000" dirty="0" err="1">
                    <a:latin typeface="Albany"/>
                  </a:rPr>
                  <a:t>Pr</a:t>
                </a:r>
                <a:r>
                  <a:rPr lang="en-US" sz="2000" dirty="0">
                    <a:latin typeface="Albany"/>
                  </a:rPr>
                  <a:t>[Test(f)=ACCEPT]&gt;1-</a:t>
                </a:r>
                <a:r>
                  <a:rPr lang="el-GR" sz="2000" dirty="0">
                    <a:latin typeface="Albany"/>
                  </a:rPr>
                  <a:t> ε</a:t>
                </a:r>
                <a:r>
                  <a:rPr lang="en-US" sz="2000" dirty="0">
                    <a:latin typeface="Albany"/>
                  </a:rPr>
                  <a:t>, then f is </a:t>
                </a:r>
                <a:r>
                  <a:rPr lang="el-GR" sz="2000" dirty="0">
                    <a:latin typeface="Albany"/>
                  </a:rPr>
                  <a:t>ε</a:t>
                </a:r>
                <a:r>
                  <a:rPr lang="en-US" sz="2000" dirty="0">
                    <a:latin typeface="Albany"/>
                  </a:rPr>
                  <a:t>-close to some linear function.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We showed thus far that</a:t>
                </a:r>
              </a:p>
              <a:p>
                <a:pPr marL="457200" indent="-457200" algn="l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e>
                        </m:d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𝑇𝑒𝑠𝑡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𝐴𝐶𝐶𝐸𝑃𝑇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sz="2000" dirty="0">
                  <a:latin typeface="Albany"/>
                </a:endParaRPr>
              </a:p>
              <a:p>
                <a:pPr marL="457200" indent="-457200" algn="l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1−</m:t>
                        </m:r>
                        <m:acc>
                          <m:accPr>
                            <m:chr m:val="̂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. </a:t>
                </a:r>
                <a:r>
                  <a:rPr lang="en-US" sz="2000" dirty="0">
                    <a:latin typeface="Albany"/>
                  </a:rPr>
                  <a:t>That is, we need to show that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:</m:t>
                    </m:r>
                    <m:acc>
                      <m:accPr>
                        <m:chr m:val="̂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≥1−2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endParaRPr lang="en-US" sz="2000" dirty="0"/>
              </a:p>
              <a:p>
                <a:pPr algn="l"/>
                <a:r>
                  <a:rPr lang="en-US" sz="2000" dirty="0"/>
                  <a:t>By 1. if </a:t>
                </a:r>
                <a:r>
                  <a:rPr lang="en-US" sz="2000" dirty="0" err="1">
                    <a:latin typeface="Albany"/>
                  </a:rPr>
                  <a:t>Pr</a:t>
                </a:r>
                <a:r>
                  <a:rPr lang="en-US" sz="2000" dirty="0">
                    <a:latin typeface="Albany"/>
                  </a:rPr>
                  <a:t>[Test(f)=ACCEPT]&gt;1-</a:t>
                </a:r>
                <a:r>
                  <a:rPr lang="el-GR" sz="2000" dirty="0">
                    <a:latin typeface="Albany"/>
                  </a:rPr>
                  <a:t> ε</a:t>
                </a:r>
                <a:r>
                  <a:rPr lang="en-US" sz="2000" dirty="0">
                    <a:latin typeface="Albany"/>
                  </a:rPr>
                  <a:t>, then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&gt;2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−1=1−2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US" sz="2000" dirty="0"/>
              </a:p>
              <a:p>
                <a:pPr algn="l"/>
                <a:r>
                  <a:rPr lang="en-US" sz="2000" dirty="0"/>
                  <a:t>Next, we will try to express the  expectation using the Fourier transform of f.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210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Back to 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/>
                  <a:t>Next, we express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e>
                        </m:d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using the Fourier transform of f.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[(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d>
                            <m:d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</m:nary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))(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d>
                            <m:d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</m:nary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))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d>
                            <m:d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</m:d>
                        </m:e>
                      </m:nary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))]</m:t>
                      </m:r>
                    </m:oMath>
                  </m:oMathPara>
                </a14:m>
                <a:endParaRPr lang="en-US" sz="200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⊆[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⊆[</m:t>
                                  </m:r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sub>
                                <m:sup/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</m:d>
                                  <m:acc>
                                    <m:accPr>
                                      <m:chr m:val="̂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dirty="0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d>
                                  <m:acc>
                                    <m:accPr>
                                      <m:chr m:val="̂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dirty="0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nary>
                        </m:e>
                      </m:nary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en-US" sz="200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⊆[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⊆[</m:t>
                                  </m:r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sub>
                                <m:sup/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</m:d>
                                  <m:acc>
                                    <m:accPr>
                                      <m:chr m:val="̂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d>
                                  <m:acc>
                                    <m:accPr>
                                      <m:chr m:val="̂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nary>
                        </m:e>
                      </m:nary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m:rPr>
                              <m:sty m:val="p"/>
                            </m:rPr>
                            <a:rPr lang="en-US" sz="2000" b="0" i="0" dirty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m:rPr>
                              <m:sty m:val="p"/>
                            </m:rPr>
                            <a:rPr lang="en-US" sz="2000" b="0" i="0" dirty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en-US" sz="200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⊆[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</m:sub>
                            <m:sup/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⊆[</m:t>
                                  </m:r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sub>
                                <m:sup/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</m:d>
                                  <m:acc>
                                    <m:accPr>
                                      <m:chr m:val="̂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d>
                                  <m:acc>
                                    <m:accPr>
                                      <m:chr m:val="̂"/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nary>
                        </m:e>
                      </m:nary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m:rPr>
                                  <m:sty m:val="p"/>
                                </m:rPr>
                                <a:rPr lang="en-US" sz="2000" dirty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sSub>
                        <m:sSub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dirty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dirty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sub>
                      </m:sSub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m:rPr>
                              <m:sty m:val="p"/>
                            </m:rPr>
                            <a:rPr lang="en-US" sz="2000" dirty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en-US" sz="2000" dirty="0"/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⊆[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sSup>
                            <m:sSupPr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algn="l"/>
                <a:endParaRPr lang="en-US" sz="2000" dirty="0"/>
              </a:p>
              <a:p>
                <a:pPr algn="l"/>
                <a:endParaRPr lang="en-US" sz="2000" dirty="0"/>
              </a:p>
              <a:p>
                <a:pPr algn="l"/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665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73ED5020-83E0-41D7-82AF-17C542FA3A05}"/>
              </a:ext>
            </a:extLst>
          </p:cNvPr>
          <p:cNvSpPr/>
          <p:nvPr/>
        </p:nvSpPr>
        <p:spPr>
          <a:xfrm>
            <a:off x="7139385" y="5960453"/>
            <a:ext cx="2263774" cy="6879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E[X</a:t>
            </a:r>
            <a:r>
              <a:rPr lang="en-US" sz="2000" baseline="-25000" dirty="0"/>
              <a:t>S</a:t>
            </a:r>
            <a:r>
              <a:rPr lang="el-GR" sz="2000" baseline="-25000" dirty="0"/>
              <a:t>Δ</a:t>
            </a:r>
            <a:r>
              <a:rPr lang="en-US" sz="2000" baseline="-25000" dirty="0"/>
              <a:t>R</a:t>
            </a:r>
            <a:r>
              <a:rPr lang="en-US" sz="2000" dirty="0"/>
              <a:t>(x)]=1 if S = R </a:t>
            </a:r>
          </a:p>
          <a:p>
            <a:r>
              <a:rPr lang="en-US" sz="2000" dirty="0"/>
              <a:t>E[X</a:t>
            </a:r>
            <a:r>
              <a:rPr lang="en-US" sz="2000" baseline="-25000" dirty="0"/>
              <a:t>S</a:t>
            </a:r>
            <a:r>
              <a:rPr lang="el-GR" sz="2000" baseline="-25000" dirty="0"/>
              <a:t>Δ</a:t>
            </a:r>
            <a:r>
              <a:rPr lang="en-US" sz="2000" baseline="-25000" dirty="0"/>
              <a:t>R</a:t>
            </a:r>
            <a:r>
              <a:rPr lang="en-US" sz="2000" dirty="0"/>
              <a:t>(x)]=0 if S ≠ R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3DFE2099-AA12-4AD3-915B-1847ACFA0541}"/>
              </a:ext>
            </a:extLst>
          </p:cNvPr>
          <p:cNvSpPr/>
          <p:nvPr/>
        </p:nvSpPr>
        <p:spPr>
          <a:xfrm>
            <a:off x="6590716" y="6712198"/>
            <a:ext cx="2419161" cy="61194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Same for the T and R</a:t>
            </a:r>
          </a:p>
        </p:txBody>
      </p:sp>
    </p:spTree>
    <p:extLst>
      <p:ext uri="{BB962C8B-B14F-4D97-AF65-F5344CB8AC3E}">
        <p14:creationId xmlns:p14="http://schemas.microsoft.com/office/powerpoint/2010/main" val="226702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Back to 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Albany"/>
                  </a:rPr>
                  <a:t>We want to show that if </a:t>
                </a:r>
                <a:r>
                  <a:rPr lang="en-US" sz="2000" dirty="0" err="1">
                    <a:latin typeface="Albany"/>
                  </a:rPr>
                  <a:t>Pr</a:t>
                </a:r>
                <a:r>
                  <a:rPr lang="en-US" sz="2000" dirty="0">
                    <a:latin typeface="Albany"/>
                  </a:rPr>
                  <a:t>[Test(f)=ACCEPT]&gt;1-</a:t>
                </a:r>
                <a:r>
                  <a:rPr lang="el-GR" sz="2000" dirty="0">
                    <a:latin typeface="Albany"/>
                  </a:rPr>
                  <a:t> ε</a:t>
                </a:r>
                <a:r>
                  <a:rPr lang="en-US" sz="2000" dirty="0">
                    <a:latin typeface="Albany"/>
                  </a:rPr>
                  <a:t>, then f is </a:t>
                </a:r>
                <a:r>
                  <a:rPr lang="el-GR" sz="2000" dirty="0">
                    <a:latin typeface="Albany"/>
                  </a:rPr>
                  <a:t>ε</a:t>
                </a:r>
                <a:r>
                  <a:rPr lang="en-US" sz="2000" dirty="0">
                    <a:latin typeface="Albany"/>
                  </a:rPr>
                  <a:t>-close to some linear function.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We showed thus far that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⊆[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]</m:t>
                          </m:r>
                        </m:sub>
                        <m:sup/>
                        <m:e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</m:acc>
                          <m:sSup>
                            <m:sSup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m:rPr>
                          <m:nor/>
                        </m:rPr>
                        <a:rPr lang="en-US" sz="20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e>
                          </m:d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𝑇𝑒𝑠𝑡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𝐴𝐶𝐶𝐸𝑃𝑇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−1&gt;1−2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We want to show that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:</m:t>
                    </m:r>
                    <m:acc>
                      <m:accPr>
                        <m:chr m:val="̂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≥1−2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000" dirty="0"/>
                  <a:t>., which immediately implies that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1−</m:t>
                        </m:r>
                        <m:acc>
                          <m:accPr>
                            <m:chr m:val="̂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algn="l"/>
                <a:r>
                  <a:rPr lang="en-US" sz="2000" dirty="0"/>
                  <a:t>We have a bunch of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−1≤</m:t>
                    </m:r>
                    <m:acc>
                      <m:accPr>
                        <m:chr m:val="̂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2000" dirty="0"/>
                  <a:t> such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acc>
                          <m:accPr>
                            <m:chr m:val="̂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  <m:sSup>
                          <m:sSup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acc>
                          <m:accPr>
                            <m:chr m:val="̂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  <m:sSup>
                          <m:sSup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nary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&gt;0.99</m:t>
                    </m:r>
                  </m:oMath>
                </a14:m>
                <a:endParaRPr lang="en-US" sz="2000" dirty="0"/>
              </a:p>
              <a:p>
                <a:pPr algn="l"/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1−2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&lt;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⊆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b>
                      <m:sup/>
                      <m:e>
                        <m:acc>
                          <m:accPr>
                            <m:chr m:val="̂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  <m:sSup>
                          <m:sSup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nary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≤</m:t>
                    </m:r>
                    <m:limLow>
                      <m:limLow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li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lim>
                    </m:limLow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⋅∑</m:t>
                    </m:r>
                    <m:acc>
                      <m:accPr>
                        <m:chr m:val="̂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li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</m:lim>
                    </m:limLow>
                    <m:r>
                      <m:rPr>
                        <m:nor/>
                      </m:rPr>
                      <a:rPr lang="en-US" sz="2000" dirty="0"/>
                      <m:t> </m:t>
                    </m:r>
                    <m:acc>
                      <m:accPr>
                        <m:chr m:val="̂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endParaRPr lang="en-US" sz="2000" dirty="0"/>
              </a:p>
              <a:p>
                <a:pPr algn="l"/>
                <a:r>
                  <a:rPr lang="en-US" sz="2000" dirty="0"/>
                  <a:t>Therefore, there exists S such that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1−</m:t>
                        </m:r>
                        <m:acc>
                          <m:accPr>
                            <m:chr m:val="̂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 dirty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1−2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𝜀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000" dirty="0"/>
              </a:p>
              <a:p>
                <a:pPr algn="l"/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1754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13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BLR linearity test</a:t>
            </a:r>
            <a:r>
              <a:rPr lang="en-US" sz="2000" dirty="0">
                <a:latin typeface="Albany"/>
              </a:rPr>
              <a:t>: Given a f:{0,1}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-&gt;{0,1} repeat the following basic test</a:t>
            </a:r>
          </a:p>
          <a:p>
            <a:pPr algn="l"/>
            <a:r>
              <a:rPr lang="en-US" sz="2000" dirty="0">
                <a:latin typeface="Albany"/>
              </a:rPr>
              <a:t>	Sample </a:t>
            </a:r>
            <a:r>
              <a:rPr lang="en-US" sz="2000" dirty="0" err="1">
                <a:latin typeface="Albany"/>
              </a:rPr>
              <a:t>x,y</a:t>
            </a:r>
            <a:r>
              <a:rPr lang="en-US" sz="2000" dirty="0">
                <a:latin typeface="Albany"/>
              </a:rPr>
              <a:t>∈{0,1}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 independently, uniformly at random</a:t>
            </a:r>
          </a:p>
          <a:p>
            <a:pPr algn="l"/>
            <a:r>
              <a:rPr lang="en-US" sz="2000" dirty="0">
                <a:latin typeface="Albany"/>
              </a:rPr>
              <a:t>	Check if </a:t>
            </a:r>
            <a:r>
              <a:rPr lang="en-US" sz="2000" i="1" dirty="0">
                <a:latin typeface="Albany"/>
              </a:rPr>
              <a:t>f(x) + f(y) = f(</a:t>
            </a:r>
            <a:r>
              <a:rPr lang="en-US" sz="2000" i="1" dirty="0" err="1">
                <a:latin typeface="Albany"/>
              </a:rPr>
              <a:t>x+y</a:t>
            </a:r>
            <a:r>
              <a:rPr lang="en-US" sz="2000" i="1" dirty="0">
                <a:latin typeface="Albany"/>
              </a:rPr>
              <a:t>)</a:t>
            </a:r>
          </a:p>
          <a:p>
            <a:pPr algn="l"/>
            <a:r>
              <a:rPr lang="en-US" sz="2000" dirty="0">
                <a:latin typeface="Albany"/>
              </a:rPr>
              <a:t>If all repetitions are ok, return ACCEPT, Otherwise return REJECT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Theorem </a:t>
            </a:r>
            <a:r>
              <a:rPr lang="en-US" sz="2000" u="sng">
                <a:latin typeface="Albany"/>
              </a:rPr>
              <a:t>[BRL’90]</a:t>
            </a:r>
            <a:r>
              <a:rPr lang="en-US" sz="2000">
                <a:latin typeface="Albany"/>
              </a:rPr>
              <a:t>: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YES case</a:t>
            </a:r>
            <a:r>
              <a:rPr lang="en-US" sz="2000" dirty="0">
                <a:latin typeface="Albany"/>
              </a:rPr>
              <a:t>: Clearly, if f is linear, then 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[ALG(f) = ACCEPT] = 1.</a:t>
            </a:r>
          </a:p>
          <a:p>
            <a:pPr algn="l"/>
            <a:r>
              <a:rPr lang="en-US" sz="2000" u="sng" dirty="0">
                <a:latin typeface="Albany"/>
              </a:rPr>
              <a:t>NO case</a:t>
            </a:r>
            <a:r>
              <a:rPr lang="en-US" sz="2000" dirty="0">
                <a:latin typeface="Albany"/>
              </a:rPr>
              <a:t>: If f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linear, then the basic test rejects with probability at least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Hence, if we repeat the basic test O(1/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 times, then the test rejects </a:t>
            </a:r>
            <a:r>
              <a:rPr lang="en-US" sz="2000" dirty="0" err="1">
                <a:latin typeface="Albany"/>
              </a:rPr>
              <a:t>w.p.</a:t>
            </a:r>
            <a:r>
              <a:rPr lang="en-US" sz="2000" dirty="0">
                <a:latin typeface="Albany"/>
              </a:rPr>
              <a:t> &gt;½.</a:t>
            </a:r>
          </a:p>
        </p:txBody>
      </p:sp>
    </p:spTree>
    <p:extLst>
      <p:ext uri="{BB962C8B-B14F-4D97-AF65-F5344CB8AC3E}">
        <p14:creationId xmlns:p14="http://schemas.microsoft.com/office/powerpoint/2010/main" val="91278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98096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Goal for today</a:t>
            </a:r>
            <a:r>
              <a:rPr lang="en-US" sz="2000" dirty="0">
                <a:latin typeface="Albany"/>
              </a:rPr>
              <a:t>: Given a Boolean function f:{0,1}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-&gt;{0,1} we want to check if f is </a:t>
            </a:r>
            <a:r>
              <a:rPr lang="en-US" sz="2000" i="1" dirty="0">
                <a:latin typeface="Albany"/>
              </a:rPr>
              <a:t>linear</a:t>
            </a:r>
            <a:r>
              <a:rPr lang="en-US" sz="2000" dirty="0">
                <a:latin typeface="Albany"/>
              </a:rPr>
              <a:t> by making only a small number of queries to f.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That is, we “pay” for every query we make to f, and we want to be confident with high probability that f is linear (or at least, f is close to linear)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148034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Definition</a:t>
            </a:r>
            <a:r>
              <a:rPr lang="en-US" sz="2000" dirty="0">
                <a:latin typeface="Albany"/>
              </a:rPr>
              <a:t>: A Boolean function f:{0,1}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-&gt;{0,1} is said to be linear if there are some 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…a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∈{0,1} such that </a:t>
            </a:r>
          </a:p>
          <a:p>
            <a:pPr algn="ctr"/>
            <a:r>
              <a:rPr lang="en-US" sz="2000" dirty="0">
                <a:latin typeface="Albany"/>
              </a:rPr>
              <a:t>f(x)=f(x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) = 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+a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+…</a:t>
            </a:r>
            <a:r>
              <a:rPr lang="en-US" sz="2000" dirty="0" err="1">
                <a:latin typeface="Albany"/>
              </a:rPr>
              <a:t>a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 (mod 2) for all x∊{0,1}</a:t>
            </a:r>
            <a:r>
              <a:rPr lang="en-US" sz="2000" baseline="30000" dirty="0">
                <a:latin typeface="Albany"/>
              </a:rPr>
              <a:t>n</a:t>
            </a:r>
          </a:p>
          <a:p>
            <a:pPr algn="l"/>
            <a:r>
              <a:rPr lang="en-US" sz="2000" dirty="0">
                <a:latin typeface="Albany"/>
              </a:rPr>
              <a:t>Equivalently, there is a subset of coordinates S⊆[n] such that</a:t>
            </a:r>
          </a:p>
          <a:p>
            <a:pPr algn="ctr"/>
            <a:r>
              <a:rPr lang="en-US" sz="2000" dirty="0">
                <a:latin typeface="Albany"/>
              </a:rPr>
              <a:t>f(x) = f(x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) =</a:t>
            </a:r>
            <a:r>
              <a:rPr lang="el-GR" sz="2000" dirty="0">
                <a:latin typeface="Albany"/>
              </a:rPr>
              <a:t> Σ</a:t>
            </a:r>
            <a:r>
              <a:rPr lang="en-US" sz="2000" baseline="-25000" dirty="0" err="1">
                <a:latin typeface="Albany"/>
              </a:rPr>
              <a:t>i∊S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i</a:t>
            </a:r>
            <a:endParaRPr lang="en-US" sz="2000" baseline="-25000" dirty="0">
              <a:latin typeface="Albany"/>
            </a:endParaRPr>
          </a:p>
          <a:p>
            <a:pPr algn="ctr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For example, f(x) = 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+x</a:t>
            </a:r>
            <a:r>
              <a:rPr lang="en-US" sz="2000" baseline="-25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+x</a:t>
            </a:r>
            <a:r>
              <a:rPr lang="en-US" sz="2000" baseline="-25000" dirty="0">
                <a:latin typeface="Albany"/>
              </a:rPr>
              <a:t>7</a:t>
            </a:r>
            <a:r>
              <a:rPr lang="en-US" sz="2000" dirty="0">
                <a:latin typeface="Albany"/>
              </a:rPr>
              <a:t> (mod 2) is a linear function.</a:t>
            </a:r>
          </a:p>
          <a:p>
            <a:pPr algn="l"/>
            <a:endParaRPr lang="en-US" sz="2000" u="sng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Q</a:t>
            </a:r>
            <a:r>
              <a:rPr lang="en-US" sz="2000" dirty="0">
                <a:latin typeface="Albany"/>
              </a:rPr>
              <a:t>: Given a function f, how can we check if f is linear? </a:t>
            </a:r>
          </a:p>
          <a:p>
            <a:pPr algn="l"/>
            <a:r>
              <a:rPr lang="en-US" sz="2000" dirty="0">
                <a:latin typeface="Albany"/>
              </a:rPr>
              <a:t>Let’s say f is given as an evaluation table. For each x∊{0,1}</a:t>
            </a:r>
            <a:r>
              <a:rPr lang="en-US" sz="2000" baseline="30000" dirty="0">
                <a:latin typeface="Albany"/>
              </a:rPr>
              <a:t>n </a:t>
            </a:r>
            <a:r>
              <a:rPr lang="en-US" sz="2000" dirty="0">
                <a:latin typeface="Albany"/>
              </a:rPr>
              <a:t>we can read f(x).</a:t>
            </a:r>
          </a:p>
        </p:txBody>
      </p:sp>
    </p:spTree>
    <p:extLst>
      <p:ext uri="{BB962C8B-B14F-4D97-AF65-F5344CB8AC3E}">
        <p14:creationId xmlns:p14="http://schemas.microsoft.com/office/powerpoint/2010/main" val="98239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Q</a:t>
            </a:r>
            <a:r>
              <a:rPr lang="en-US" sz="2000" dirty="0">
                <a:latin typeface="Albany"/>
              </a:rPr>
              <a:t>: Given a function f, how can we check if f is linear? </a:t>
            </a:r>
          </a:p>
          <a:p>
            <a:pPr algn="l"/>
            <a:r>
              <a:rPr lang="en-US" sz="2000" dirty="0">
                <a:latin typeface="Albany"/>
              </a:rPr>
              <a:t>Let’s say f is given as an evaluation table. For each x∊{0,1}</a:t>
            </a:r>
            <a:r>
              <a:rPr lang="en-US" sz="2000" baseline="30000" dirty="0">
                <a:latin typeface="Albany"/>
              </a:rPr>
              <a:t>n </a:t>
            </a:r>
            <a:r>
              <a:rPr lang="en-US" sz="2000" dirty="0">
                <a:latin typeface="Albany"/>
              </a:rPr>
              <a:t>we can read f(x).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One solution:</a:t>
            </a:r>
          </a:p>
          <a:p>
            <a:pPr algn="l"/>
            <a:r>
              <a:rPr lang="en-US" sz="2000" u="sng" dirty="0">
                <a:latin typeface="Albany"/>
              </a:rPr>
              <a:t>Observation</a:t>
            </a:r>
            <a:r>
              <a:rPr lang="en-US" sz="2000" dirty="0">
                <a:latin typeface="Albany"/>
              </a:rPr>
              <a:t>: if f is linear, i.e., of the form f(x) = 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+a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+…</a:t>
            </a:r>
            <a:r>
              <a:rPr lang="en-US" sz="2000" dirty="0" err="1">
                <a:latin typeface="Albany"/>
              </a:rPr>
              <a:t>a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 (mod 2), then</a:t>
            </a:r>
          </a:p>
          <a:p>
            <a:pPr algn="l"/>
            <a:r>
              <a:rPr lang="en-US" sz="2000" dirty="0">
                <a:latin typeface="Albany"/>
              </a:rPr>
              <a:t>f(e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) = a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, f(e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) = a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…f(</a:t>
            </a:r>
            <a:r>
              <a:rPr lang="en-US" sz="2000" dirty="0" err="1">
                <a:latin typeface="Albany"/>
              </a:rPr>
              <a:t>e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)=a</a:t>
            </a:r>
            <a:r>
              <a:rPr lang="en-US" sz="2000" baseline="-25000" dirty="0">
                <a:latin typeface="Albany"/>
              </a:rPr>
              <a:t>n</a:t>
            </a:r>
          </a:p>
          <a:p>
            <a:pPr algn="l"/>
            <a:r>
              <a:rPr lang="en-US" sz="2000" dirty="0">
                <a:latin typeface="Albany"/>
              </a:rPr>
              <a:t>So we can read all the f(</a:t>
            </a:r>
            <a:r>
              <a:rPr lang="en-US" sz="2000" dirty="0" err="1">
                <a:latin typeface="Albany"/>
              </a:rPr>
              <a:t>e</a:t>
            </a:r>
            <a:r>
              <a:rPr lang="en-US" sz="2000" baseline="-25000" dirty="0" err="1">
                <a:latin typeface="Albany"/>
              </a:rPr>
              <a:t>i</a:t>
            </a:r>
            <a:r>
              <a:rPr lang="en-US" sz="2000" dirty="0">
                <a:latin typeface="Albany"/>
              </a:rPr>
              <a:t>)</a:t>
            </a:r>
          </a:p>
          <a:p>
            <a:pPr algn="l"/>
            <a:r>
              <a:rPr lang="en-US" sz="2000" dirty="0">
                <a:latin typeface="Albany"/>
              </a:rPr>
              <a:t>And then for every x check that f(x) is consistent with these values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What about sublinear time algorithms?</a:t>
            </a:r>
          </a:p>
          <a:p>
            <a:pPr algn="l"/>
            <a:endParaRPr lang="en-US" sz="2000" baseline="-25000" dirty="0">
              <a:latin typeface="Albany"/>
            </a:endParaRPr>
          </a:p>
          <a:p>
            <a:pPr algn="l"/>
            <a:endParaRPr lang="en-US" sz="2000" baseline="30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414952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Q</a:t>
            </a:r>
            <a:r>
              <a:rPr lang="en-US" sz="2000" dirty="0">
                <a:latin typeface="Albany"/>
              </a:rPr>
              <a:t>: Given a function f, how can we check if f is linear by reading a few bits? </a:t>
            </a:r>
          </a:p>
          <a:p>
            <a:pPr algn="l"/>
            <a:r>
              <a:rPr lang="en-US" sz="2000" dirty="0">
                <a:latin typeface="Albany"/>
              </a:rPr>
              <a:t>Clearly impossible if we want an exact solution</a:t>
            </a:r>
          </a:p>
          <a:p>
            <a:pPr algn="l"/>
            <a:r>
              <a:rPr lang="en-US" sz="2000" u="sng" dirty="0">
                <a:latin typeface="Albany"/>
              </a:rPr>
              <a:t>Relaxation</a:t>
            </a:r>
            <a:r>
              <a:rPr lang="en-US" sz="2000" dirty="0">
                <a:latin typeface="Albany"/>
              </a:rPr>
              <a:t>: Design an algorithm that gets f, reads only a few bits from f and distinguishes between</a:t>
            </a:r>
          </a:p>
          <a:p>
            <a:pPr algn="l"/>
            <a:r>
              <a:rPr lang="en-US" sz="2000" u="sng" dirty="0">
                <a:latin typeface="Albany"/>
              </a:rPr>
              <a:t>YES</a:t>
            </a:r>
            <a:r>
              <a:rPr lang="en-US" sz="2000" dirty="0">
                <a:latin typeface="Albany"/>
              </a:rPr>
              <a:t>: f is linear</a:t>
            </a:r>
          </a:p>
          <a:p>
            <a:pPr algn="l"/>
            <a:r>
              <a:rPr lang="en-US" sz="2000" u="sng" dirty="0">
                <a:latin typeface="Albany"/>
              </a:rPr>
              <a:t>NO</a:t>
            </a:r>
            <a:r>
              <a:rPr lang="en-US" sz="2000" dirty="0">
                <a:latin typeface="Albany"/>
              </a:rPr>
              <a:t>: f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linear, i.e., f differs from any linear function in &gt;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2</a:t>
            </a:r>
            <a:r>
              <a:rPr lang="en-US" sz="2000" baseline="30000" dirty="0">
                <a:latin typeface="Albany"/>
              </a:rPr>
              <a:t>n </a:t>
            </a:r>
            <a:r>
              <a:rPr lang="en-US" sz="2000" dirty="0">
                <a:latin typeface="Albany"/>
              </a:rPr>
              <a:t>outputs.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1EC5B3C-F50C-4A98-8D1F-D580A74E6AF9}"/>
              </a:ext>
            </a:extLst>
          </p:cNvPr>
          <p:cNvGrpSpPr/>
          <p:nvPr/>
        </p:nvGrpSpPr>
        <p:grpSpPr>
          <a:xfrm>
            <a:off x="1674899" y="5061248"/>
            <a:ext cx="3039450" cy="2301854"/>
            <a:chOff x="1674899" y="5061248"/>
            <a:chExt cx="3039450" cy="2301854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C028488-EB31-44E1-8D57-2B8CB6B44E60}"/>
                </a:ext>
              </a:extLst>
            </p:cNvPr>
            <p:cNvSpPr/>
            <p:nvPr/>
          </p:nvSpPr>
          <p:spPr>
            <a:xfrm>
              <a:off x="1883380" y="5061248"/>
              <a:ext cx="2580167" cy="2102177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963AF4-DCA5-4336-81E2-5814CB7EF051}"/>
                </a:ext>
              </a:extLst>
            </p:cNvPr>
            <p:cNvSpPr/>
            <p:nvPr/>
          </p:nvSpPr>
          <p:spPr>
            <a:xfrm>
              <a:off x="2216074" y="5080972"/>
              <a:ext cx="170121" cy="92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919E6B8-8126-4B5B-8B90-3C01B3F3451A}"/>
                </a:ext>
              </a:extLst>
            </p:cNvPr>
            <p:cNvSpPr/>
            <p:nvPr/>
          </p:nvSpPr>
          <p:spPr>
            <a:xfrm>
              <a:off x="4170874" y="5306805"/>
              <a:ext cx="170121" cy="92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E1B6A0F-2918-4D74-A1A8-E3D1390EF2C1}"/>
                </a:ext>
              </a:extLst>
            </p:cNvPr>
            <p:cNvSpPr/>
            <p:nvPr/>
          </p:nvSpPr>
          <p:spPr>
            <a:xfrm>
              <a:off x="4544228" y="6422019"/>
              <a:ext cx="170121" cy="92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36A4E8-5745-4A3F-AAC6-EDB706F16E51}"/>
                </a:ext>
              </a:extLst>
            </p:cNvPr>
            <p:cNvSpPr/>
            <p:nvPr/>
          </p:nvSpPr>
          <p:spPr>
            <a:xfrm>
              <a:off x="3381869" y="7270578"/>
              <a:ext cx="170121" cy="92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01FE647-5026-4A12-94A8-C3D9CF9ABC62}"/>
                </a:ext>
              </a:extLst>
            </p:cNvPr>
            <p:cNvSpPr/>
            <p:nvPr/>
          </p:nvSpPr>
          <p:spPr>
            <a:xfrm>
              <a:off x="1674899" y="5732731"/>
              <a:ext cx="170121" cy="92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76B7BB9-D2E2-4BC5-A870-167FACC36C9E}"/>
                </a:ext>
              </a:extLst>
            </p:cNvPr>
            <p:cNvSpPr/>
            <p:nvPr/>
          </p:nvSpPr>
          <p:spPr>
            <a:xfrm>
              <a:off x="2375084" y="7062427"/>
              <a:ext cx="170121" cy="92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DE711AC-7224-4215-997F-9EF0F5A1A6F9}"/>
                </a:ext>
              </a:extLst>
            </p:cNvPr>
            <p:cNvSpPr/>
            <p:nvPr/>
          </p:nvSpPr>
          <p:spPr>
            <a:xfrm>
              <a:off x="3003342" y="6088677"/>
              <a:ext cx="170121" cy="9252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FF0000"/>
                </a:solidFill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5036F57-94ED-4E8D-8C85-3529321273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80061" y="5080972"/>
              <a:ext cx="345668" cy="10313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8A06BFE-49A7-4848-B3FF-3EB349156D90}"/>
                </a:ext>
              </a:extLst>
            </p:cNvPr>
            <p:cNvSpPr txBox="1"/>
            <p:nvPr/>
          </p:nvSpPr>
          <p:spPr>
            <a:xfrm>
              <a:off x="3252895" y="5168401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u="sng" dirty="0">
                  <a:latin typeface="Albany"/>
                </a:rPr>
                <a:t>ε</a:t>
              </a:r>
              <a:r>
                <a:rPr lang="en-US" u="sng" dirty="0">
                  <a:latin typeface="Albany"/>
                </a:rPr>
                <a:t>-far</a:t>
              </a:r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295370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Exercise1</a:t>
            </a:r>
            <a:r>
              <a:rPr lang="en-US" sz="2000" dirty="0">
                <a:latin typeface="Albany"/>
              </a:rPr>
              <a:t>: Consider the following two functions.</a:t>
            </a:r>
          </a:p>
          <a:p>
            <a:pPr algn="l"/>
            <a:r>
              <a:rPr lang="en-US" sz="2000" dirty="0">
                <a:latin typeface="Albany"/>
              </a:rPr>
              <a:t>f(x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) = 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	for all x∊{0,1}</a:t>
            </a:r>
            <a:r>
              <a:rPr lang="en-US" sz="2000" baseline="30000" dirty="0">
                <a:latin typeface="Albany"/>
              </a:rPr>
              <a:t>n</a:t>
            </a:r>
            <a:endParaRPr lang="en-US" sz="2000" baseline="-25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z(x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…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) = 0	for all x∊{0,1}</a:t>
            </a:r>
            <a:r>
              <a:rPr lang="en-US" sz="2000" baseline="30000" dirty="0">
                <a:latin typeface="Albany"/>
              </a:rPr>
              <a:t>n</a:t>
            </a:r>
            <a:endParaRPr lang="en-US" sz="2000" baseline="-25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Compute </a:t>
            </a:r>
            <a:r>
              <a:rPr lang="en-US" sz="2000" dirty="0" err="1">
                <a:latin typeface="Albany"/>
              </a:rPr>
              <a:t>dist</a:t>
            </a:r>
            <a:r>
              <a:rPr lang="en-US" sz="2000" dirty="0">
                <a:latin typeface="Albany"/>
              </a:rPr>
              <a:t>(</a:t>
            </a:r>
            <a:r>
              <a:rPr lang="en-US" sz="2000" dirty="0" err="1">
                <a:latin typeface="Albany"/>
              </a:rPr>
              <a:t>f,z</a:t>
            </a:r>
            <a:r>
              <a:rPr lang="en-US" sz="2000" dirty="0">
                <a:latin typeface="Albany"/>
              </a:rPr>
              <a:t>) = {x: f(x) ≠z(x) }/2</a:t>
            </a:r>
            <a:r>
              <a:rPr lang="en-US" sz="2000" baseline="30000" dirty="0">
                <a:latin typeface="Albany"/>
              </a:rPr>
              <a:t>n </a:t>
            </a:r>
            <a:r>
              <a:rPr lang="en-US" sz="2000" dirty="0">
                <a:latin typeface="Albany"/>
              </a:rPr>
              <a:t>=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[f(x) ≠z(x)]</a:t>
            </a:r>
          </a:p>
          <a:p>
            <a:pPr algn="l"/>
            <a:r>
              <a:rPr lang="en-US" sz="2000" dirty="0">
                <a:latin typeface="Albany"/>
              </a:rPr>
              <a:t>This is exactly dist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(</a:t>
            </a:r>
            <a:r>
              <a:rPr lang="en-US" sz="2000" dirty="0" err="1">
                <a:latin typeface="Albany"/>
              </a:rPr>
              <a:t>f,z</a:t>
            </a:r>
            <a:r>
              <a:rPr lang="en-US" sz="2000" dirty="0">
                <a:latin typeface="Albany"/>
              </a:rPr>
              <a:t>)= </a:t>
            </a:r>
            <a:r>
              <a:rPr lang="en-US" sz="2000" dirty="0" err="1">
                <a:latin typeface="Albany"/>
              </a:rPr>
              <a:t>sum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|f(x)-z(x)| /2</a:t>
            </a:r>
            <a:r>
              <a:rPr lang="en-US" sz="2000" baseline="30000" dirty="0">
                <a:latin typeface="Albany"/>
              </a:rPr>
              <a:t>n</a:t>
            </a:r>
            <a:br>
              <a:rPr lang="en-US" sz="2000" dirty="0">
                <a:latin typeface="Albany"/>
              </a:rPr>
            </a:br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Answer</a:t>
            </a:r>
            <a:r>
              <a:rPr lang="en-US" sz="2000" dirty="0">
                <a:latin typeface="Albany"/>
              </a:rPr>
              <a:t>: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[f(x) ≠z(x)] =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[f(x) ≠0] =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baseline="-25000" dirty="0" err="1">
                <a:latin typeface="Albany"/>
              </a:rPr>
              <a:t>x</a:t>
            </a:r>
            <a:r>
              <a:rPr lang="en-US" sz="2000" dirty="0">
                <a:latin typeface="Albany"/>
              </a:rPr>
              <a:t>[f(x) =1] = 0.5.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Exercise2</a:t>
            </a:r>
            <a:r>
              <a:rPr lang="en-US" sz="2000" dirty="0">
                <a:latin typeface="Albany"/>
              </a:rPr>
              <a:t>: Prove that this notion of distance satisfies the triangle inequality.</a:t>
            </a:r>
          </a:p>
          <a:p>
            <a:pPr algn="l"/>
            <a:r>
              <a:rPr lang="en-US" sz="2000" dirty="0">
                <a:latin typeface="Albany"/>
              </a:rPr>
              <a:t>That is, prove that for all </a:t>
            </a:r>
            <a:r>
              <a:rPr lang="en-US" sz="2000" dirty="0" err="1">
                <a:latin typeface="Albany"/>
              </a:rPr>
              <a:t>f,g,h</a:t>
            </a:r>
            <a:r>
              <a:rPr lang="en-US" sz="2000" dirty="0">
                <a:latin typeface="Albany"/>
              </a:rPr>
              <a:t> it holds that</a:t>
            </a:r>
          </a:p>
          <a:p>
            <a:pPr algn="ctr"/>
            <a:r>
              <a:rPr lang="en-US" sz="2000" dirty="0" err="1">
                <a:latin typeface="Albany"/>
              </a:rPr>
              <a:t>dist</a:t>
            </a:r>
            <a:r>
              <a:rPr lang="en-US" sz="2000" dirty="0">
                <a:latin typeface="Albany"/>
              </a:rPr>
              <a:t>(</a:t>
            </a:r>
            <a:r>
              <a:rPr lang="en-US" sz="2000" dirty="0" err="1">
                <a:latin typeface="Albany"/>
              </a:rPr>
              <a:t>f,g</a:t>
            </a:r>
            <a:r>
              <a:rPr lang="en-US" sz="2000" dirty="0">
                <a:latin typeface="Albany"/>
              </a:rPr>
              <a:t>) ≤ </a:t>
            </a:r>
            <a:r>
              <a:rPr lang="en-US" sz="2000" dirty="0" err="1">
                <a:latin typeface="Albany"/>
              </a:rPr>
              <a:t>dist</a:t>
            </a:r>
            <a:r>
              <a:rPr lang="en-US" sz="2000" dirty="0">
                <a:latin typeface="Albany"/>
              </a:rPr>
              <a:t>(</a:t>
            </a:r>
            <a:r>
              <a:rPr lang="en-US" sz="2000" dirty="0" err="1">
                <a:latin typeface="Albany"/>
              </a:rPr>
              <a:t>f,h</a:t>
            </a:r>
            <a:r>
              <a:rPr lang="en-US" sz="2000" dirty="0">
                <a:latin typeface="Albany"/>
              </a:rPr>
              <a:t>) + </a:t>
            </a:r>
            <a:r>
              <a:rPr lang="en-US" sz="2000" dirty="0" err="1">
                <a:latin typeface="Albany"/>
              </a:rPr>
              <a:t>dist</a:t>
            </a:r>
            <a:r>
              <a:rPr lang="en-US" sz="2000" dirty="0">
                <a:latin typeface="Albany"/>
              </a:rPr>
              <a:t>(</a:t>
            </a:r>
            <a:r>
              <a:rPr lang="en-US" sz="2000" dirty="0" err="1">
                <a:latin typeface="Albany"/>
              </a:rPr>
              <a:t>h,g</a:t>
            </a:r>
            <a:r>
              <a:rPr lang="en-US" sz="2000" dirty="0">
                <a:latin typeface="Albany"/>
              </a:rPr>
              <a:t>)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281397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Design an algorithm that gets f, reads only a few bits from f and distinguishes between</a:t>
            </a:r>
          </a:p>
          <a:p>
            <a:pPr algn="l"/>
            <a:r>
              <a:rPr lang="en-US" sz="2000" u="sng" dirty="0">
                <a:latin typeface="Albany"/>
              </a:rPr>
              <a:t>YES</a:t>
            </a:r>
            <a:r>
              <a:rPr lang="en-US" sz="2000" dirty="0">
                <a:latin typeface="Albany"/>
              </a:rPr>
              <a:t>: If f is linear,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[ALG(f) = ACCEPT] = 1</a:t>
            </a:r>
          </a:p>
          <a:p>
            <a:pPr algn="l"/>
            <a:r>
              <a:rPr lang="en-US" sz="2000" u="sng" dirty="0">
                <a:latin typeface="Albany"/>
              </a:rPr>
              <a:t>NO</a:t>
            </a:r>
            <a:r>
              <a:rPr lang="en-US" sz="2000" dirty="0">
                <a:latin typeface="Albany"/>
              </a:rPr>
              <a:t>: if f is 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-far from linear,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[ALG(f) = ACCEPT] &lt; ½.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 “local” definition</a:t>
            </a:r>
            <a:r>
              <a:rPr lang="en-US" sz="2000" dirty="0">
                <a:latin typeface="Albany"/>
              </a:rPr>
              <a:t>: </a:t>
            </a:r>
            <a:r>
              <a:rPr lang="en-US" sz="2000" i="1" dirty="0">
                <a:latin typeface="Albany"/>
              </a:rPr>
              <a:t>f is linear if and only if f(x) + f(y) = f(</a:t>
            </a:r>
            <a:r>
              <a:rPr lang="en-US" sz="2000" i="1" dirty="0" err="1">
                <a:latin typeface="Albany"/>
              </a:rPr>
              <a:t>x+y</a:t>
            </a:r>
            <a:r>
              <a:rPr lang="en-US" sz="2000" i="1" dirty="0">
                <a:latin typeface="Albany"/>
              </a:rPr>
              <a:t>) (mod 2) for all </a:t>
            </a:r>
            <a:r>
              <a:rPr lang="en-US" sz="2000" i="1" dirty="0" err="1">
                <a:latin typeface="Albany"/>
              </a:rPr>
              <a:t>x,y</a:t>
            </a:r>
            <a:r>
              <a:rPr lang="en-US" sz="2000" i="1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This suggests the following test:</a:t>
            </a:r>
          </a:p>
          <a:p>
            <a:pPr algn="l"/>
            <a:r>
              <a:rPr lang="en-US" sz="2000" u="sng" dirty="0">
                <a:latin typeface="Albany"/>
              </a:rPr>
              <a:t>BLR linearity test</a:t>
            </a:r>
            <a:r>
              <a:rPr lang="en-US" sz="2000" dirty="0">
                <a:latin typeface="Albany"/>
              </a:rPr>
              <a:t>: Given a f:{0,1}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-&gt;{0,1} repeat the following basic test</a:t>
            </a:r>
          </a:p>
          <a:p>
            <a:pPr algn="l"/>
            <a:r>
              <a:rPr lang="en-US" sz="2000" dirty="0">
                <a:latin typeface="Albany"/>
              </a:rPr>
              <a:t>	Sample </a:t>
            </a:r>
            <a:r>
              <a:rPr lang="en-US" sz="2000" dirty="0" err="1">
                <a:latin typeface="Albany"/>
              </a:rPr>
              <a:t>x,y</a:t>
            </a:r>
            <a:r>
              <a:rPr lang="en-US" sz="2000" dirty="0">
                <a:latin typeface="Albany"/>
              </a:rPr>
              <a:t>∈{0,1}</a:t>
            </a:r>
            <a:r>
              <a:rPr lang="en-US" sz="2000" baseline="30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 independently, uniformly at random</a:t>
            </a:r>
          </a:p>
          <a:p>
            <a:pPr algn="l"/>
            <a:r>
              <a:rPr lang="en-US" sz="2000" dirty="0">
                <a:latin typeface="Albany"/>
              </a:rPr>
              <a:t>	Check if </a:t>
            </a:r>
            <a:r>
              <a:rPr lang="en-US" sz="2000" i="1" dirty="0">
                <a:latin typeface="Albany"/>
              </a:rPr>
              <a:t>f(x) + f(y) = f(</a:t>
            </a:r>
            <a:r>
              <a:rPr lang="en-US" sz="2000" i="1" dirty="0" err="1">
                <a:latin typeface="Albany"/>
              </a:rPr>
              <a:t>x+y</a:t>
            </a:r>
            <a:r>
              <a:rPr lang="en-US" sz="2000" i="1" dirty="0">
                <a:latin typeface="Albany"/>
              </a:rPr>
              <a:t>)</a:t>
            </a:r>
          </a:p>
          <a:p>
            <a:pPr algn="l"/>
            <a:r>
              <a:rPr lang="en-US" sz="2000" dirty="0">
                <a:latin typeface="Albany"/>
              </a:rPr>
              <a:t>If all repetitions are ok, return ACCEPT, Otherwise return REJECT</a:t>
            </a: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86572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9020</TotalTime>
  <Words>2712</Words>
  <Application>Microsoft Office PowerPoint</Application>
  <PresentationFormat>Custom</PresentationFormat>
  <Paragraphs>220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Albany</vt:lpstr>
      <vt:lpstr>Arial</vt:lpstr>
      <vt:lpstr>Calibri</vt:lpstr>
      <vt:lpstr>Cambria Math</vt:lpstr>
      <vt:lpstr>Times New Roman</vt:lpstr>
      <vt:lpstr>Wingdings</vt:lpstr>
      <vt:lpstr>lyt blackandwhite</vt:lpstr>
      <vt:lpstr>PowerPoint Presentation</vt:lpstr>
      <vt:lpstr>Announcements</vt:lpstr>
      <vt:lpstr>PowerPoint Presentation</vt:lpstr>
      <vt:lpstr>Linearity testing</vt:lpstr>
      <vt:lpstr>Linearity testing</vt:lpstr>
      <vt:lpstr>Linearity testing</vt:lpstr>
      <vt:lpstr>Linearity testing</vt:lpstr>
      <vt:lpstr>Linearity testing</vt:lpstr>
      <vt:lpstr>Linearity testing</vt:lpstr>
      <vt:lpstr>Linearity testing</vt:lpstr>
      <vt:lpstr>Linearity testing</vt:lpstr>
      <vt:lpstr>Linearity testing</vt:lpstr>
      <vt:lpstr>Linearity testing</vt:lpstr>
      <vt:lpstr>Linearity testing</vt:lpstr>
      <vt:lpstr>Harmonic Analysis of Boolean Functions</vt:lpstr>
      <vt:lpstr>Harmonic Analysis of Boolean Functions</vt:lpstr>
      <vt:lpstr>Harmonic Analysis of Boolean Functions</vt:lpstr>
      <vt:lpstr>Harmonic Analysis of Boolean Functions</vt:lpstr>
      <vt:lpstr>Harmonic Analysis of Boolean Functions</vt:lpstr>
      <vt:lpstr>Parceval’s identity</vt:lpstr>
      <vt:lpstr>Harmonic Analysis of Boolean Functions</vt:lpstr>
      <vt:lpstr>Back to Linearity testing</vt:lpstr>
      <vt:lpstr>Back to Linearity testing</vt:lpstr>
      <vt:lpstr>Back to Linearity testing</vt:lpstr>
      <vt:lpstr>Linearity testing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2661</cp:revision>
  <dcterms:created xsi:type="dcterms:W3CDTF">2017-07-19T12:15:02Z</dcterms:created>
  <dcterms:modified xsi:type="dcterms:W3CDTF">2020-11-23T20:32:37Z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