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543" r:id="rId3"/>
    <p:sldId id="541" r:id="rId4"/>
    <p:sldId id="564" r:id="rId5"/>
    <p:sldId id="563" r:id="rId6"/>
    <p:sldId id="565" r:id="rId7"/>
    <p:sldId id="566" r:id="rId8"/>
    <p:sldId id="567" r:id="rId9"/>
    <p:sldId id="571" r:id="rId10"/>
    <p:sldId id="572" r:id="rId11"/>
    <p:sldId id="573" r:id="rId12"/>
    <p:sldId id="574" r:id="rId13"/>
    <p:sldId id="569" r:id="rId14"/>
    <p:sldId id="570" r:id="rId15"/>
    <p:sldId id="568" r:id="rId16"/>
    <p:sldId id="575" r:id="rId17"/>
    <p:sldId id="577" r:id="rId18"/>
    <p:sldId id="576" r:id="rId19"/>
    <p:sldId id="579" r:id="rId20"/>
    <p:sldId id="398" r:id="rId21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Shinkar" initials="IS" lastIdx="2" clrIdx="0">
    <p:extLst>
      <p:ext uri="{19B8F6BF-5375-455C-9EA6-DF929625EA0E}">
        <p15:presenceInfo xmlns:p15="http://schemas.microsoft.com/office/powerpoint/2012/main" userId="S::ishinkar@sfu.ca::c0f30593-03ce-4888-b8ec-1de3b31172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90B"/>
    <a:srgbClr val="F11FB5"/>
    <a:srgbClr val="1E01AF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48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74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7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73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0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8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4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0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05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148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96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4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9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68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54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25,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Claim</a:t>
            </a:r>
            <a:r>
              <a:rPr lang="en-US" sz="2000" dirty="0"/>
              <a:t>: PCP</a:t>
            </a:r>
            <a:r>
              <a:rPr lang="en-US" sz="2000" baseline="-25000" dirty="0"/>
              <a:t>1,0</a:t>
            </a:r>
            <a:r>
              <a:rPr lang="en-US" sz="2000" dirty="0"/>
              <a:t>[r = 0, q = 1] = 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 ⊆ PCP</a:t>
            </a:r>
            <a:r>
              <a:rPr lang="en-US" sz="2000" baseline="-25000" dirty="0"/>
              <a:t>1,0</a:t>
            </a:r>
            <a:r>
              <a:rPr lang="en-US" sz="2000" dirty="0"/>
              <a:t>[r = 0, q = 1] :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1] ⊆ P 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059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Claim</a:t>
            </a:r>
            <a:r>
              <a:rPr lang="en-US" sz="2000" dirty="0"/>
              <a:t>: PCP</a:t>
            </a:r>
            <a:r>
              <a:rPr lang="en-US" sz="2000" baseline="-25000" dirty="0"/>
              <a:t>1,0</a:t>
            </a:r>
            <a:r>
              <a:rPr lang="en-US" sz="2000" dirty="0"/>
              <a:t>[r = 0, q = log(n)] = 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 ⊆ PCP</a:t>
            </a:r>
            <a:r>
              <a:rPr lang="en-US" sz="2000" baseline="-25000" dirty="0"/>
              <a:t>1,0</a:t>
            </a:r>
            <a:r>
              <a:rPr lang="en-US" sz="2000" dirty="0"/>
              <a:t>[r = 0, q = log(n)] :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=log(n)] ⊆ P 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482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Claim</a:t>
            </a:r>
            <a:r>
              <a:rPr lang="en-US" sz="2000" dirty="0"/>
              <a:t>: PCP</a:t>
            </a:r>
            <a:r>
              <a:rPr lang="en-US" sz="2000" baseline="-25000" dirty="0"/>
              <a:t>1,0</a:t>
            </a:r>
            <a:r>
              <a:rPr lang="en-US" sz="2000" dirty="0"/>
              <a:t>[r = 0, q = poly(n)] = NP.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NP ⊆ PCP</a:t>
            </a:r>
            <a:r>
              <a:rPr lang="en-US" sz="2000" baseline="-25000" dirty="0"/>
              <a:t>1,0</a:t>
            </a:r>
            <a:r>
              <a:rPr lang="en-US" sz="2000" dirty="0"/>
              <a:t>[r = 0, q = log(n)] :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=log(n)] ⊆ NP 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503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PCP Theorem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Theorem [AS’92, ALMSS’92]</a:t>
            </a:r>
            <a:r>
              <a:rPr lang="en-US" sz="2000" dirty="0"/>
              <a:t>: NP = PCP</a:t>
            </a:r>
            <a:r>
              <a:rPr lang="en-US" sz="2000" baseline="-25000" dirty="0"/>
              <a:t>1,0.5 </a:t>
            </a:r>
            <a:r>
              <a:rPr lang="en-US" sz="2000" dirty="0"/>
              <a:t>[r = O(log(n), q = 3].</a:t>
            </a:r>
          </a:p>
          <a:p>
            <a:pPr algn="l"/>
            <a:r>
              <a:rPr lang="en-US" sz="2000" dirty="0"/>
              <a:t>By repeating the verifier 10 times, the error probability becomes 0.5</a:t>
            </a:r>
            <a:r>
              <a:rPr lang="en-US" sz="2000" baseline="30000" dirty="0"/>
              <a:t>10</a:t>
            </a:r>
            <a:r>
              <a:rPr lang="en-US" sz="2000" dirty="0"/>
              <a:t>&lt;0.001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Pretty amazing…</a:t>
            </a:r>
          </a:p>
          <a:p>
            <a:pPr algn="l"/>
            <a:r>
              <a:rPr lang="en-US" sz="2000" dirty="0"/>
              <a:t>By reading only random O(1) bits from the proof we can decide if x is in the language or not with high probability.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 result was so impressive back then, that New York Times published an article on this.</a:t>
            </a:r>
          </a:p>
        </p:txBody>
      </p:sp>
    </p:spTree>
    <p:extLst>
      <p:ext uri="{BB962C8B-B14F-4D97-AF65-F5344CB8AC3E}">
        <p14:creationId xmlns:p14="http://schemas.microsoft.com/office/powerpoint/2010/main" val="94143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PCP Theorem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Theorem [AS’92, ALMSS’92]</a:t>
            </a:r>
            <a:r>
              <a:rPr lang="en-US" sz="2000" dirty="0"/>
              <a:t>: NP = PCP</a:t>
            </a:r>
            <a:r>
              <a:rPr lang="en-US" sz="2000" baseline="-25000" dirty="0"/>
              <a:t>1,0.5 </a:t>
            </a:r>
            <a:r>
              <a:rPr lang="en-US" sz="2000" dirty="0"/>
              <a:t>[r = O(log(n), q = 3].</a:t>
            </a:r>
          </a:p>
        </p:txBody>
      </p:sp>
    </p:spTree>
    <p:extLst>
      <p:ext uri="{BB962C8B-B14F-4D97-AF65-F5344CB8AC3E}">
        <p14:creationId xmlns:p14="http://schemas.microsoft.com/office/powerpoint/2010/main" val="271274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)-PCP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of length |</a:t>
            </a:r>
            <a:r>
              <a:rPr lang="el-GR" sz="2000" dirty="0"/>
              <a:t>π</a:t>
            </a:r>
            <a:r>
              <a:rPr lang="en-US" sz="2000" dirty="0"/>
              <a:t>|=poly(|x|)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x,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</a:t>
            </a:r>
            <a:r>
              <a:rPr lang="en-US" sz="2000" dirty="0"/>
              <a:t>, and decides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)=ACCEPT]=1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)=REJECT] &lt; ½.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AD983E-398E-478C-859E-7C0128C3DC5F}"/>
              </a:ext>
            </a:extLst>
          </p:cNvPr>
          <p:cNvGrpSpPr/>
          <p:nvPr/>
        </p:nvGrpSpPr>
        <p:grpSpPr>
          <a:xfrm>
            <a:off x="2180153" y="4998382"/>
            <a:ext cx="5720318" cy="1625701"/>
            <a:chOff x="2009552" y="4679406"/>
            <a:chExt cx="5720318" cy="1625701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2A5AEE4-3FD2-42E1-A4E0-649CB0E50628}"/>
                </a:ext>
              </a:extLst>
            </p:cNvPr>
            <p:cNvGrpSpPr/>
            <p:nvPr/>
          </p:nvGrpSpPr>
          <p:grpSpPr>
            <a:xfrm>
              <a:off x="2009552" y="4699590"/>
              <a:ext cx="5720318" cy="1605517"/>
              <a:chOff x="2009552" y="4699590"/>
              <a:chExt cx="5720318" cy="160551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504CFB1-CE52-45A7-B089-82E290962594}"/>
                  </a:ext>
                </a:extLst>
              </p:cNvPr>
              <p:cNvSpPr/>
              <p:nvPr/>
            </p:nvSpPr>
            <p:spPr>
              <a:xfrm>
                <a:off x="2009552" y="4699590"/>
                <a:ext cx="1956391" cy="4146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solidFill>
                      <a:schemeClr val="tx1"/>
                    </a:solidFill>
                  </a:rPr>
                  <a:t>X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3B28747-BA25-44D8-BBFC-A4ABF355F266}"/>
                  </a:ext>
                </a:extLst>
              </p:cNvPr>
              <p:cNvSpPr/>
              <p:nvPr/>
            </p:nvSpPr>
            <p:spPr>
              <a:xfrm>
                <a:off x="4949998" y="4699590"/>
                <a:ext cx="2779872" cy="4146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200" dirty="0">
                    <a:solidFill>
                      <a:schemeClr val="tx1"/>
                    </a:solidFill>
                  </a:rPr>
                  <a:t>π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Isosceles Triangle 7">
                <a:extLst>
                  <a:ext uri="{FF2B5EF4-FFF2-40B4-BE49-F238E27FC236}">
                    <a16:creationId xmlns:a16="http://schemas.microsoft.com/office/drawing/2014/main" id="{EC29BBFA-42F9-4696-B1F7-78B56747F84C}"/>
                  </a:ext>
                </a:extLst>
              </p:cNvPr>
              <p:cNvSpPr/>
              <p:nvPr/>
            </p:nvSpPr>
            <p:spPr>
              <a:xfrm>
                <a:off x="4221126" y="5645888"/>
                <a:ext cx="712381" cy="659219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60297F8-F445-4D2A-8A78-F322D52EB272}"/>
                  </a:ext>
                </a:extLst>
              </p:cNvPr>
              <p:cNvCxnSpPr>
                <a:cxnSpLocks/>
                <a:stCxn id="8" idx="5"/>
              </p:cNvCxnSpPr>
              <p:nvPr/>
            </p:nvCxnSpPr>
            <p:spPr>
              <a:xfrm flipV="1">
                <a:off x="4755412" y="5134444"/>
                <a:ext cx="2524942" cy="84105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C212FAA-D475-400F-B114-07FFC2808F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87747" y="5774660"/>
              <a:ext cx="1563875" cy="3532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6E769AE-8FC3-42A5-9B17-3E5A2A1ACD9C}"/>
                </a:ext>
              </a:extLst>
            </p:cNvPr>
            <p:cNvSpPr/>
            <p:nvPr/>
          </p:nvSpPr>
          <p:spPr>
            <a:xfrm rot="5400000">
              <a:off x="2744974" y="4447261"/>
              <a:ext cx="414670" cy="1839434"/>
            </a:xfrm>
            <a:prstGeom prst="rightBrac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7E54A17-1932-42F0-A93E-9A2E1560F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2063959" cy="8158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21FC15-5262-4706-81C8-E3DEE21208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890476" cy="79163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2C764E1-F845-4C27-B0C3-4252500EDE53}"/>
                </a:ext>
              </a:extLst>
            </p:cNvPr>
            <p:cNvSpPr/>
            <p:nvPr/>
          </p:nvSpPr>
          <p:spPr>
            <a:xfrm>
              <a:off x="6641370" y="4679406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AA5AD6-D9B4-49CE-B176-2C4C25EDA344}"/>
                </a:ext>
              </a:extLst>
            </p:cNvPr>
            <p:cNvSpPr/>
            <p:nvPr/>
          </p:nvSpPr>
          <p:spPr>
            <a:xfrm>
              <a:off x="5552870" y="4711649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5E301C-322A-4F42-8393-FF2F04A6499D}"/>
                </a:ext>
              </a:extLst>
            </p:cNvPr>
            <p:cNvSpPr/>
            <p:nvPr/>
          </p:nvSpPr>
          <p:spPr>
            <a:xfrm>
              <a:off x="7094318" y="4684723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0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some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and a collection of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is to find an assignment that satisfies all constraints.</a:t>
            </a:r>
          </a:p>
          <a:p>
            <a:pPr algn="l"/>
            <a:r>
              <a:rPr lang="en-US" sz="2000" dirty="0"/>
              <a:t>Denote by OPT(X,C) the maximal fraction of satisfied constraints.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Gap-</a:t>
            </a:r>
            <a:r>
              <a:rPr lang="en-US" sz="2000" u="sng" dirty="0" err="1"/>
              <a:t>CSP</a:t>
            </a:r>
            <a:r>
              <a:rPr lang="en-US" sz="2000" u="sng" baseline="-25000" dirty="0" err="1"/>
              <a:t>c,s</a:t>
            </a:r>
            <a:r>
              <a:rPr lang="en-US" sz="2000" dirty="0"/>
              <a:t>:</a:t>
            </a:r>
          </a:p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some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and a collection of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distinguish between the following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YES case</a:t>
            </a:r>
            <a:r>
              <a:rPr lang="en-US" sz="2000" dirty="0"/>
              <a:t>: OPT(X,C) ≥ 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NO case</a:t>
            </a:r>
            <a:r>
              <a:rPr lang="en-US" sz="2000" dirty="0"/>
              <a:t>: OPT(X,C) ≤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21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q-gap-</a:t>
            </a:r>
            <a:r>
              <a:rPr lang="en-US" sz="2000" u="sng" dirty="0" err="1"/>
              <a:t>CSP</a:t>
            </a:r>
            <a:r>
              <a:rPr lang="en-US" sz="2000" u="sng" baseline="-25000" dirty="0" err="1"/>
              <a:t>c,s</a:t>
            </a:r>
            <a:r>
              <a:rPr lang="en-US" sz="2000" dirty="0"/>
              <a:t>:</a:t>
            </a:r>
          </a:p>
          <a:p>
            <a:pPr algn="l"/>
            <a:r>
              <a:rPr lang="en-US" sz="2000" u="sng" dirty="0"/>
              <a:t>Input</a:t>
            </a:r>
            <a:r>
              <a:rPr lang="en-US" sz="2000" dirty="0"/>
              <a:t> n variables (X) over alphabet </a:t>
            </a:r>
            <a:r>
              <a:rPr lang="el-GR" sz="2000" dirty="0"/>
              <a:t>Σ</a:t>
            </a:r>
            <a:r>
              <a:rPr lang="en-US" sz="2000" dirty="0"/>
              <a:t>,</a:t>
            </a:r>
            <a:r>
              <a:rPr lang="el-GR" sz="2000" dirty="0"/>
              <a:t> </a:t>
            </a:r>
            <a:r>
              <a:rPr lang="en-US" sz="2000" dirty="0"/>
              <a:t>a collection of q-</a:t>
            </a:r>
            <a:r>
              <a:rPr lang="en-US" sz="2000" dirty="0" err="1"/>
              <a:t>ary</a:t>
            </a:r>
            <a:r>
              <a:rPr lang="en-US" sz="2000" dirty="0"/>
              <a:t> constraints (C).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distinguish between the following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YES case</a:t>
            </a:r>
            <a:r>
              <a:rPr lang="en-US" sz="2000" dirty="0"/>
              <a:t>: OPT(X,C) ≥ 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/>
              <a:t>NO case</a:t>
            </a:r>
            <a:r>
              <a:rPr lang="en-US" sz="2000" dirty="0"/>
              <a:t>: OPT(X,C) ≤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114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</a:t>
            </a:r>
          </a:p>
          <a:p>
            <a:pPr algn="l"/>
            <a:r>
              <a:rPr lang="en-US" sz="2000" u="sng" dirty="0"/>
              <a:t>Proof of 1</a:t>
            </a:r>
            <a:r>
              <a:rPr lang="en-US" sz="2000" u="sng" dirty="0">
                <a:sym typeface="Wingdings" panose="05000000000000000000" pitchFamily="2" charset="2"/>
              </a:rPr>
              <a:t> 2</a:t>
            </a:r>
            <a:r>
              <a:rPr lang="en-US" sz="2000" dirty="0">
                <a:sym typeface="Wingdings" panose="05000000000000000000" pitchFamily="2" charset="2"/>
              </a:rPr>
              <a:t>: We want to construct a reduction from SAT to </a:t>
            </a: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Let </a:t>
            </a:r>
            <a:r>
              <a:rPr lang="el-GR" sz="2000" dirty="0">
                <a:sym typeface="Wingdings" panose="05000000000000000000" pitchFamily="2" charset="2"/>
              </a:rPr>
              <a:t>Φ </a:t>
            </a:r>
            <a:r>
              <a:rPr lang="en-US" sz="2000" dirty="0">
                <a:sym typeface="Wingdings" panose="05000000000000000000" pitchFamily="2" charset="2"/>
              </a:rPr>
              <a:t>be a SAT instance, and let V</a:t>
            </a:r>
            <a:r>
              <a:rPr lang="en-US" sz="2000" baseline="-25000" dirty="0">
                <a:sym typeface="Wingdings" panose="05000000000000000000" pitchFamily="2" charset="2"/>
              </a:rPr>
              <a:t>SAT</a:t>
            </a:r>
            <a:r>
              <a:rPr lang="en-US" sz="2000" dirty="0">
                <a:sym typeface="Wingdings" panose="05000000000000000000" pitchFamily="2" charset="2"/>
              </a:rPr>
              <a:t> be the PCP verifier for SAT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Consider the proof </a:t>
            </a:r>
            <a:r>
              <a:rPr lang="el-GR" sz="2000" dirty="0"/>
              <a:t>π </a:t>
            </a:r>
            <a:r>
              <a:rPr lang="en-US" sz="2000" dirty="0">
                <a:sym typeface="Wingdings" panose="05000000000000000000" pitchFamily="2" charset="2"/>
              </a:rPr>
              <a:t>for V</a:t>
            </a:r>
            <a:r>
              <a:rPr lang="en-US" sz="2000" baseline="-25000" dirty="0">
                <a:sym typeface="Wingdings" panose="05000000000000000000" pitchFamily="2" charset="2"/>
              </a:rPr>
              <a:t>SAT</a:t>
            </a:r>
            <a:endParaRPr lang="en-US" sz="2000" dirty="0"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The coordinates of </a:t>
            </a:r>
            <a:r>
              <a:rPr lang="el-GR" sz="2000" dirty="0"/>
              <a:t>π </a:t>
            </a:r>
            <a:r>
              <a:rPr lang="en-US" sz="2000" dirty="0"/>
              <a:t>will be the variables of CSP,</a:t>
            </a:r>
            <a:br>
              <a:rPr lang="en-US" sz="2000" dirty="0"/>
            </a:br>
            <a:r>
              <a:rPr lang="en-US" sz="2000" dirty="0"/>
              <a:t>				i.e., number of variables is |</a:t>
            </a:r>
            <a:r>
              <a:rPr lang="el-GR" sz="2000" dirty="0"/>
              <a:t>π</a:t>
            </a:r>
            <a:r>
              <a:rPr lang="en-US" sz="2000" dirty="0"/>
              <a:t>| ≤ 2</a:t>
            </a:r>
            <a:r>
              <a:rPr lang="en-US" sz="2000" baseline="30000" dirty="0"/>
              <a:t>r</a:t>
            </a:r>
            <a:r>
              <a:rPr lang="en-US" sz="2000" dirty="0"/>
              <a:t>q.</a:t>
            </a:r>
            <a:endParaRPr lang="en-US" sz="2000" dirty="0"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Next, for each </a:t>
            </a:r>
            <a:r>
              <a:rPr lang="en-US" sz="2000" dirty="0"/>
              <a:t>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  <a:r>
              <a:rPr lang="en-US" sz="2000" dirty="0"/>
              <a:t> consider</a:t>
            </a:r>
            <a:br>
              <a:rPr lang="en-US" sz="2000" dirty="0"/>
            </a:br>
            <a:r>
              <a:rPr lang="en-US" sz="2000" dirty="0"/>
              <a:t>			the q-are predicate on some q coordinates of </a:t>
            </a:r>
            <a:r>
              <a:rPr lang="el-GR" sz="2000" dirty="0"/>
              <a:t>π</a:t>
            </a:r>
            <a:r>
              <a:rPr lang="en-US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Each such predicate defines a constraint over the variables (</a:t>
            </a:r>
            <a:r>
              <a:rPr lang="en-US" sz="2000" dirty="0" err="1">
                <a:sym typeface="Wingdings" panose="05000000000000000000" pitchFamily="2" charset="2"/>
              </a:rPr>
              <a:t>coords</a:t>
            </a:r>
            <a:r>
              <a:rPr lang="en-US" sz="2000" dirty="0">
                <a:sym typeface="Wingdings" panose="05000000000000000000" pitchFamily="2" charset="2"/>
              </a:rPr>
              <a:t> of </a:t>
            </a:r>
            <a:r>
              <a:rPr lang="el-GR" sz="2000" dirty="0"/>
              <a:t>π</a:t>
            </a:r>
            <a:r>
              <a:rPr lang="en-US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That is, the CSP has 2</a:t>
            </a:r>
            <a:r>
              <a:rPr lang="en-US" sz="2000" baseline="30000" dirty="0"/>
              <a:t>r</a:t>
            </a:r>
            <a:r>
              <a:rPr lang="en-US" sz="2000" dirty="0"/>
              <a:t> constraints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8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Constraint satisfaction problems (CSPs)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Lemma</a:t>
            </a:r>
            <a:r>
              <a:rPr lang="en-US" sz="2000" dirty="0"/>
              <a:t>: The following are equivalent: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err="1"/>
              <a:t>NP⊆PCP</a:t>
            </a:r>
            <a:r>
              <a:rPr lang="en-US" sz="2000" baseline="-25000" dirty="0" err="1"/>
              <a:t>c,s</a:t>
            </a:r>
            <a:r>
              <a:rPr lang="en-US" sz="2000" dirty="0"/>
              <a:t>[r=O(log(n),q]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</a:t>
            </a:r>
          </a:p>
          <a:p>
            <a:pPr algn="l"/>
            <a:r>
              <a:rPr lang="en-US" sz="2000" u="sng" dirty="0"/>
              <a:t>Proof of 2</a:t>
            </a:r>
            <a:r>
              <a:rPr lang="en-US" sz="2000" u="sng" dirty="0">
                <a:sym typeface="Wingdings" panose="05000000000000000000" pitchFamily="2" charset="2"/>
              </a:rPr>
              <a:t> 1</a:t>
            </a:r>
            <a:r>
              <a:rPr lang="en-US" sz="2000" dirty="0">
                <a:sym typeface="Wingdings" panose="05000000000000000000" pitchFamily="2" charset="2"/>
              </a:rPr>
              <a:t>: Suppose that </a:t>
            </a:r>
            <a:r>
              <a:rPr lang="en-US" sz="2000" dirty="0"/>
              <a:t>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 is NP-hard. </a:t>
            </a:r>
          </a:p>
          <a:p>
            <a:pPr algn="l"/>
            <a:r>
              <a:rPr lang="en-US" sz="2000" dirty="0"/>
              <a:t>This means that there is a poly time reduction from SAT to 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r>
              <a:rPr lang="en-US" sz="2000" dirty="0"/>
              <a:t>.</a:t>
            </a:r>
          </a:p>
          <a:p>
            <a:pPr algn="l"/>
            <a:r>
              <a:rPr lang="en-US" sz="2000" dirty="0"/>
              <a:t>Consider the following PCP verifier.</a:t>
            </a:r>
          </a:p>
          <a:p>
            <a:pPr algn="l"/>
            <a:r>
              <a:rPr lang="en-US" sz="2000" dirty="0"/>
              <a:t>Given an instance </a:t>
            </a:r>
            <a:r>
              <a:rPr lang="el-GR" sz="2000" dirty="0">
                <a:sym typeface="Wingdings" panose="05000000000000000000" pitchFamily="2" charset="2"/>
              </a:rPr>
              <a:t>Φ</a:t>
            </a:r>
            <a:r>
              <a:rPr lang="en-US" sz="2000" dirty="0">
                <a:sym typeface="Wingdings" panose="05000000000000000000" pitchFamily="2" charset="2"/>
              </a:rPr>
              <a:t> of sat t</a:t>
            </a:r>
            <a:r>
              <a:rPr lang="en-US" sz="2000" dirty="0"/>
              <a:t>he verifier runs the reduction and gets the CSP.</a:t>
            </a:r>
          </a:p>
          <a:p>
            <a:pPr algn="l"/>
            <a:r>
              <a:rPr lang="en-US" sz="2000" dirty="0"/>
              <a:t>The proof corresponds to an assignment to the variables</a:t>
            </a:r>
          </a:p>
          <a:p>
            <a:pPr algn="l"/>
            <a:r>
              <a:rPr lang="en-US" sz="2000" dirty="0"/>
              <a:t>Given a proof the verifier chooses a uniformly random constraint,</a:t>
            </a:r>
          </a:p>
          <a:p>
            <a:pPr algn="l"/>
            <a:r>
              <a:rPr lang="en-US" sz="2000" dirty="0"/>
              <a:t>It reads the q coordinate/variables and checks if the constraint is satisfied.</a:t>
            </a:r>
          </a:p>
          <a:p>
            <a:pPr algn="l"/>
            <a:r>
              <a:rPr lang="en-US" sz="2000" dirty="0"/>
              <a:t>YES case and NO case follow from the definition of q-gap-</a:t>
            </a:r>
            <a:r>
              <a:rPr lang="en-US" sz="2000" dirty="0" err="1"/>
              <a:t>CSP</a:t>
            </a:r>
            <a:r>
              <a:rPr lang="en-US" sz="2000" baseline="-25000" dirty="0" err="1"/>
              <a:t>c,s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429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Hardness of Approximation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</a:t>
            </a:r>
            <a:endParaRPr lang="de-DE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8096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Approximation algorithms and inapproximability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In this course we saw several approximation algorithms: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Vertex-Cover – 2-approximation 		2-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 is NP-hard for any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Max-3-SAT – 7/8-approximation		7/8+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 is NP-hard for all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Max-Cut – 0.878-approximation		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GW</a:t>
            </a:r>
            <a:r>
              <a:rPr lang="en-US" sz="2000" dirty="0">
                <a:latin typeface="Albany"/>
              </a:rPr>
              <a:t>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 is NP-hard* for all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Max-Clique – polylog(n)/n-approximation	n</a:t>
            </a:r>
            <a:r>
              <a:rPr lang="en-US" sz="2000" baseline="30000" dirty="0">
                <a:latin typeface="Albany"/>
              </a:rPr>
              <a:t>0.999</a:t>
            </a:r>
            <a:r>
              <a:rPr lang="en-US" sz="2000" dirty="0">
                <a:latin typeface="Albany"/>
              </a:rPr>
              <a:t> is NP-hard for any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&gt;0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Metric-TSP – 1.5-approximation		1.008 is NP-hard</a:t>
            </a: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1958AE2A-5C18-4621-8079-AA132990B86D}"/>
              </a:ext>
            </a:extLst>
          </p:cNvPr>
          <p:cNvSpPr/>
          <p:nvPr/>
        </p:nvSpPr>
        <p:spPr>
          <a:xfrm>
            <a:off x="3274828" y="5375663"/>
            <a:ext cx="5061098" cy="15111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Why different problems have different approximation guarantees/inapproximability?</a:t>
            </a:r>
          </a:p>
        </p:txBody>
      </p:sp>
    </p:spTree>
    <p:extLst>
      <p:ext uri="{BB962C8B-B14F-4D97-AF65-F5344CB8AC3E}">
        <p14:creationId xmlns:p14="http://schemas.microsoft.com/office/powerpoint/2010/main" val="148034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</a:t>
            </a:r>
            <a:endParaRPr lang="de-DE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195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Definition of NP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NP verifier</a:t>
            </a:r>
            <a:r>
              <a:rPr lang="en-US" sz="2000" dirty="0"/>
              <a:t>: An NP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of length |</a:t>
            </a:r>
            <a:r>
              <a:rPr lang="el-GR" sz="2000" dirty="0"/>
              <a:t>π</a:t>
            </a:r>
            <a:r>
              <a:rPr lang="en-US" sz="2000" dirty="0"/>
              <a:t>|=poly(|x|)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 and </a:t>
            </a:r>
            <a:r>
              <a:rPr lang="el-GR" sz="2000" dirty="0"/>
              <a:t>π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runs in poly(|x|) time, and decides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then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)=REJECT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 class NP</a:t>
            </a:r>
            <a:r>
              <a:rPr lang="en-US" sz="2000" dirty="0"/>
              <a:t>: A language L belongs to NP if L has an NP verifier.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1A6D798-54DD-4ECA-8719-F3D0A963A448}"/>
              </a:ext>
            </a:extLst>
          </p:cNvPr>
          <p:cNvGrpSpPr/>
          <p:nvPr/>
        </p:nvGrpSpPr>
        <p:grpSpPr>
          <a:xfrm>
            <a:off x="2009552" y="4699590"/>
            <a:ext cx="5720318" cy="1605517"/>
            <a:chOff x="2009552" y="4699590"/>
            <a:chExt cx="5720318" cy="160551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E1426C5-33F6-4526-BF58-145479B57A76}"/>
                </a:ext>
              </a:extLst>
            </p:cNvPr>
            <p:cNvGrpSpPr/>
            <p:nvPr/>
          </p:nvGrpSpPr>
          <p:grpSpPr>
            <a:xfrm>
              <a:off x="2009552" y="4699590"/>
              <a:ext cx="5720318" cy="1605517"/>
              <a:chOff x="2009552" y="4699590"/>
              <a:chExt cx="5720318" cy="1605517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2A5AEE4-3FD2-42E1-A4E0-649CB0E50628}"/>
                  </a:ext>
                </a:extLst>
              </p:cNvPr>
              <p:cNvGrpSpPr/>
              <p:nvPr/>
            </p:nvGrpSpPr>
            <p:grpSpPr>
              <a:xfrm>
                <a:off x="2009552" y="4699590"/>
                <a:ext cx="5720318" cy="1605517"/>
                <a:chOff x="2009552" y="4699590"/>
                <a:chExt cx="5720318" cy="1605517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C504CFB1-CE52-45A7-B089-82E290962594}"/>
                    </a:ext>
                  </a:extLst>
                </p:cNvPr>
                <p:cNvSpPr/>
                <p:nvPr/>
              </p:nvSpPr>
              <p:spPr>
                <a:xfrm>
                  <a:off x="2009552" y="4699590"/>
                  <a:ext cx="1956391" cy="4146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200" dirty="0">
                      <a:solidFill>
                        <a:schemeClr val="tx1"/>
                      </a:solidFill>
                    </a:rPr>
                    <a:t>X</a:t>
                  </a:r>
                  <a:endParaRPr lang="en-CA" sz="2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B3B28747-BA25-44D8-BBFC-A4ABF355F266}"/>
                    </a:ext>
                  </a:extLst>
                </p:cNvPr>
                <p:cNvSpPr/>
                <p:nvPr/>
              </p:nvSpPr>
              <p:spPr>
                <a:xfrm>
                  <a:off x="4949998" y="4699590"/>
                  <a:ext cx="2779872" cy="414670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2200" dirty="0">
                      <a:solidFill>
                        <a:schemeClr val="tx1"/>
                      </a:solidFill>
                    </a:rPr>
                    <a:t>π</a:t>
                  </a:r>
                  <a:endParaRPr lang="en-CA" sz="2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" name="Isosceles Triangle 7">
                  <a:extLst>
                    <a:ext uri="{FF2B5EF4-FFF2-40B4-BE49-F238E27FC236}">
                      <a16:creationId xmlns:a16="http://schemas.microsoft.com/office/drawing/2014/main" id="{EC29BBFA-42F9-4696-B1F7-78B56747F84C}"/>
                    </a:ext>
                  </a:extLst>
                </p:cNvPr>
                <p:cNvSpPr/>
                <p:nvPr/>
              </p:nvSpPr>
              <p:spPr>
                <a:xfrm>
                  <a:off x="4221126" y="5645888"/>
                  <a:ext cx="712381" cy="659219"/>
                </a:xfrm>
                <a:prstGeom prst="triangle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6DAEFC09-A629-41EA-96E1-D2845E14CC20}"/>
                    </a:ext>
                  </a:extLst>
                </p:cNvPr>
                <p:cNvCxnSpPr>
                  <a:cxnSpLocks/>
                  <a:stCxn id="8" idx="1"/>
                </p:cNvCxnSpPr>
                <p:nvPr/>
              </p:nvCxnSpPr>
              <p:spPr>
                <a:xfrm flipH="1" flipV="1">
                  <a:off x="2909641" y="5645888"/>
                  <a:ext cx="1489580" cy="32961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860297F8-F445-4D2A-8A78-F322D52EB272}"/>
                    </a:ext>
                  </a:extLst>
                </p:cNvPr>
                <p:cNvCxnSpPr>
                  <a:cxnSpLocks/>
                  <a:stCxn id="8" idx="5"/>
                </p:cNvCxnSpPr>
                <p:nvPr/>
              </p:nvCxnSpPr>
              <p:spPr>
                <a:xfrm flipV="1">
                  <a:off x="4755412" y="5645888"/>
                  <a:ext cx="1592225" cy="32961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Right Brace 22">
                <a:extLst>
                  <a:ext uri="{FF2B5EF4-FFF2-40B4-BE49-F238E27FC236}">
                    <a16:creationId xmlns:a16="http://schemas.microsoft.com/office/drawing/2014/main" id="{4A5B6330-05D0-4586-A7D6-C09F8B95208C}"/>
                  </a:ext>
                </a:extLst>
              </p:cNvPr>
              <p:cNvSpPr/>
              <p:nvPr/>
            </p:nvSpPr>
            <p:spPr>
              <a:xfrm rot="5400000">
                <a:off x="2780412" y="4447261"/>
                <a:ext cx="414670" cy="1839434"/>
              </a:xfrm>
              <a:prstGeom prst="rightBrac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26" name="Right Brace 25">
              <a:extLst>
                <a:ext uri="{FF2B5EF4-FFF2-40B4-BE49-F238E27FC236}">
                  <a16:creationId xmlns:a16="http://schemas.microsoft.com/office/drawing/2014/main" id="{002A93C5-C40D-4D08-8DEC-D942CAE85F3F}"/>
                </a:ext>
              </a:extLst>
            </p:cNvPr>
            <p:cNvSpPr/>
            <p:nvPr/>
          </p:nvSpPr>
          <p:spPr>
            <a:xfrm rot="5400000">
              <a:off x="6124351" y="3923413"/>
              <a:ext cx="414670" cy="2796363"/>
            </a:xfrm>
            <a:prstGeom prst="rightBrac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0" name="Rounded Rectangle 8">
            <a:extLst>
              <a:ext uri="{FF2B5EF4-FFF2-40B4-BE49-F238E27FC236}">
                <a16:creationId xmlns:a16="http://schemas.microsoft.com/office/drawing/2014/main" id="{8161124C-B021-4148-B463-3483A4018C53}"/>
              </a:ext>
            </a:extLst>
          </p:cNvPr>
          <p:cNvSpPr/>
          <p:nvPr/>
        </p:nvSpPr>
        <p:spPr>
          <a:xfrm>
            <a:off x="6653383" y="5528930"/>
            <a:ext cx="3278449" cy="8619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What if we allow the verifier to use randomness?</a:t>
            </a:r>
          </a:p>
        </p:txBody>
      </p:sp>
      <p:sp>
        <p:nvSpPr>
          <p:cNvPr id="31" name="Rounded Rectangle 8">
            <a:extLst>
              <a:ext uri="{FF2B5EF4-FFF2-40B4-BE49-F238E27FC236}">
                <a16:creationId xmlns:a16="http://schemas.microsoft.com/office/drawing/2014/main" id="{D9F61AA6-C501-46CD-A329-2CE8875293A6}"/>
              </a:ext>
            </a:extLst>
          </p:cNvPr>
          <p:cNvSpPr/>
          <p:nvPr/>
        </p:nvSpPr>
        <p:spPr>
          <a:xfrm>
            <a:off x="4692461" y="1037883"/>
            <a:ext cx="3278449" cy="8619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Examples: 3-SAT, max-clique, min-vertex-cover</a:t>
            </a:r>
          </a:p>
        </p:txBody>
      </p:sp>
    </p:spTree>
    <p:extLst>
      <p:ext uri="{BB962C8B-B14F-4D97-AF65-F5344CB8AC3E}">
        <p14:creationId xmlns:p14="http://schemas.microsoft.com/office/powerpoint/2010/main" val="226702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)-PCP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of length |</a:t>
            </a:r>
            <a:r>
              <a:rPr lang="el-GR" sz="2000" dirty="0"/>
              <a:t>π</a:t>
            </a:r>
            <a:r>
              <a:rPr lang="en-US" sz="2000" dirty="0"/>
              <a:t>|=poly(|x|)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Based on x and </a:t>
            </a:r>
            <a:r>
              <a:rPr lang="el-GR" sz="2000" dirty="0"/>
              <a:t>ρ </a:t>
            </a:r>
            <a:r>
              <a:rPr lang="en-US" sz="2000" dirty="0"/>
              <a:t>the random coins 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decides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)=ACCEPT]=1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)=REJECT] &lt; ½.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AD983E-398E-478C-859E-7C0128C3DC5F}"/>
              </a:ext>
            </a:extLst>
          </p:cNvPr>
          <p:cNvGrpSpPr/>
          <p:nvPr/>
        </p:nvGrpSpPr>
        <p:grpSpPr>
          <a:xfrm>
            <a:off x="1866555" y="5615071"/>
            <a:ext cx="5720318" cy="1625701"/>
            <a:chOff x="2009552" y="4679406"/>
            <a:chExt cx="5720318" cy="1625701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2A5AEE4-3FD2-42E1-A4E0-649CB0E50628}"/>
                </a:ext>
              </a:extLst>
            </p:cNvPr>
            <p:cNvGrpSpPr/>
            <p:nvPr/>
          </p:nvGrpSpPr>
          <p:grpSpPr>
            <a:xfrm>
              <a:off x="2009552" y="4699590"/>
              <a:ext cx="5720318" cy="1605517"/>
              <a:chOff x="2009552" y="4699590"/>
              <a:chExt cx="5720318" cy="1605517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504CFB1-CE52-45A7-B089-82E290962594}"/>
                  </a:ext>
                </a:extLst>
              </p:cNvPr>
              <p:cNvSpPr/>
              <p:nvPr/>
            </p:nvSpPr>
            <p:spPr>
              <a:xfrm>
                <a:off x="2009552" y="4699590"/>
                <a:ext cx="1956391" cy="4146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solidFill>
                      <a:schemeClr val="tx1"/>
                    </a:solidFill>
                  </a:rPr>
                  <a:t>X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3B28747-BA25-44D8-BBFC-A4ABF355F266}"/>
                  </a:ext>
                </a:extLst>
              </p:cNvPr>
              <p:cNvSpPr/>
              <p:nvPr/>
            </p:nvSpPr>
            <p:spPr>
              <a:xfrm>
                <a:off x="4949998" y="4699590"/>
                <a:ext cx="2779872" cy="4146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200" dirty="0">
                    <a:solidFill>
                      <a:schemeClr val="tx1"/>
                    </a:solidFill>
                  </a:rPr>
                  <a:t>π</a:t>
                </a:r>
                <a:endParaRPr lang="en-CA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Isosceles Triangle 7">
                <a:extLst>
                  <a:ext uri="{FF2B5EF4-FFF2-40B4-BE49-F238E27FC236}">
                    <a16:creationId xmlns:a16="http://schemas.microsoft.com/office/drawing/2014/main" id="{EC29BBFA-42F9-4696-B1F7-78B56747F84C}"/>
                  </a:ext>
                </a:extLst>
              </p:cNvPr>
              <p:cNvSpPr/>
              <p:nvPr/>
            </p:nvSpPr>
            <p:spPr>
              <a:xfrm>
                <a:off x="4221126" y="5645888"/>
                <a:ext cx="712381" cy="659219"/>
              </a:xfrm>
              <a:prstGeom prst="triangl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60297F8-F445-4D2A-8A78-F322D52EB272}"/>
                  </a:ext>
                </a:extLst>
              </p:cNvPr>
              <p:cNvCxnSpPr>
                <a:cxnSpLocks/>
                <a:stCxn id="8" idx="5"/>
              </p:cNvCxnSpPr>
              <p:nvPr/>
            </p:nvCxnSpPr>
            <p:spPr>
              <a:xfrm flipV="1">
                <a:off x="4755412" y="5134444"/>
                <a:ext cx="2524942" cy="84105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C212FAA-D475-400F-B114-07FFC2808F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87747" y="5774660"/>
              <a:ext cx="1563875" cy="3532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6E769AE-8FC3-42A5-9B17-3E5A2A1ACD9C}"/>
                </a:ext>
              </a:extLst>
            </p:cNvPr>
            <p:cNvSpPr/>
            <p:nvPr/>
          </p:nvSpPr>
          <p:spPr>
            <a:xfrm rot="5400000">
              <a:off x="2744974" y="4447261"/>
              <a:ext cx="414670" cy="1839434"/>
            </a:xfrm>
            <a:prstGeom prst="rightBrac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7E54A17-1932-42F0-A93E-9A2E1560F3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2063959" cy="8158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21FC15-5262-4706-81C8-E3DEE21208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5412" y="5159643"/>
              <a:ext cx="890476" cy="79163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2C764E1-F845-4C27-B0C3-4252500EDE53}"/>
                </a:ext>
              </a:extLst>
            </p:cNvPr>
            <p:cNvSpPr/>
            <p:nvPr/>
          </p:nvSpPr>
          <p:spPr>
            <a:xfrm>
              <a:off x="6641370" y="4679406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AA5AD6-D9B4-49CE-B176-2C4C25EDA344}"/>
                </a:ext>
              </a:extLst>
            </p:cNvPr>
            <p:cNvSpPr/>
            <p:nvPr/>
          </p:nvSpPr>
          <p:spPr>
            <a:xfrm>
              <a:off x="5552870" y="4711649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5E301C-322A-4F42-8393-FF2F04A6499D}"/>
                </a:ext>
              </a:extLst>
            </p:cNvPr>
            <p:cNvSpPr/>
            <p:nvPr/>
          </p:nvSpPr>
          <p:spPr>
            <a:xfrm>
              <a:off x="7094318" y="4684723"/>
              <a:ext cx="186036" cy="41467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2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Rounded Rectangle 8">
            <a:extLst>
              <a:ext uri="{FF2B5EF4-FFF2-40B4-BE49-F238E27FC236}">
                <a16:creationId xmlns:a16="http://schemas.microsoft.com/office/drawing/2014/main" id="{B9BBF362-F14A-4C50-84B0-60CCD5A61F7C}"/>
              </a:ext>
            </a:extLst>
          </p:cNvPr>
          <p:cNvSpPr/>
          <p:nvPr/>
        </p:nvSpPr>
        <p:spPr>
          <a:xfrm>
            <a:off x="6927722" y="6380687"/>
            <a:ext cx="2526616" cy="8619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Note that length of </a:t>
            </a:r>
            <a:r>
              <a:rPr lang="el-GR" sz="2000" dirty="0"/>
              <a:t>π </a:t>
            </a:r>
            <a:r>
              <a:rPr lang="en-US" sz="2000" dirty="0"/>
              <a:t>is at most |</a:t>
            </a:r>
            <a:r>
              <a:rPr lang="el-GR" sz="2000" dirty="0"/>
              <a:t>π</a:t>
            </a:r>
            <a:r>
              <a:rPr lang="en-US" sz="2000" dirty="0"/>
              <a:t>| ≤ 2</a:t>
            </a:r>
            <a:r>
              <a:rPr lang="en-US" sz="2000" baseline="30000" dirty="0"/>
              <a:t>r</a:t>
            </a:r>
            <a:r>
              <a:rPr lang="en-US" sz="2000" dirty="0"/>
              <a:t>q.</a:t>
            </a:r>
          </a:p>
        </p:txBody>
      </p:sp>
    </p:spTree>
    <p:extLst>
      <p:ext uri="{BB962C8B-B14F-4D97-AF65-F5344CB8AC3E}">
        <p14:creationId xmlns:p14="http://schemas.microsoft.com/office/powerpoint/2010/main" val="943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An (</a:t>
            </a:r>
            <a:r>
              <a:rPr lang="en-US" sz="2000" u="sng" dirty="0" err="1"/>
              <a:t>r,q</a:t>
            </a:r>
            <a:r>
              <a:rPr lang="en-US" sz="2000" u="sng" dirty="0"/>
              <a:t>)-</a:t>
            </a:r>
            <a:r>
              <a:rPr lang="en-US" sz="2000" u="sng" dirty="0" err="1"/>
              <a:t>PCP</a:t>
            </a:r>
            <a:r>
              <a:rPr lang="en-US" sz="2000" u="sng" baseline="-25000" dirty="0" err="1"/>
              <a:t>c,s</a:t>
            </a:r>
            <a:r>
              <a:rPr lang="en-US" sz="2000" u="sng" dirty="0"/>
              <a:t> verifier</a:t>
            </a:r>
            <a:r>
              <a:rPr lang="en-US" sz="2000" dirty="0"/>
              <a:t>: An (</a:t>
            </a:r>
            <a:r>
              <a:rPr lang="en-US" sz="2000" dirty="0" err="1"/>
              <a:t>r,q</a:t>
            </a:r>
            <a:r>
              <a:rPr lang="en-US" sz="2000" dirty="0"/>
              <a:t>)- PCP verifier V</a:t>
            </a:r>
            <a:r>
              <a:rPr lang="en-US" sz="2000" baseline="-25000" dirty="0"/>
              <a:t>L</a:t>
            </a:r>
            <a:r>
              <a:rPr lang="en-US" sz="2000" dirty="0"/>
              <a:t> for a language L gets an input x and a proof </a:t>
            </a:r>
            <a:r>
              <a:rPr lang="el-GR" sz="2000" dirty="0"/>
              <a:t>π</a:t>
            </a:r>
            <a:r>
              <a:rPr lang="en-US" sz="2000" dirty="0"/>
              <a:t> over the alphabet </a:t>
            </a:r>
            <a:r>
              <a:rPr lang="el-GR" sz="2000" dirty="0"/>
              <a:t>Σ</a:t>
            </a:r>
            <a:r>
              <a:rPr lang="en-US" sz="2000" dirty="0"/>
              <a:t> and works as follows: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reads 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tosses r random coins, and gets a random string </a:t>
            </a:r>
            <a:r>
              <a:rPr lang="el-GR" sz="2000" dirty="0"/>
              <a:t>ρ</a:t>
            </a:r>
            <a:r>
              <a:rPr lang="en-US" sz="2000" dirty="0"/>
              <a:t>∈{0,1}</a:t>
            </a:r>
            <a:r>
              <a:rPr lang="en-US" sz="2000" baseline="30000" dirty="0"/>
              <a:t>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Based on x and </a:t>
            </a:r>
            <a:r>
              <a:rPr lang="el-GR" sz="2000" dirty="0"/>
              <a:t>ρ </a:t>
            </a:r>
            <a:r>
              <a:rPr lang="en-US" sz="2000" dirty="0"/>
              <a:t>the random coins V</a:t>
            </a:r>
            <a:r>
              <a:rPr lang="en-US" sz="2000" baseline="-25000" dirty="0"/>
              <a:t>L</a:t>
            </a:r>
            <a:r>
              <a:rPr lang="en-US" sz="2000" dirty="0"/>
              <a:t> reads q coordinates from </a:t>
            </a:r>
            <a:r>
              <a:rPr lang="el-GR" sz="2000" dirty="0"/>
              <a:t>π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L</a:t>
            </a:r>
            <a:r>
              <a:rPr lang="en-US" sz="2000" dirty="0"/>
              <a:t> decided to ACCEPT or REJECT</a:t>
            </a:r>
          </a:p>
          <a:p>
            <a:pPr algn="l"/>
            <a:r>
              <a:rPr lang="en-US" sz="2000" u="sng" dirty="0"/>
              <a:t>YES case</a:t>
            </a:r>
            <a:r>
              <a:rPr lang="en-US" sz="2000" dirty="0"/>
              <a:t>: if </a:t>
            </a:r>
            <a:r>
              <a:rPr lang="en-US" sz="2000" dirty="0" err="1"/>
              <a:t>x∈L</a:t>
            </a:r>
            <a:r>
              <a:rPr lang="en-US" sz="2000" dirty="0"/>
              <a:t>, there exists a proof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 such that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baseline="-25000" dirty="0"/>
              <a:t>x</a:t>
            </a:r>
            <a:r>
              <a:rPr lang="en-US" sz="2000" dirty="0"/>
              <a:t>)=ACCEPT] ≥ c</a:t>
            </a:r>
          </a:p>
          <a:p>
            <a:pPr algn="l"/>
            <a:r>
              <a:rPr lang="en-US" sz="2000" u="sng" dirty="0"/>
              <a:t>NO case</a:t>
            </a:r>
            <a:r>
              <a:rPr lang="en-US" sz="2000" dirty="0"/>
              <a:t>: if </a:t>
            </a:r>
            <a:r>
              <a:rPr lang="en-US" sz="2000" dirty="0" err="1"/>
              <a:t>x∉L</a:t>
            </a:r>
            <a:r>
              <a:rPr lang="en-US" sz="2000" dirty="0"/>
              <a:t>, then for any proof </a:t>
            </a:r>
            <a:r>
              <a:rPr lang="el-GR" sz="2000" dirty="0"/>
              <a:t>π</a:t>
            </a:r>
            <a:r>
              <a:rPr lang="en-US" sz="2000" dirty="0"/>
              <a:t> we have </a:t>
            </a:r>
            <a:r>
              <a:rPr lang="en-US" sz="2000" dirty="0" err="1"/>
              <a:t>Pr</a:t>
            </a:r>
            <a:r>
              <a:rPr lang="en-US" sz="2000" dirty="0"/>
              <a:t>[V</a:t>
            </a:r>
            <a:r>
              <a:rPr lang="en-US" sz="2000" baseline="-25000" dirty="0"/>
              <a:t>L</a:t>
            </a:r>
            <a:r>
              <a:rPr lang="en-US" sz="2000" dirty="0"/>
              <a:t>(x,</a:t>
            </a:r>
            <a:r>
              <a:rPr lang="el-GR" sz="2000" dirty="0"/>
              <a:t> π</a:t>
            </a:r>
            <a:r>
              <a:rPr lang="en-US" sz="2000" dirty="0"/>
              <a:t>)=REJECT] ≤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The class </a:t>
            </a:r>
            <a:r>
              <a:rPr lang="en-US" sz="2000" u="sng" dirty="0" err="1"/>
              <a:t>PCP</a:t>
            </a:r>
            <a:r>
              <a:rPr lang="en-US" sz="2000" u="sng" baseline="-25000" dirty="0" err="1"/>
              <a:t>c,s</a:t>
            </a:r>
            <a:r>
              <a:rPr lang="en-US" sz="2000" u="sng" dirty="0"/>
              <a:t>[</a:t>
            </a:r>
            <a:r>
              <a:rPr lang="en-US" sz="2000" u="sng" dirty="0" err="1"/>
              <a:t>r,q</a:t>
            </a:r>
            <a:r>
              <a:rPr lang="en-US" sz="2000" u="sng" dirty="0"/>
              <a:t>]</a:t>
            </a:r>
            <a:r>
              <a:rPr lang="en-US" sz="2000" dirty="0"/>
              <a:t>: A language L belongs to the </a:t>
            </a:r>
            <a:r>
              <a:rPr lang="en-US" sz="2000" dirty="0" err="1"/>
              <a:t>classPCP</a:t>
            </a:r>
            <a:r>
              <a:rPr lang="en-US" sz="2000" baseline="-25000" dirty="0" err="1"/>
              <a:t>c,s</a:t>
            </a:r>
            <a:r>
              <a:rPr lang="en-US" sz="2000" dirty="0"/>
              <a:t>[</a:t>
            </a:r>
            <a:r>
              <a:rPr lang="en-US" sz="2000" dirty="0" err="1"/>
              <a:t>r,q</a:t>
            </a:r>
            <a:r>
              <a:rPr lang="en-US" sz="2000" dirty="0"/>
              <a:t>]</a:t>
            </a:r>
            <a:r>
              <a:rPr lang="el-GR" sz="2000" baseline="-25000" dirty="0"/>
              <a:t>Σ</a:t>
            </a:r>
            <a:endParaRPr lang="en-US" sz="2000" dirty="0"/>
          </a:p>
          <a:p>
            <a:pPr algn="l"/>
            <a:r>
              <a:rPr lang="en-US" sz="2000" dirty="0"/>
              <a:t>if L has	an (</a:t>
            </a:r>
            <a:r>
              <a:rPr lang="en-US" sz="2000" dirty="0" err="1"/>
              <a:t>r,q</a:t>
            </a:r>
            <a:r>
              <a:rPr lang="en-US" sz="2000" dirty="0"/>
              <a:t>)-</a:t>
            </a:r>
            <a:r>
              <a:rPr lang="en-US" sz="2000" dirty="0" err="1"/>
              <a:t>PCP</a:t>
            </a:r>
            <a:r>
              <a:rPr lang="en-US" sz="2000" baseline="-25000" dirty="0" err="1"/>
              <a:t>c,s</a:t>
            </a:r>
            <a:r>
              <a:rPr lang="en-US" sz="2000" baseline="-25000" dirty="0"/>
              <a:t> </a:t>
            </a:r>
            <a:r>
              <a:rPr lang="en-US" sz="2000" dirty="0"/>
              <a:t>verifier.</a:t>
            </a:r>
          </a:p>
        </p:txBody>
      </p:sp>
    </p:spTree>
    <p:extLst>
      <p:ext uri="{BB962C8B-B14F-4D97-AF65-F5344CB8AC3E}">
        <p14:creationId xmlns:p14="http://schemas.microsoft.com/office/powerpoint/2010/main" val="9671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Let’s try a couple of simple examples</a:t>
            </a:r>
            <a:r>
              <a:rPr lang="en-US" sz="2000" dirty="0"/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</a:t>
            </a:r>
            <a:r>
              <a:rPr lang="en-US" sz="2000" dirty="0"/>
              <a:t>[r = 0, q = 0]?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</a:t>
            </a:r>
            <a:r>
              <a:rPr lang="en-US" sz="2000" dirty="0"/>
              <a:t>[r = 0, q = 1]?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</a:t>
            </a:r>
            <a:r>
              <a:rPr lang="en-US" sz="2000" dirty="0"/>
              <a:t>[r = 0, q = log(n)]?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</a:t>
            </a:r>
            <a:r>
              <a:rPr lang="en-US" sz="2000" dirty="0"/>
              <a:t>[r = 0, q = poly(n)]?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1,0.5</a:t>
            </a:r>
            <a:r>
              <a:rPr lang="en-US" sz="2000" dirty="0"/>
              <a:t>[r = 1, q = 0]?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</a:t>
            </a:r>
            <a:r>
              <a:rPr lang="en-US" sz="2000" dirty="0"/>
              <a:t>[r = poly(n), q = 0]?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1,0.5</a:t>
            </a:r>
            <a:r>
              <a:rPr lang="en-US" sz="2000" dirty="0"/>
              <a:t>[r = poly(n), q = 0]?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What is PCP</a:t>
            </a:r>
            <a:r>
              <a:rPr lang="en-US" sz="2000" baseline="-25000" dirty="0"/>
              <a:t>1,0.5</a:t>
            </a:r>
            <a:r>
              <a:rPr lang="en-US" sz="2000" dirty="0"/>
              <a:t>[r = log(n), q = poly(n)]?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Prove that PCP</a:t>
            </a:r>
            <a:r>
              <a:rPr lang="en-US" sz="2000" baseline="-25000" dirty="0"/>
              <a:t>1,0.5</a:t>
            </a:r>
            <a:r>
              <a:rPr lang="en-US" sz="2000" dirty="0"/>
              <a:t>[r = log(n),q] ⊆ NP for all 0 ≤ q ≤ poly(n).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12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Probabilistically checkable proofs (PCPs)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Claim</a:t>
            </a:r>
            <a:r>
              <a:rPr lang="en-US" sz="2000" dirty="0"/>
              <a:t>: PCP</a:t>
            </a:r>
            <a:r>
              <a:rPr lang="en-US" sz="2000" baseline="-25000" dirty="0"/>
              <a:t>1,0</a:t>
            </a:r>
            <a:r>
              <a:rPr lang="en-US" sz="2000" dirty="0"/>
              <a:t>[r = 0, q = 0] = 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 ⊆ PCP</a:t>
            </a:r>
            <a:r>
              <a:rPr lang="en-US" sz="2000" baseline="-25000" dirty="0"/>
              <a:t>1,0</a:t>
            </a:r>
            <a:r>
              <a:rPr lang="en-US" sz="2000" dirty="0"/>
              <a:t>[r = 0, q = 0] :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PCP</a:t>
            </a:r>
            <a:r>
              <a:rPr lang="en-US" sz="2000" baseline="-25000" dirty="0"/>
              <a:t>1,0</a:t>
            </a:r>
            <a:r>
              <a:rPr lang="en-US" sz="2000" dirty="0"/>
              <a:t>[r = 0, q = 0] ⊆ P 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376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9171</TotalTime>
  <Words>1690</Words>
  <Application>Microsoft Office PowerPoint</Application>
  <PresentationFormat>Custom</PresentationFormat>
  <Paragraphs>151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Albany</vt:lpstr>
      <vt:lpstr>Arial</vt:lpstr>
      <vt:lpstr>Calibri</vt:lpstr>
      <vt:lpstr>Times New Roman</vt:lpstr>
      <vt:lpstr>lyt blackandwhite</vt:lpstr>
      <vt:lpstr>PowerPoint Presentation</vt:lpstr>
      <vt:lpstr>PowerPoint Presentation</vt:lpstr>
      <vt:lpstr>Approximation algorithms and inapproximability</vt:lpstr>
      <vt:lpstr>PowerPoint Presentation</vt:lpstr>
      <vt:lpstr>Definition of NP</vt:lpstr>
      <vt:lpstr>Probabilistically checkable proofs (PCPs)</vt:lpstr>
      <vt:lpstr>Probabilistically checkable proofs (PCPs)</vt:lpstr>
      <vt:lpstr>Probabilistically checkable proofs (PCPs)</vt:lpstr>
      <vt:lpstr>Probabilistically checkable proofs (PCPs)</vt:lpstr>
      <vt:lpstr>Probabilistically checkable proofs (PCPs)</vt:lpstr>
      <vt:lpstr>Probabilistically checkable proofs (PCPs)</vt:lpstr>
      <vt:lpstr>Probabilistically checkable proofs (PCPs)</vt:lpstr>
      <vt:lpstr>The PCP Theorem</vt:lpstr>
      <vt:lpstr>The PCP Theorem</vt:lpstr>
      <vt:lpstr>Probabilistically checkable proofs (PCPs)</vt:lpstr>
      <vt:lpstr>Constraint satisfaction problems (CSPs)</vt:lpstr>
      <vt:lpstr>Constraint satisfaction problems (CSPs)</vt:lpstr>
      <vt:lpstr>Constraint satisfaction problems (CSPs)</vt:lpstr>
      <vt:lpstr>Constraint satisfaction problems (CSPs)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2771</cp:revision>
  <dcterms:created xsi:type="dcterms:W3CDTF">2017-07-19T12:15:02Z</dcterms:created>
  <dcterms:modified xsi:type="dcterms:W3CDTF">2020-11-25T07:18:47Z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