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handoutMasterIdLst>
    <p:handoutMasterId r:id="rId12"/>
  </p:handoutMasterIdLst>
  <p:sldIdLst>
    <p:sldId id="256" r:id="rId3"/>
    <p:sldId id="490" r:id="rId4"/>
    <p:sldId id="480" r:id="rId5"/>
    <p:sldId id="491" r:id="rId6"/>
    <p:sldId id="492" r:id="rId7"/>
    <p:sldId id="495" r:id="rId8"/>
    <p:sldId id="494" r:id="rId9"/>
    <p:sldId id="398" r:id="rId10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0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792" autoAdjust="0"/>
  </p:normalViewPr>
  <p:slideViewPr>
    <p:cSldViewPr snapToGrid="0">
      <p:cViewPr varScale="1">
        <p:scale>
          <a:sx n="60" d="100"/>
          <a:sy n="60" d="100"/>
        </p:scale>
        <p:origin x="3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325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64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129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40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793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110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96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09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01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110410" y="720720"/>
            <a:ext cx="2070101" cy="575944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900117" y="720720"/>
            <a:ext cx="6057899" cy="575944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48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2827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66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900117" y="1979611"/>
            <a:ext cx="4063995" cy="45005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116516" y="1979611"/>
            <a:ext cx="4063995" cy="45005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06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14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0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4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3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10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99998" y="719998"/>
            <a:ext cx="8280001" cy="10799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99998" y="1979996"/>
            <a:ext cx="8280001" cy="450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409/815</a:t>
            </a:r>
          </a:p>
          <a:p>
            <a:pPr lvl="0" algn="ctr"/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Advanced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28, 2020</a:t>
            </a:r>
          </a:p>
          <a:p>
            <a:pPr lvl="0" algn="ctr"/>
            <a:endParaRPr lang="de-DE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LP for min-weight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/>
              <a:t>Minimize: 	2x+3y+4z+5w</a:t>
            </a:r>
          </a:p>
          <a:p>
            <a:pPr algn="l"/>
            <a:r>
              <a:rPr lang="en-US" sz="2000" dirty="0"/>
              <a:t>Subject to 	x + 2y + 3z </a:t>
            </a:r>
            <a:r>
              <a:rPr lang="en-CA" sz="2000" dirty="0">
                <a:solidFill>
                  <a:schemeClr val="tx1"/>
                </a:solidFill>
              </a:rPr>
              <a:t>≥ 1</a:t>
            </a:r>
            <a:br>
              <a:rPr lang="en-CA" sz="2000" dirty="0">
                <a:solidFill>
                  <a:schemeClr val="tx1"/>
                </a:solidFill>
              </a:rPr>
            </a:br>
            <a:r>
              <a:rPr lang="en-CA" sz="2000" dirty="0">
                <a:solidFill>
                  <a:schemeClr val="tx1"/>
                </a:solidFill>
              </a:rPr>
              <a:t>		2x + 4y - w</a:t>
            </a:r>
            <a:r>
              <a:rPr lang="en-US" sz="2000" dirty="0"/>
              <a:t> </a:t>
            </a:r>
            <a:r>
              <a:rPr lang="en-CA" sz="2000" dirty="0">
                <a:solidFill>
                  <a:schemeClr val="tx1"/>
                </a:solidFill>
              </a:rPr>
              <a:t>≥ 1</a:t>
            </a:r>
            <a:br>
              <a:rPr lang="en-CA" sz="2000" dirty="0">
                <a:solidFill>
                  <a:schemeClr val="tx1"/>
                </a:solidFill>
              </a:rPr>
            </a:br>
            <a:r>
              <a:rPr lang="en-CA" sz="2000" dirty="0">
                <a:solidFill>
                  <a:schemeClr val="tx1"/>
                </a:solidFill>
              </a:rPr>
              <a:t>		2 z  + w</a:t>
            </a:r>
            <a:r>
              <a:rPr lang="en-US" sz="2000" dirty="0"/>
              <a:t> </a:t>
            </a:r>
            <a:r>
              <a:rPr lang="en-CA" sz="2000" dirty="0">
                <a:solidFill>
                  <a:schemeClr val="tx1"/>
                </a:solidFill>
              </a:rPr>
              <a:t>≥ 1</a:t>
            </a:r>
          </a:p>
          <a:p>
            <a:pPr marL="457200" indent="-457200" algn="l">
              <a:buAutoNum type="arabicParenR"/>
            </a:pPr>
            <a:r>
              <a:rPr lang="en-CA" sz="2000" dirty="0">
                <a:solidFill>
                  <a:schemeClr val="tx1"/>
                </a:solidFill>
              </a:rPr>
              <a:t>Write the matrix A, and the vectors </a:t>
            </a:r>
            <a:r>
              <a:rPr lang="en-CA" sz="2000" dirty="0" err="1">
                <a:solidFill>
                  <a:schemeClr val="tx1"/>
                </a:solidFill>
              </a:rPr>
              <a:t>b,c</a:t>
            </a:r>
            <a:r>
              <a:rPr lang="en-CA" sz="2000" dirty="0">
                <a:solidFill>
                  <a:schemeClr val="tx1"/>
                </a:solidFill>
              </a:rPr>
              <a:t> representing the LP in the canonical form.</a:t>
            </a:r>
          </a:p>
          <a:p>
            <a:pPr marL="457200" indent="-457200" algn="l">
              <a:buAutoNum type="arabicParenR"/>
            </a:pPr>
            <a:r>
              <a:rPr lang="en-CA" sz="2000" dirty="0">
                <a:solidFill>
                  <a:schemeClr val="tx1"/>
                </a:solidFill>
              </a:rPr>
              <a:t>Solve the LP: It suffices to go over all basic feasible solutions.</a:t>
            </a:r>
            <a:br>
              <a:rPr lang="en-CA" sz="2000" dirty="0">
                <a:solidFill>
                  <a:schemeClr val="tx1"/>
                </a:solidFill>
              </a:rPr>
            </a:br>
            <a:r>
              <a:rPr lang="en-CA" sz="2000" dirty="0">
                <a:solidFill>
                  <a:schemeClr val="tx1"/>
                </a:solidFill>
              </a:rPr>
              <a:t>We look either at columns [2,3,4] or at columns [1,3,4]</a:t>
            </a:r>
            <a:br>
              <a:rPr lang="en-CA" sz="2000" dirty="0">
                <a:solidFill>
                  <a:schemeClr val="tx1"/>
                </a:solidFill>
              </a:rPr>
            </a:br>
            <a:r>
              <a:rPr lang="en-CA" sz="2000" dirty="0">
                <a:solidFill>
                  <a:schemeClr val="tx1"/>
                </a:solidFill>
              </a:rPr>
              <a:t>(because cols 1 2 are linearly dependent)</a:t>
            </a:r>
          </a:p>
          <a:p>
            <a:pPr algn="l"/>
            <a:r>
              <a:rPr lang="en-CA" sz="2000" dirty="0">
                <a:solidFill>
                  <a:schemeClr val="tx1"/>
                </a:solidFill>
              </a:rPr>
              <a:t>	Let B</a:t>
            </a:r>
            <a:r>
              <a:rPr lang="en-CA" sz="2000" baseline="-25000" dirty="0">
                <a:solidFill>
                  <a:schemeClr val="tx1"/>
                </a:solidFill>
              </a:rPr>
              <a:t>1</a:t>
            </a:r>
            <a:r>
              <a:rPr lang="en-CA" sz="2000" dirty="0">
                <a:solidFill>
                  <a:schemeClr val="tx1"/>
                </a:solidFill>
              </a:rPr>
              <a:t> =A[col1, col3,col4]. Compute B</a:t>
            </a:r>
            <a:r>
              <a:rPr lang="en-CA" sz="2000" baseline="30000" dirty="0">
                <a:solidFill>
                  <a:schemeClr val="tx1"/>
                </a:solidFill>
              </a:rPr>
              <a:t>-1</a:t>
            </a:r>
            <a:r>
              <a:rPr lang="en-CA" sz="2000" dirty="0">
                <a:solidFill>
                  <a:schemeClr val="tx1"/>
                </a:solidFill>
              </a:rPr>
              <a:t>b . If it is &gt;=0, that’s a </a:t>
            </a:r>
            <a:r>
              <a:rPr lang="en-CA" sz="2000" dirty="0" err="1">
                <a:solidFill>
                  <a:schemeClr val="tx1"/>
                </a:solidFill>
              </a:rPr>
              <a:t>bfs</a:t>
            </a:r>
            <a:r>
              <a:rPr lang="en-CA" sz="2000" dirty="0">
                <a:solidFill>
                  <a:schemeClr val="tx1"/>
                </a:solidFill>
              </a:rPr>
              <a:t>.</a:t>
            </a:r>
            <a:br>
              <a:rPr lang="en-CA" sz="2000" dirty="0">
                <a:solidFill>
                  <a:schemeClr val="tx1"/>
                </a:solidFill>
              </a:rPr>
            </a:br>
            <a:r>
              <a:rPr lang="en-CA" sz="2000" dirty="0">
                <a:solidFill>
                  <a:schemeClr val="tx1"/>
                </a:solidFill>
              </a:rPr>
              <a:t>	Let B</a:t>
            </a:r>
            <a:r>
              <a:rPr lang="en-CA" sz="2000" baseline="-25000" dirty="0">
                <a:solidFill>
                  <a:schemeClr val="tx1"/>
                </a:solidFill>
              </a:rPr>
              <a:t>2</a:t>
            </a:r>
            <a:r>
              <a:rPr lang="en-CA" sz="2000" dirty="0">
                <a:solidFill>
                  <a:schemeClr val="tx1"/>
                </a:solidFill>
              </a:rPr>
              <a:t> =A[col2, col3,col4]. Compute B</a:t>
            </a:r>
            <a:r>
              <a:rPr lang="en-CA" sz="2000" baseline="30000" dirty="0">
                <a:solidFill>
                  <a:schemeClr val="tx1"/>
                </a:solidFill>
              </a:rPr>
              <a:t>-1</a:t>
            </a:r>
            <a:r>
              <a:rPr lang="en-CA" sz="2000" dirty="0">
                <a:solidFill>
                  <a:schemeClr val="tx1"/>
                </a:solidFill>
              </a:rPr>
              <a:t>b . If it is &gt;=0, that’s a </a:t>
            </a:r>
            <a:r>
              <a:rPr lang="en-CA" sz="2000" dirty="0" err="1">
                <a:solidFill>
                  <a:schemeClr val="tx1"/>
                </a:solidFill>
              </a:rPr>
              <a:t>bfs</a:t>
            </a:r>
            <a:r>
              <a:rPr lang="en-CA" sz="2000" dirty="0">
                <a:solidFill>
                  <a:schemeClr val="tx1"/>
                </a:solidFill>
              </a:rPr>
              <a:t>.</a:t>
            </a:r>
            <a:br>
              <a:rPr lang="en-CA" sz="2000" dirty="0">
                <a:solidFill>
                  <a:schemeClr val="tx1"/>
                </a:solidFill>
              </a:rPr>
            </a:br>
            <a:r>
              <a:rPr lang="en-CA" sz="2000" dirty="0">
                <a:solidFill>
                  <a:schemeClr val="tx1"/>
                </a:solidFill>
              </a:rPr>
              <a:t>One of them is the optimal solution.</a:t>
            </a:r>
          </a:p>
          <a:p>
            <a:pPr algn="l"/>
            <a:r>
              <a:rPr lang="en-CA" sz="2000" dirty="0">
                <a:solidFill>
                  <a:schemeClr val="tx1"/>
                </a:solidFill>
              </a:rPr>
              <a:t>What is the dual LP?</a:t>
            </a:r>
            <a:endParaRPr lang="en-US" sz="20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7CE4C3E-2C33-42F4-9C92-4DFCFCAA1E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020191"/>
              </p:ext>
            </p:extLst>
          </p:nvPr>
        </p:nvGraphicFramePr>
        <p:xfrm>
          <a:off x="4949998" y="2360423"/>
          <a:ext cx="3519216" cy="1115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9804">
                  <a:extLst>
                    <a:ext uri="{9D8B030D-6E8A-4147-A177-3AD203B41FA5}">
                      <a16:colId xmlns:a16="http://schemas.microsoft.com/office/drawing/2014/main" val="2574431365"/>
                    </a:ext>
                  </a:extLst>
                </a:gridCol>
                <a:gridCol w="879804">
                  <a:extLst>
                    <a:ext uri="{9D8B030D-6E8A-4147-A177-3AD203B41FA5}">
                      <a16:colId xmlns:a16="http://schemas.microsoft.com/office/drawing/2014/main" val="1504462349"/>
                    </a:ext>
                  </a:extLst>
                </a:gridCol>
                <a:gridCol w="879804">
                  <a:extLst>
                    <a:ext uri="{9D8B030D-6E8A-4147-A177-3AD203B41FA5}">
                      <a16:colId xmlns:a16="http://schemas.microsoft.com/office/drawing/2014/main" val="3589943094"/>
                    </a:ext>
                  </a:extLst>
                </a:gridCol>
                <a:gridCol w="879804">
                  <a:extLst>
                    <a:ext uri="{9D8B030D-6E8A-4147-A177-3AD203B41FA5}">
                      <a16:colId xmlns:a16="http://schemas.microsoft.com/office/drawing/2014/main" val="3311440015"/>
                    </a:ext>
                  </a:extLst>
                </a:gridCol>
              </a:tblGrid>
              <a:tr h="373985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993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C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366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455588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CADCCD09-456F-468C-9117-7F194F1414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038403"/>
              </p:ext>
            </p:extLst>
          </p:nvPr>
        </p:nvGraphicFramePr>
        <p:xfrm>
          <a:off x="4949998" y="1761130"/>
          <a:ext cx="351921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9804">
                  <a:extLst>
                    <a:ext uri="{9D8B030D-6E8A-4147-A177-3AD203B41FA5}">
                      <a16:colId xmlns:a16="http://schemas.microsoft.com/office/drawing/2014/main" val="2574431365"/>
                    </a:ext>
                  </a:extLst>
                </a:gridCol>
                <a:gridCol w="879804">
                  <a:extLst>
                    <a:ext uri="{9D8B030D-6E8A-4147-A177-3AD203B41FA5}">
                      <a16:colId xmlns:a16="http://schemas.microsoft.com/office/drawing/2014/main" val="1504462349"/>
                    </a:ext>
                  </a:extLst>
                </a:gridCol>
                <a:gridCol w="879804">
                  <a:extLst>
                    <a:ext uri="{9D8B030D-6E8A-4147-A177-3AD203B41FA5}">
                      <a16:colId xmlns:a16="http://schemas.microsoft.com/office/drawing/2014/main" val="3589943094"/>
                    </a:ext>
                  </a:extLst>
                </a:gridCol>
                <a:gridCol w="879804">
                  <a:extLst>
                    <a:ext uri="{9D8B030D-6E8A-4147-A177-3AD203B41FA5}">
                      <a16:colId xmlns:a16="http://schemas.microsoft.com/office/drawing/2014/main" val="33114400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993795"/>
                  </a:ext>
                </a:extLst>
              </a:tr>
            </a:tbl>
          </a:graphicData>
        </a:graphic>
      </p:graphicFrame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EB46BC10-D729-43AE-A20F-7F570B5D9E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689600"/>
              </p:ext>
            </p:extLst>
          </p:nvPr>
        </p:nvGraphicFramePr>
        <p:xfrm>
          <a:off x="8920725" y="2427366"/>
          <a:ext cx="87980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9804">
                  <a:extLst>
                    <a:ext uri="{9D8B030D-6E8A-4147-A177-3AD203B41FA5}">
                      <a16:colId xmlns:a16="http://schemas.microsoft.com/office/drawing/2014/main" val="33114400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993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366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455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7791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LP Duality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endParaRPr lang="en-US" sz="2200" dirty="0">
              <a:latin typeface="+mn-lt"/>
            </a:endParaRPr>
          </a:p>
          <a:p>
            <a:pPr algn="l"/>
            <a:endParaRPr lang="en-US" sz="2200" dirty="0">
              <a:latin typeface="+mn-lt"/>
            </a:endParaRPr>
          </a:p>
          <a:p>
            <a:pPr algn="l"/>
            <a:br>
              <a:rPr lang="en-US" sz="2200" u="sng" dirty="0">
                <a:latin typeface="+mn-lt"/>
              </a:rPr>
            </a:br>
            <a:br>
              <a:rPr lang="en-US" sz="2200" u="sng" dirty="0">
                <a:latin typeface="+mn-lt"/>
              </a:rPr>
            </a:br>
            <a:r>
              <a:rPr lang="en-US" sz="2200" u="sng" dirty="0">
                <a:latin typeface="+mn-lt"/>
              </a:rPr>
              <a:t>Strong duality theorem</a:t>
            </a:r>
            <a:r>
              <a:rPr lang="en-US" sz="2200" dirty="0">
                <a:latin typeface="+mn-lt"/>
              </a:rPr>
              <a:t>:</a:t>
            </a:r>
          </a:p>
          <a:p>
            <a:pPr marL="457200" indent="-457200" algn="l">
              <a:buAutoNum type="arabicParenR"/>
            </a:pPr>
            <a:r>
              <a:rPr lang="en-US" sz="2200" dirty="0">
                <a:latin typeface="+mn-lt"/>
              </a:rPr>
              <a:t>If the primal LP is feasible and finite, then OPT(primal LP) </a:t>
            </a:r>
            <a:r>
              <a:rPr lang="en-US" sz="2200" dirty="0">
                <a:solidFill>
                  <a:schemeClr val="tx1"/>
                </a:solidFill>
                <a:latin typeface="+mn-lt"/>
              </a:rPr>
              <a:t>= OPT(dual LP).</a:t>
            </a:r>
          </a:p>
          <a:p>
            <a:pPr marL="457200" indent="-457200" algn="l">
              <a:buAutoNum type="arabicParenR"/>
            </a:pPr>
            <a:r>
              <a:rPr lang="en-US" sz="2200" dirty="0">
                <a:latin typeface="+mn-lt"/>
              </a:rPr>
              <a:t>If the primal LP is infeasible, the dual LP is unbounded.</a:t>
            </a:r>
          </a:p>
          <a:p>
            <a:pPr marL="457200" indent="-457200" algn="l">
              <a:buAutoNum type="arabicParenR"/>
            </a:pPr>
            <a:r>
              <a:rPr lang="en-US" sz="2200" dirty="0">
                <a:latin typeface="+mn-lt"/>
              </a:rPr>
              <a:t>If the primal LP is unbounded, the dual LP is infeasible.</a:t>
            </a:r>
          </a:p>
          <a:p>
            <a:pPr marL="457200" indent="-457200" algn="l">
              <a:buAutoNum type="arabicParenR"/>
            </a:pPr>
            <a:r>
              <a:rPr lang="en-US" sz="2200" dirty="0">
                <a:latin typeface="+mn-lt"/>
              </a:rPr>
              <a:t>Dual of dual is the primal. </a:t>
            </a:r>
          </a:p>
          <a:p>
            <a:pPr algn="l"/>
            <a:endParaRPr lang="en-US" sz="2200" dirty="0">
              <a:latin typeface="+mn-lt"/>
            </a:endParaRPr>
          </a:p>
          <a:p>
            <a:pPr marL="457200" indent="-457200" algn="l">
              <a:buAutoNum type="arabicParenR"/>
            </a:pPr>
            <a:endParaRPr lang="en-US" sz="2200" dirty="0">
              <a:latin typeface="+mn-lt"/>
            </a:endParaRPr>
          </a:p>
          <a:p>
            <a:pPr algn="l"/>
            <a:endParaRPr lang="en-US" sz="2200" dirty="0">
              <a:latin typeface="+mn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C2FDE9-2719-4BD5-BE3B-5955B5D4EC14}"/>
              </a:ext>
            </a:extLst>
          </p:cNvPr>
          <p:cNvSpPr txBox="1"/>
          <p:nvPr/>
        </p:nvSpPr>
        <p:spPr>
          <a:xfrm>
            <a:off x="5894853" y="1665161"/>
            <a:ext cx="3285146" cy="17851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chemeClr val="tx1"/>
                </a:solidFill>
              </a:rPr>
              <a:t>Dual LP: Find </a:t>
            </a:r>
            <a:r>
              <a:rPr lang="en-CA" sz="2200" dirty="0" err="1">
                <a:solidFill>
                  <a:schemeClr val="tx1"/>
                </a:solidFill>
              </a:rPr>
              <a:t>y∈R</a:t>
            </a:r>
            <a:r>
              <a:rPr lang="en-CA" sz="2200" baseline="30000" dirty="0" err="1">
                <a:solidFill>
                  <a:schemeClr val="tx1"/>
                </a:solidFill>
              </a:rPr>
              <a:t>m</a:t>
            </a:r>
            <a:endParaRPr lang="en-CA" sz="2200" baseline="30000" dirty="0">
              <a:solidFill>
                <a:schemeClr val="tx1"/>
              </a:solidFill>
            </a:endParaRPr>
          </a:p>
          <a:p>
            <a:br>
              <a:rPr lang="en-CA" sz="2200" dirty="0">
                <a:solidFill>
                  <a:schemeClr val="tx1"/>
                </a:solidFill>
              </a:rPr>
            </a:br>
            <a:r>
              <a:rPr lang="en-CA" sz="2200" dirty="0">
                <a:solidFill>
                  <a:schemeClr val="tx1"/>
                </a:solidFill>
              </a:rPr>
              <a:t>maximize   </a:t>
            </a:r>
            <a:r>
              <a:rPr lang="en-CA" sz="2200" dirty="0" err="1">
                <a:solidFill>
                  <a:schemeClr val="tx1"/>
                </a:solidFill>
              </a:rPr>
              <a:t>b</a:t>
            </a:r>
            <a:r>
              <a:rPr lang="en-CA" sz="2200" baseline="30000" dirty="0" err="1">
                <a:solidFill>
                  <a:schemeClr val="tx1"/>
                </a:solidFill>
              </a:rPr>
              <a:t>T</a:t>
            </a:r>
            <a:r>
              <a:rPr lang="en-CA" sz="2200" dirty="0" err="1">
                <a:solidFill>
                  <a:schemeClr val="tx1"/>
                </a:solidFill>
              </a:rPr>
              <a:t>y</a:t>
            </a:r>
            <a:endParaRPr lang="en-CA" sz="2200" dirty="0">
              <a:solidFill>
                <a:schemeClr val="tx1"/>
              </a:solidFill>
            </a:endParaRPr>
          </a:p>
          <a:p>
            <a:r>
              <a:rPr lang="en-CA" sz="2200" dirty="0">
                <a:solidFill>
                  <a:schemeClr val="tx1"/>
                </a:solidFill>
              </a:rPr>
              <a:t>	subject to  </a:t>
            </a:r>
            <a:r>
              <a:rPr lang="en-CA" sz="2200" dirty="0" err="1">
                <a:solidFill>
                  <a:schemeClr val="tx1"/>
                </a:solidFill>
              </a:rPr>
              <a:t>A</a:t>
            </a:r>
            <a:r>
              <a:rPr lang="en-CA" sz="2200" baseline="30000" dirty="0" err="1">
                <a:solidFill>
                  <a:schemeClr val="tx1"/>
                </a:solidFill>
              </a:rPr>
              <a:t>t</a:t>
            </a:r>
            <a:r>
              <a:rPr lang="en-CA" sz="2200" dirty="0" err="1">
                <a:solidFill>
                  <a:schemeClr val="tx1"/>
                </a:solidFill>
              </a:rPr>
              <a:t>y</a:t>
            </a:r>
            <a:r>
              <a:rPr lang="en-CA" sz="2200" dirty="0">
                <a:solidFill>
                  <a:schemeClr val="tx1"/>
                </a:solidFill>
              </a:rPr>
              <a:t> ≤ c</a:t>
            </a:r>
          </a:p>
          <a:p>
            <a:r>
              <a:rPr lang="en-CA" sz="2200" dirty="0">
                <a:solidFill>
                  <a:schemeClr val="tx1"/>
                </a:solidFill>
              </a:rPr>
              <a:t>	and              y ≥ 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684A03F-B007-453F-B4AA-A887F85E4BC6}"/>
              </a:ext>
            </a:extLst>
          </p:cNvPr>
          <p:cNvSpPr txBox="1"/>
          <p:nvPr/>
        </p:nvSpPr>
        <p:spPr>
          <a:xfrm>
            <a:off x="1103901" y="1682340"/>
            <a:ext cx="3285146" cy="17851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chemeClr val="tx1"/>
                </a:solidFill>
              </a:rPr>
              <a:t>Primal LP: Find </a:t>
            </a:r>
            <a:r>
              <a:rPr lang="en-CA" sz="2200" dirty="0" err="1">
                <a:solidFill>
                  <a:schemeClr val="tx1"/>
                </a:solidFill>
              </a:rPr>
              <a:t>x∈R</a:t>
            </a:r>
            <a:r>
              <a:rPr lang="en-CA" sz="2200" baseline="30000" dirty="0" err="1">
                <a:solidFill>
                  <a:schemeClr val="tx1"/>
                </a:solidFill>
              </a:rPr>
              <a:t>n</a:t>
            </a:r>
            <a:endParaRPr lang="en-CA" sz="2200" baseline="30000" dirty="0">
              <a:solidFill>
                <a:schemeClr val="tx1"/>
              </a:solidFill>
            </a:endParaRPr>
          </a:p>
          <a:p>
            <a:br>
              <a:rPr lang="en-CA" sz="220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minimize </a:t>
            </a:r>
            <a:r>
              <a:rPr lang="en-US" sz="2200" dirty="0" err="1">
                <a:solidFill>
                  <a:schemeClr val="tx1"/>
                </a:solidFill>
              </a:rPr>
              <a:t>c</a:t>
            </a:r>
            <a:r>
              <a:rPr lang="en-US" sz="2200" baseline="30000" dirty="0" err="1">
                <a:solidFill>
                  <a:schemeClr val="tx1"/>
                </a:solidFill>
              </a:rPr>
              <a:t>T</a:t>
            </a:r>
            <a:r>
              <a:rPr lang="en-US" sz="2200" dirty="0" err="1">
                <a:solidFill>
                  <a:schemeClr val="tx1"/>
                </a:solidFill>
              </a:rPr>
              <a:t>x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	subject to Ax ≥ b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	and 	     x ≥ 0</a:t>
            </a:r>
            <a:endParaRPr lang="en-CA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07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LP for min-weight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/>
              <a:t>Write an algorithm that gets a graph G on n vertices,</a:t>
            </a:r>
            <a:br>
              <a:rPr lang="en-US" sz="2000" dirty="0"/>
            </a:br>
            <a:r>
              <a:rPr lang="en-US" sz="2000" dirty="0"/>
              <a:t>and outputs a vertex cover of G such that</a:t>
            </a:r>
          </a:p>
          <a:p>
            <a:pPr marL="457200" indent="-457200" algn="l">
              <a:buFontTx/>
              <a:buAutoNum type="arabicParenR"/>
            </a:pPr>
            <a:r>
              <a:rPr lang="en-US" sz="2000" dirty="0"/>
              <a:t>The output has at most 1.9*</a:t>
            </a:r>
            <a:r>
              <a:rPr lang="en-US" sz="2000" dirty="0" err="1"/>
              <a:t>minVC</a:t>
            </a:r>
            <a:r>
              <a:rPr lang="en-US" sz="2000" dirty="0"/>
              <a:t>(G) many vertices</a:t>
            </a:r>
            <a:br>
              <a:rPr lang="en-US" sz="2000" dirty="0"/>
            </a:br>
            <a:endParaRPr lang="en-US" sz="2000" baseline="30000" dirty="0"/>
          </a:p>
          <a:p>
            <a:pPr marL="457200" indent="-457200" algn="l">
              <a:buAutoNum type="arabicParenR"/>
            </a:pPr>
            <a:r>
              <a:rPr lang="en-US" sz="2000" dirty="0"/>
              <a:t>The running time of the algorithm is &lt;1.2</a:t>
            </a:r>
            <a:r>
              <a:rPr lang="en-US" sz="2000" baseline="30000" dirty="0"/>
              <a:t>n</a:t>
            </a:r>
          </a:p>
          <a:p>
            <a:pPr algn="l"/>
            <a:r>
              <a:rPr lang="en-US" sz="2000" b="1" i="1" dirty="0"/>
              <a:t>Answer</a:t>
            </a:r>
            <a:r>
              <a:rPr lang="en-US" sz="2000" dirty="0"/>
              <a:t>:</a:t>
            </a:r>
          </a:p>
          <a:p>
            <a:pPr algn="l"/>
            <a:r>
              <a:rPr lang="en-US" sz="2000" dirty="0"/>
              <a:t>“Base case1” : 1-approximation (exact solution) can be solved in time 2</a:t>
            </a:r>
            <a:r>
              <a:rPr lang="en-US" sz="2000" baseline="30000" dirty="0"/>
              <a:t>n</a:t>
            </a:r>
            <a:endParaRPr lang="en-US" sz="2000" dirty="0"/>
          </a:p>
          <a:p>
            <a:pPr algn="l"/>
            <a:r>
              <a:rPr lang="en-US" sz="2000" dirty="0"/>
              <a:t>“Base case2” : 2-approximation can be solved in poly time</a:t>
            </a:r>
            <a:endParaRPr lang="en-US" sz="2000" baseline="30000" dirty="0"/>
          </a:p>
          <a:p>
            <a:pPr algn="l"/>
            <a:r>
              <a:rPr lang="en-US" sz="2000" dirty="0"/>
              <a:t>Here we want a trade-off between approximation and running time:</a:t>
            </a:r>
          </a:p>
          <a:p>
            <a:pPr algn="l"/>
            <a:r>
              <a:rPr lang="en-US" sz="2000" dirty="0"/>
              <a:t>Slightly better approx., at the price of slightly exponential runtime</a:t>
            </a:r>
          </a:p>
          <a:p>
            <a:pPr algn="l"/>
            <a:r>
              <a:rPr lang="en-US" sz="2000" dirty="0"/>
              <a:t>Solution: a mix between brute force and efficient 2-approx.</a:t>
            </a:r>
          </a:p>
        </p:txBody>
      </p:sp>
    </p:spTree>
    <p:extLst>
      <p:ext uri="{BB962C8B-B14F-4D97-AF65-F5344CB8AC3E}">
        <p14:creationId xmlns:p14="http://schemas.microsoft.com/office/powerpoint/2010/main" val="1218052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LP for min-weight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/>
              <a:t>Write an algorithm that gets a graph G=(V,E) on n vertices,</a:t>
            </a:r>
            <a:br>
              <a:rPr lang="en-US" sz="2000" dirty="0"/>
            </a:br>
            <a:r>
              <a:rPr lang="en-US" sz="2000" dirty="0"/>
              <a:t>and outputs a vertex cover of G such that</a:t>
            </a:r>
          </a:p>
          <a:p>
            <a:pPr algn="l"/>
            <a:r>
              <a:rPr lang="en-US" sz="2000" dirty="0"/>
              <a:t>The output has at most 1.9*</a:t>
            </a:r>
            <a:r>
              <a:rPr lang="en-US" sz="2000" dirty="0" err="1"/>
              <a:t>minVC</a:t>
            </a:r>
            <a:r>
              <a:rPr lang="en-US" sz="2000" dirty="0"/>
              <a:t>(G) many vertices</a:t>
            </a:r>
            <a:br>
              <a:rPr lang="en-US" sz="2000" dirty="0"/>
            </a:br>
            <a:r>
              <a:rPr lang="en-US" sz="2000" dirty="0"/>
              <a:t>The running time of the algorithm is &lt;1.2</a:t>
            </a:r>
            <a:r>
              <a:rPr lang="en-US" sz="2000" baseline="30000" dirty="0"/>
              <a:t>n</a:t>
            </a:r>
          </a:p>
          <a:p>
            <a:pPr algn="l"/>
            <a:r>
              <a:rPr lang="en-US" sz="2000" b="1" dirty="0"/>
              <a:t>Attempt1</a:t>
            </a:r>
            <a:r>
              <a:rPr lang="en-US" sz="2000" dirty="0"/>
              <a:t>: Choose U a subset of V of size n/10.</a:t>
            </a:r>
          </a:p>
          <a:p>
            <a:pPr algn="l"/>
            <a:r>
              <a:rPr lang="en-US" sz="2000" dirty="0"/>
              <a:t>For each subsets S’ of U</a:t>
            </a:r>
          </a:p>
          <a:p>
            <a:pPr algn="l"/>
            <a:r>
              <a:rPr lang="en-US" sz="2000" dirty="0"/>
              <a:t>	(a) see which vertices are covered, and remove them from G.</a:t>
            </a:r>
          </a:p>
          <a:p>
            <a:pPr algn="l"/>
            <a:r>
              <a:rPr lang="en-US" sz="2000" dirty="0"/>
              <a:t>	(b) For the remaining vertices run a 2 approximation</a:t>
            </a:r>
          </a:p>
          <a:p>
            <a:pPr algn="l"/>
            <a:r>
              <a:rPr lang="en-US" sz="2000" dirty="0"/>
              <a:t>	(c) Save S’ union the set obtained in step (b)</a:t>
            </a:r>
          </a:p>
          <a:p>
            <a:pPr algn="l"/>
            <a:r>
              <a:rPr lang="en-US" sz="2000" dirty="0"/>
              <a:t>Take best solution from step (c).</a:t>
            </a:r>
          </a:p>
          <a:p>
            <a:pPr algn="l"/>
            <a:r>
              <a:rPr lang="en-US" sz="2000" dirty="0"/>
              <a:t>Doesn’t work because it is possible that U doesn’t intersect any optimal solution</a:t>
            </a:r>
          </a:p>
        </p:txBody>
      </p:sp>
    </p:spTree>
    <p:extLst>
      <p:ext uri="{BB962C8B-B14F-4D97-AF65-F5344CB8AC3E}">
        <p14:creationId xmlns:p14="http://schemas.microsoft.com/office/powerpoint/2010/main" val="3185955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LP for min-weight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47180"/>
          </a:xfrm>
        </p:spPr>
        <p:txBody>
          <a:bodyPr/>
          <a:lstStyle/>
          <a:p>
            <a:pPr algn="l"/>
            <a:r>
              <a:rPr lang="en-US" sz="2000" dirty="0"/>
              <a:t>Write an algorithm that gets a graph G=(V,E) on n vertices,</a:t>
            </a:r>
            <a:br>
              <a:rPr lang="en-US" sz="2000" dirty="0"/>
            </a:br>
            <a:r>
              <a:rPr lang="en-US" sz="2000" dirty="0"/>
              <a:t>and outputs a vertex cover of G such that</a:t>
            </a:r>
          </a:p>
          <a:p>
            <a:pPr marL="457200" indent="-457200" algn="l">
              <a:buFontTx/>
              <a:buAutoNum type="arabicParenR"/>
            </a:pPr>
            <a:r>
              <a:rPr lang="en-US" sz="2000" dirty="0"/>
              <a:t>The output has at most 1.9*</a:t>
            </a:r>
            <a:r>
              <a:rPr lang="en-US" sz="2000" dirty="0" err="1"/>
              <a:t>minVC</a:t>
            </a:r>
            <a:r>
              <a:rPr lang="en-US" sz="2000" dirty="0"/>
              <a:t>(G) many vertices</a:t>
            </a:r>
            <a:br>
              <a:rPr lang="en-US" sz="2000" dirty="0"/>
            </a:br>
            <a:r>
              <a:rPr lang="en-US" sz="2000" dirty="0"/>
              <a:t>The running time of the algorithm is &lt;1.3</a:t>
            </a:r>
            <a:r>
              <a:rPr lang="en-US" sz="2000" baseline="30000" dirty="0"/>
              <a:t>n</a:t>
            </a:r>
          </a:p>
          <a:p>
            <a:pPr algn="l"/>
            <a:r>
              <a:rPr lang="en-US" sz="2000" b="1" dirty="0"/>
              <a:t>Attempt1</a:t>
            </a:r>
            <a:r>
              <a:rPr lang="en-US" sz="2000" dirty="0"/>
              <a:t>: </a:t>
            </a:r>
          </a:p>
          <a:p>
            <a:pPr algn="l"/>
            <a:r>
              <a:rPr lang="en-US" sz="2000" dirty="0"/>
              <a:t>For each subsets S’ of V of size &lt;=n/10	-- &lt; {n choose n/10}&lt;1.3</a:t>
            </a:r>
            <a:r>
              <a:rPr lang="en-US" sz="2000" baseline="30000" dirty="0"/>
              <a:t>n</a:t>
            </a:r>
          </a:p>
          <a:p>
            <a:pPr algn="l"/>
            <a:r>
              <a:rPr lang="en-US" sz="2000" dirty="0"/>
              <a:t>	(a) see which vertices are covered by S’, and remove them from G.</a:t>
            </a:r>
            <a:br>
              <a:rPr lang="en-US" sz="2000" dirty="0"/>
            </a:br>
            <a:r>
              <a:rPr lang="en-US" sz="2000" dirty="0"/>
              <a:t>	(b) For the remaining vertices run a 2 approximation</a:t>
            </a:r>
            <a:br>
              <a:rPr lang="en-US" sz="2000" dirty="0"/>
            </a:br>
            <a:r>
              <a:rPr lang="en-US" sz="2000" dirty="0"/>
              <a:t>	(c) Save S’ union the set obtained in step (b)</a:t>
            </a:r>
            <a:br>
              <a:rPr lang="en-US" sz="2000" dirty="0"/>
            </a:br>
            <a:r>
              <a:rPr lang="en-US" sz="2000" dirty="0"/>
              <a:t>Take best solution from step (c).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CA03CF2-30DB-459F-99EF-2284997E21C3}"/>
              </a:ext>
            </a:extLst>
          </p:cNvPr>
          <p:cNvSpPr/>
          <p:nvPr/>
        </p:nvSpPr>
        <p:spPr>
          <a:xfrm>
            <a:off x="719998" y="1962960"/>
            <a:ext cx="9070532" cy="1839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chemeClr val="tx1"/>
                </a:solidFill>
              </a:rPr>
              <a:t>Idea</a:t>
            </a:r>
            <a:r>
              <a:rPr lang="en-US" sz="2000" dirty="0">
                <a:solidFill>
                  <a:schemeClr val="tx1"/>
                </a:solidFill>
              </a:rPr>
              <a:t>: Fix some optimal  vertex cover OPT.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One of the subsets S’ will be contained in OPT.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For the remaining OPT/S’ we get a 2 approximation. So its size is &lt; |S’|+2(OPT-|S’|) </a:t>
            </a:r>
          </a:p>
          <a:p>
            <a:r>
              <a:rPr lang="en-US" sz="2000" dirty="0">
                <a:solidFill>
                  <a:schemeClr val="tx1"/>
                </a:solidFill>
              </a:rPr>
              <a:t>Since we are trying all subsets S’ of size up to 0.1n, we‘ll have S’&gt;=0.1|OPT|, then the size &lt; |S’|+2(OPT-|S’|)&lt; 1.9OPT</a:t>
            </a:r>
          </a:p>
        </p:txBody>
      </p:sp>
    </p:spTree>
    <p:extLst>
      <p:ext uri="{BB962C8B-B14F-4D97-AF65-F5344CB8AC3E}">
        <p14:creationId xmlns:p14="http://schemas.microsoft.com/office/powerpoint/2010/main" val="110991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1.9 approx. for min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110976"/>
          </a:xfrm>
        </p:spPr>
        <p:txBody>
          <a:bodyPr/>
          <a:lstStyle/>
          <a:p>
            <a:pPr algn="l"/>
            <a:r>
              <a:rPr lang="en-US" sz="2000" dirty="0"/>
              <a:t>Write an algorithm that gets a graph G=(V,E) on n vertices,</a:t>
            </a:r>
            <a:br>
              <a:rPr lang="en-US" sz="2000" dirty="0"/>
            </a:br>
            <a:r>
              <a:rPr lang="en-US" sz="2000" dirty="0"/>
              <a:t>and outputs a vertex cover of G such that</a:t>
            </a:r>
          </a:p>
          <a:p>
            <a:pPr marL="457200" indent="-457200" algn="l">
              <a:buFontTx/>
              <a:buAutoNum type="arabicParenR"/>
            </a:pPr>
            <a:r>
              <a:rPr lang="en-US" sz="2000" dirty="0"/>
              <a:t>The output has at most 1.9*</a:t>
            </a:r>
            <a:r>
              <a:rPr lang="en-US" sz="2000" dirty="0" err="1"/>
              <a:t>minVC</a:t>
            </a:r>
            <a:r>
              <a:rPr lang="en-US" sz="2000" dirty="0"/>
              <a:t>(G) many vertices</a:t>
            </a:r>
            <a:br>
              <a:rPr lang="en-US" sz="2000" dirty="0"/>
            </a:br>
            <a:r>
              <a:rPr lang="en-US" sz="2000" dirty="0"/>
              <a:t>The running time of the algorithm is &lt;1.3</a:t>
            </a:r>
            <a:r>
              <a:rPr lang="en-US" sz="2000" baseline="30000" dirty="0"/>
              <a:t>n</a:t>
            </a:r>
          </a:p>
          <a:p>
            <a:pPr algn="l"/>
            <a:r>
              <a:rPr lang="en-US" sz="2000" b="1" dirty="0"/>
              <a:t>Attempt2</a:t>
            </a:r>
            <a:r>
              <a:rPr lang="en-US" sz="2000" dirty="0"/>
              <a:t>: </a:t>
            </a:r>
          </a:p>
          <a:p>
            <a:pPr algn="l"/>
            <a:r>
              <a:rPr lang="en-US" sz="2000" dirty="0"/>
              <a:t>1) Run a 2-approx. alg. (using a maximal matching) to obtain a vertex cover S.</a:t>
            </a:r>
            <a:br>
              <a:rPr lang="en-US" sz="2000" dirty="0"/>
            </a:br>
            <a:r>
              <a:rPr lang="en-US" sz="2000" dirty="0"/>
              <a:t>Denoting |S| = s. We know that s&lt;= 2*</a:t>
            </a:r>
            <a:r>
              <a:rPr lang="en-US" sz="2000" dirty="0" err="1"/>
              <a:t>minVC</a:t>
            </a:r>
            <a:r>
              <a:rPr lang="en-US" sz="2000" dirty="0"/>
              <a:t>(G)</a:t>
            </a:r>
          </a:p>
          <a:p>
            <a:pPr algn="l"/>
            <a:r>
              <a:rPr lang="en-US" sz="2000" dirty="0"/>
              <a:t>// by the analysis we know that any optimal vertex cover of G is contained in S.</a:t>
            </a:r>
            <a:br>
              <a:rPr lang="en-US" sz="2000" dirty="0"/>
            </a:br>
            <a:r>
              <a:rPr lang="en-US" sz="2000" dirty="0"/>
              <a:t>Next, we try to reduce the set S:</a:t>
            </a:r>
          </a:p>
          <a:p>
            <a:pPr algn="l"/>
            <a:r>
              <a:rPr lang="en-US" sz="2000" dirty="0"/>
              <a:t>2) For </a:t>
            </a:r>
            <a:r>
              <a:rPr lang="en-US" sz="2000" dirty="0" err="1"/>
              <a:t>i</a:t>
            </a:r>
            <a:r>
              <a:rPr lang="en-US" sz="2000" dirty="0"/>
              <a:t>=1,2,3…0.1*s and for every subset U contained in S of size </a:t>
            </a:r>
            <a:r>
              <a:rPr lang="en-US" sz="2000" dirty="0" err="1"/>
              <a:t>i</a:t>
            </a:r>
            <a:endParaRPr lang="en-US" sz="2000" dirty="0"/>
          </a:p>
          <a:p>
            <a:pPr algn="l"/>
            <a:r>
              <a:rPr lang="en-US" sz="2000" dirty="0"/>
              <a:t>	Try removing U from S and check if it is a vertex cover.</a:t>
            </a:r>
          </a:p>
          <a:p>
            <a:pPr algn="l"/>
            <a:r>
              <a:rPr lang="en-US" sz="2000" dirty="0"/>
              <a:t>Output the smallest S\U that is a vertex cover.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8C81608-F9F8-48DD-9788-DFF0E2A36DC0}"/>
              </a:ext>
            </a:extLst>
          </p:cNvPr>
          <p:cNvSpPr/>
          <p:nvPr/>
        </p:nvSpPr>
        <p:spPr>
          <a:xfrm>
            <a:off x="395768" y="891247"/>
            <a:ext cx="6957668" cy="12015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Runtime: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step1: poly(n)</a:t>
            </a:r>
          </a:p>
          <a:p>
            <a:r>
              <a:rPr lang="en-US" sz="2000" dirty="0">
                <a:solidFill>
                  <a:schemeClr val="tx1"/>
                </a:solidFill>
              </a:rPr>
              <a:t>Step2: sum_{</a:t>
            </a:r>
            <a:r>
              <a:rPr lang="en-US" sz="2000" dirty="0" err="1">
                <a:solidFill>
                  <a:schemeClr val="tx1"/>
                </a:solidFill>
              </a:rPr>
              <a:t>i</a:t>
            </a:r>
            <a:r>
              <a:rPr lang="en-US" sz="2000" dirty="0">
                <a:solidFill>
                  <a:schemeClr val="tx1"/>
                </a:solidFill>
              </a:rPr>
              <a:t>=1}^0.1s {s choose </a:t>
            </a:r>
            <a:r>
              <a:rPr lang="en-US" sz="2000" dirty="0" err="1">
                <a:solidFill>
                  <a:schemeClr val="tx1"/>
                </a:solidFill>
              </a:rPr>
              <a:t>i</a:t>
            </a:r>
            <a:r>
              <a:rPr lang="en-US" sz="2000" dirty="0">
                <a:solidFill>
                  <a:schemeClr val="tx1"/>
                </a:solidFill>
              </a:rPr>
              <a:t>} &lt; 0.1s* {s choose 0.1s}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				&lt; 0.1s* (s/0.1s)^0.1s = 1.25^s</a:t>
            </a:r>
            <a:endParaRPr lang="en-CA" sz="2000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C718E2-90B9-48C5-A6E5-7A1F1B59F9D3}"/>
              </a:ext>
            </a:extLst>
          </p:cNvPr>
          <p:cNvSpPr/>
          <p:nvPr/>
        </p:nvSpPr>
        <p:spPr>
          <a:xfrm>
            <a:off x="2617973" y="2879571"/>
            <a:ext cx="6957668" cy="1696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Approximation guarantee: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If s&lt;1.9minVC(G), then clearly the solution will be &lt;1.9minVC(G).</a:t>
            </a:r>
          </a:p>
          <a:p>
            <a:r>
              <a:rPr lang="en-US" sz="2000" dirty="0">
                <a:solidFill>
                  <a:schemeClr val="tx1"/>
                </a:solidFill>
              </a:rPr>
              <a:t>IF s&gt; 1.9minVC(G), then since S contains a vertex cover of size </a:t>
            </a:r>
            <a:r>
              <a:rPr lang="en-US" sz="2000" dirty="0" err="1">
                <a:solidFill>
                  <a:schemeClr val="tx1"/>
                </a:solidFill>
              </a:rPr>
              <a:t>minVC</a:t>
            </a:r>
            <a:r>
              <a:rPr lang="en-US" sz="2000" dirty="0">
                <a:solidFill>
                  <a:schemeClr val="tx1"/>
                </a:solidFill>
              </a:rPr>
              <a:t>(G), we will remove vertices by brute force, and in one of the choices will see a vertex cover that is at most 1.9minVC(G).</a:t>
            </a:r>
            <a:endParaRPr lang="en-CA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530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1197905266"/>
      </p:ext>
    </p:extLst>
  </p:cSld>
  <p:clrMapOvr>
    <a:masterClrMapping/>
  </p:clrMapOvr>
</p:sld>
</file>

<file path=ppt/theme/theme1.xml><?xml version="1.0" encoding="utf-8"?>
<a:theme xmlns:a="http://schemas.openxmlformats.org/drawingml/2006/main" name="wa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6337</TotalTime>
  <Words>1081</Words>
  <Application>Microsoft Office PowerPoint</Application>
  <PresentationFormat>Custom</PresentationFormat>
  <Paragraphs>89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Albany</vt:lpstr>
      <vt:lpstr>Arial</vt:lpstr>
      <vt:lpstr>Calibri</vt:lpstr>
      <vt:lpstr>Times New Roman</vt:lpstr>
      <vt:lpstr>water</vt:lpstr>
      <vt:lpstr>lyt blackandwhite</vt:lpstr>
      <vt:lpstr>PowerPoint Presentation</vt:lpstr>
      <vt:lpstr>LP for min-weight vertex cover</vt:lpstr>
      <vt:lpstr>LP Duality</vt:lpstr>
      <vt:lpstr>LP for min-weight vertex cover</vt:lpstr>
      <vt:lpstr>LP for min-weight vertex cover</vt:lpstr>
      <vt:lpstr>LP for min-weight vertex cover</vt:lpstr>
      <vt:lpstr>1.9 approx. for min vertex cover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1854</cp:revision>
  <dcterms:created xsi:type="dcterms:W3CDTF">2017-07-19T12:15:02Z</dcterms:created>
  <dcterms:modified xsi:type="dcterms:W3CDTF">2020-10-28T18:25:35Z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