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6"/>
  </p:notesMasterIdLst>
  <p:handoutMasterIdLst>
    <p:handoutMasterId r:id="rId37"/>
  </p:handoutMasterIdLst>
  <p:sldIdLst>
    <p:sldId id="256" r:id="rId3"/>
    <p:sldId id="348" r:id="rId4"/>
    <p:sldId id="515" r:id="rId5"/>
    <p:sldId id="494" r:id="rId6"/>
    <p:sldId id="514" r:id="rId7"/>
    <p:sldId id="368" r:id="rId8"/>
    <p:sldId id="369" r:id="rId9"/>
    <p:sldId id="370" r:id="rId10"/>
    <p:sldId id="371" r:id="rId11"/>
    <p:sldId id="372" r:id="rId12"/>
    <p:sldId id="373" r:id="rId13"/>
    <p:sldId id="374" r:id="rId14"/>
    <p:sldId id="375" r:id="rId15"/>
    <p:sldId id="376" r:id="rId16"/>
    <p:sldId id="377" r:id="rId17"/>
    <p:sldId id="378" r:id="rId18"/>
    <p:sldId id="379" r:id="rId19"/>
    <p:sldId id="380" r:id="rId20"/>
    <p:sldId id="383" r:id="rId21"/>
    <p:sldId id="384" r:id="rId22"/>
    <p:sldId id="385" r:id="rId23"/>
    <p:sldId id="386" r:id="rId24"/>
    <p:sldId id="387" r:id="rId25"/>
    <p:sldId id="388" r:id="rId26"/>
    <p:sldId id="415" r:id="rId27"/>
    <p:sldId id="381" r:id="rId28"/>
    <p:sldId id="382" r:id="rId29"/>
    <p:sldId id="389" r:id="rId30"/>
    <p:sldId id="390" r:id="rId31"/>
    <p:sldId id="391" r:id="rId32"/>
    <p:sldId id="392" r:id="rId33"/>
    <p:sldId id="393" r:id="rId34"/>
    <p:sldId id="334" r:id="rId35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6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95526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4189306995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g4189306995_0_19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924335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4189306995_2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9" name="Google Shape;199;g4189306995_2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129754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4189306995_2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g4189306995_2_6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26771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194498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301481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048537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753391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57616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043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834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114127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995941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6877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10846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14817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432277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11320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1680044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71532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98995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89732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4545885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3321565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8956690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970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452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915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4189306995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g4189306995_0_49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438688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69269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4785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1/cmpt125/assignment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fu.ca/students/academicintegrity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://www.sfu.ca/policies/gazette/student/s10-01.html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20, 2021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algn="l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includes functions related to strings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“ABC”;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(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(password, guess)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200" b="1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How does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know the length of the strings?</a:t>
            </a:r>
            <a:endParaRPr sz="22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284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1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how does </a:t>
            </a:r>
            <a:r>
              <a:rPr lang="en-US" sz="2200" i="1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know the length of the strings?</a:t>
            </a:r>
            <a:b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 string is an array of chars terminating with ‘\0’.</a:t>
            </a:r>
            <a:endParaRPr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‘\0’ is the char with value 0.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457200">
              <a:spcBef>
                <a:spcPts val="1417"/>
              </a:spcBef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The length of the array can be longer than </a:t>
            </a:r>
            <a:r>
              <a:rPr lang="en-US" sz="2200" i="1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().</a:t>
            </a:r>
          </a:p>
          <a:p>
            <a:pPr marL="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char* word1 = “Hello”;</a:t>
            </a: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 word2[8] = {‘H’, ‘e’, ‘l’, ‘l’, ‘o’, ‘\0’, ‘z’, ‘y’};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</a:p>
          <a:p>
            <a:pPr marL="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 \n”, word1);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Hello</a:t>
            </a: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 \n”, word2);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Hello</a:t>
            </a: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Google Shape;196;p3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66946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Bef>
                <a:spcPts val="1417"/>
              </a:spcBef>
              <a:spcAft>
                <a:spcPts val="0"/>
              </a:spcAft>
            </a:pPr>
            <a:r>
              <a:rPr lang="en-US" sz="2200" b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char* word1 = “Hello”;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char word2[9] = {‘H’, ‘e’, ‘l’, ‘l’ , ‘o’, ‘\0’ , ‘o’ , ‘\0’ , ‘\0’};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b="1" u="sng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 comment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:</a:t>
            </a:r>
          </a:p>
          <a:p>
            <a:pPr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word1 - initializing with “Hello”, creates an array of </a:t>
            </a:r>
            <a:r>
              <a:rPr lang="en-US" sz="2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chars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 immutable strings - cannot be changed</a:t>
            </a: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914400"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This allows the compiler to perform optimizations on the code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lvl="0">
              <a:spcBef>
                <a:spcPts val="1417"/>
              </a:spcBef>
              <a:buSzPts val="2200"/>
            </a:pP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word2 - can be modified, e.g.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word2[3] = ‘p’; word2[4] = ‘\0’;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(“%s\n”, word2);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Help</a:t>
            </a: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914400" marR="0" lvl="0" algn="l" rtl="0">
              <a:spcBef>
                <a:spcPts val="1417"/>
              </a:spcBef>
              <a:spcAft>
                <a:spcPts val="0"/>
              </a:spcAft>
            </a:pP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02" name="Google Shape;202;p32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89061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33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guess = “ABC”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password,guess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 i="1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0" name="Google Shape;210;p33"/>
          <p:cNvCxnSpPr>
            <a:stCxn id="6" idx="2"/>
          </p:cNvCxnSpPr>
          <p:nvPr/>
        </p:nvCxnSpPr>
        <p:spPr>
          <a:xfrm flipH="1">
            <a:off x="2692400" y="3463493"/>
            <a:ext cx="4988950" cy="96579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" name="Rectangle 5"/>
          <p:cNvSpPr/>
          <p:nvPr/>
        </p:nvSpPr>
        <p:spPr>
          <a:xfrm>
            <a:off x="5521397" y="2139934"/>
            <a:ext cx="4319905" cy="132355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lvl="0"/>
            <a:r>
              <a:rPr lang="en-US" sz="2400" dirty="0"/>
              <a:t>returns 0 if the strings are equal</a:t>
            </a:r>
            <a:br>
              <a:rPr lang="en-US" sz="2400" dirty="0"/>
            </a:br>
            <a:r>
              <a:rPr lang="en-US" sz="2400" dirty="0"/>
              <a:t>returns </a:t>
            </a:r>
            <a:r>
              <a:rPr lang="en-US" sz="2400" dirty="0" err="1"/>
              <a:t>i</a:t>
            </a:r>
            <a:r>
              <a:rPr lang="en-US" sz="2400" dirty="0"/>
              <a:t>&gt;0 if first &gt; last</a:t>
            </a:r>
            <a:br>
              <a:rPr lang="en-US" sz="2400" dirty="0"/>
            </a:br>
            <a:r>
              <a:rPr lang="en-US" sz="2400" dirty="0"/>
              <a:t>returns </a:t>
            </a:r>
            <a:r>
              <a:rPr lang="en-US" sz="2400" dirty="0" err="1"/>
              <a:t>i</a:t>
            </a:r>
            <a:r>
              <a:rPr lang="en-US" sz="2400" dirty="0"/>
              <a:t>&lt;0 if first &lt; last</a:t>
            </a:r>
          </a:p>
        </p:txBody>
      </p:sp>
    </p:spTree>
    <p:extLst>
      <p:ext uri="{BB962C8B-B14F-4D97-AF65-F5344CB8AC3E}">
        <p14:creationId xmlns:p14="http://schemas.microsoft.com/office/powerpoint/2010/main" val="1342504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 </a:t>
            </a:r>
            <a:r>
              <a:rPr lang="en-US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38119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*s1,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*s2);</a:t>
            </a: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If the strings are equal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returns 0</a:t>
            </a: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Otherwise,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returns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s1[j] – s2[j]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for the minimal j where they differ</a:t>
            </a: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482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- two useful functions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38119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marR="0" lvl="0" indent="0" algn="l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s[])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eturns the length of the strin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g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Counts until null terminator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What happens if there is no ‘\0’ in the string?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144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Copies the string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into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Returns the pointer to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lang="en-US"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SzPts val="2200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What are our requirements about the parameters?</a:t>
            </a:r>
          </a:p>
          <a:p>
            <a:pPr marL="1460500" lvl="2" indent="0">
              <a:spcBef>
                <a:spcPts val="0"/>
              </a:spcBef>
              <a:buSzPts val="2200"/>
              <a:buNone/>
            </a:pP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length of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must be sufficient to copy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endParaRPr sz="2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1800" marR="0" lvl="0" indent="-34290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 the two functions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793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– </a:t>
            </a:r>
            <a:r>
              <a:rPr lang="en-US" sz="4400" b="0" i="0" u="none" strike="noStrike" cap="none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strlen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() and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lvl="0" indent="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str1[]=“Hello";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str2[40];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(str2,str1); // str2 will become {‘H’, ‘e’, ‘l’, ‘l’, ‘o’, ‘\0’}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Hello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("%d\n",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(str2));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5</a:t>
            </a:r>
          </a:p>
          <a:p>
            <a:pPr marL="914400" indent="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str2[4] = ‘\0’;</a:t>
            </a:r>
          </a:p>
          <a:p>
            <a:pPr marL="91440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Hell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("%d\n",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(str2));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4</a:t>
            </a:r>
          </a:p>
          <a:p>
            <a:pPr marL="914400" lvl="0" indent="0">
              <a:spcBef>
                <a:spcPts val="1417"/>
              </a:spcBef>
            </a:pP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543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– </a:t>
            </a: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strcat</a:t>
            </a:r>
            <a:r>
              <a:rPr lang="en-US" dirty="0"/>
              <a:t>()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Appends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to the end of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What are our requirements about the parameters?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0">
              <a:spcBef>
                <a:spcPts val="1417"/>
              </a:spcBef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[80];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[0] = ‘\0’;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,"these ");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,"strings ");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,"are ");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,"concatenated.");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("%s",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“these strings are concatenated.”</a:t>
            </a:r>
            <a:endParaRPr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641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strcat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#include &lt;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#include &lt;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colors[] = {"Red", “Blue", "Green"};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array of char*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widths[] = {"Thin", "Medium", "Thick", "Bold" };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char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[20];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array not initialized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penColor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2,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penThickness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2;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“Green”);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widths[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penThickness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]);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("My pen is %s\n",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“My pen is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GreenThick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337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Initializing Arrays</a:t>
            </a:r>
          </a:p>
        </p:txBody>
      </p:sp>
    </p:spTree>
    <p:extLst>
      <p:ext uri="{BB962C8B-B14F-4D97-AF65-F5344CB8AC3E}">
        <p14:creationId xmlns:p14="http://schemas.microsoft.com/office/powerpoint/2010/main" val="4182052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1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Assignment 1 is due to October 1, 23:59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https://www.cs.sfu.ca/~ishinkar/teaching/fall21/cmpt125/assignments.html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need to submit one file to Canvas –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assignment1.c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read the instructions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will go over the instructions during the tutorial on Wednesday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can use piazza for questions/comments/bugs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Do not post your solutions on piazza</a:t>
            </a:r>
          </a:p>
        </p:txBody>
      </p:sp>
    </p:spTree>
    <p:extLst>
      <p:ext uri="{BB962C8B-B14F-4D97-AF65-F5344CB8AC3E}">
        <p14:creationId xmlns:p14="http://schemas.microsoft.com/office/powerpoint/2010/main" val="117971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Initializing arrays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arr1[5]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initializing the 5 values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arr2[]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same as above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arr3[10]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values have been initialized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arr_ptr1 = arr1;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arr1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arr_ptr2 = {31, 12, 5, -89, 3};</a:t>
            </a:r>
          </a:p>
        </p:txBody>
      </p:sp>
    </p:spTree>
    <p:extLst>
      <p:ext uri="{BB962C8B-B14F-4D97-AF65-F5344CB8AC3E}">
        <p14:creationId xmlns:p14="http://schemas.microsoft.com/office/powerpoint/2010/main" val="2414223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Initializing arrays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arr1[5]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initializing the 5 values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arr2[]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same as above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arr3[10]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values have been initialized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arr_ptr1 = arr1;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arr1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2200" strike="sngStrik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nt* arr_ptr2 = {31, 12, 5, -89, 3};</a:t>
            </a:r>
          </a:p>
          <a:p>
            <a:pPr lvl="0">
              <a:buSzPct val="100000"/>
            </a:pPr>
            <a:r>
              <a:rPr lang="de-DE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// NO!!! The effect is arr_ptr2 = 31</a:t>
            </a:r>
            <a:endParaRPr lang="de-DE" sz="22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036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Initializing Strings</a:t>
            </a: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5289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Initializing 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str1[5]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// initializing the 5 values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 // same as above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str3[10]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chars have been initialized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str3 can store strings of length &lt;= 9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str_ptr1 = str1;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str1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str4 = "word";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creates an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immutable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string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str5 = {'w', 'o', 'r', 'd', '\0'};</a:t>
            </a:r>
          </a:p>
        </p:txBody>
      </p:sp>
      <p:sp>
        <p:nvSpPr>
          <p:cNvPr id="4" name="Rectangle 3"/>
          <p:cNvSpPr/>
          <p:nvPr/>
        </p:nvSpPr>
        <p:spPr>
          <a:xfrm>
            <a:off x="7030720" y="5110480"/>
            <a:ext cx="2778660" cy="82296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solidFill>
                  <a:srgbClr val="0F0FCF"/>
                </a:solidFill>
                <a:latin typeface="Arial" pitchFamily="18"/>
                <a:ea typeface="Arial Unicode MS" pitchFamily="2"/>
                <a:cs typeface="Tahoma" pitchFamily="2"/>
              </a:rPr>
              <a:t>str4[3] = ‘k’</a:t>
            </a: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 will crash</a:t>
            </a:r>
            <a:endParaRPr lang="en-US" sz="220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446106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Initializing 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str1[5]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// initializing the 5 values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 // same as above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str3[10]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chars have been initialized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str3 can store strings of length &lt;= 9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str_ptr1 = str1;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str1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str4 = "word";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creates an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immutable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string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strike="sngStrik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str5 = {'w', 'o', 'r', 'd', '\0'};</a:t>
            </a:r>
            <a:endParaRPr lang="de-DE" sz="14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// NO!!! The </a:t>
            </a:r>
            <a:r>
              <a:rPr lang="de-DE" sz="22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 is str5 = ‘w‘</a:t>
            </a:r>
            <a:endParaRPr lang="de-DE" sz="22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100000"/>
            </a:pPr>
            <a:endParaRPr lang="de-DE" sz="22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970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A comment on immutable 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100000"/>
            </a:pP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 the following code</a:t>
            </a:r>
          </a:p>
          <a:p>
            <a:pPr lvl="0">
              <a:buSzPct val="100000"/>
            </a:pP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str1 = "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";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str2 = "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";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if (str1 == str2)</a:t>
            </a:r>
          </a:p>
          <a:p>
            <a:pPr lvl="0"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 printf(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pointer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");</a:t>
            </a:r>
          </a:p>
          <a:p>
            <a:pPr lvl="0">
              <a:buSzPct val="100000"/>
            </a:pP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else</a:t>
            </a:r>
          </a:p>
          <a:p>
            <a:pPr lvl="0">
              <a:buSzPct val="100000"/>
            </a:pPr>
            <a:r>
              <a:rPr lang="de-DE" sz="2200">
                <a:latin typeface="Arial" panose="020B0604020202020204" pitchFamily="34" charset="0"/>
                <a:cs typeface="Arial" panose="020B0604020202020204" pitchFamily="34" charset="0"/>
              </a:rPr>
              <a:t>   printf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pointers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");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02770" y="6162780"/>
            <a:ext cx="6577230" cy="67056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Are they pointing to the same location in memory?</a:t>
            </a:r>
            <a:endParaRPr lang="en-US" sz="220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97277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Reading user input</a:t>
            </a:r>
          </a:p>
        </p:txBody>
      </p:sp>
    </p:spTree>
    <p:extLst>
      <p:ext uri="{BB962C8B-B14F-4D97-AF65-F5344CB8AC3E}">
        <p14:creationId xmlns:p14="http://schemas.microsoft.com/office/powerpoint/2010/main" val="39597489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Reading user input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31800" lvl="0" indent="-342900" algn="l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 far we interacted with the user using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  <a:p>
            <a:pPr marL="431800" lvl="0" indent="-342900" algn="l"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can also read user’s input using the function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  <a:p>
            <a:pPr marL="431800" lvl="0" indent="-342900" algn="l">
              <a:spcAft>
                <a:spcPts val="0"/>
              </a:spcAft>
              <a:buSzPts val="2200"/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parameter to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is a reference (address) to a variable 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 name[20];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age;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(“Enter your name: ”);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(“%s”, name); //&amp;name[0]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(“Enter your age: ”);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(“%d”, &amp;age);</a:t>
            </a:r>
          </a:p>
          <a:p>
            <a:pPr lvl="0">
              <a:spcBef>
                <a:spcPts val="1417"/>
              </a:spcBef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(“%s is %d years old\n”, name, age);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57282" y="4270208"/>
            <a:ext cx="3419280" cy="132355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For 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scanf</a:t>
            </a:r>
            <a:r>
              <a:rPr lang="en-US" sz="2200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: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Why are we using &amp;age?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Why name without &amp;?</a:t>
            </a:r>
            <a:endParaRPr lang="en-US" sz="220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37990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uiExpand="1" build="p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Multidimensional arrays</a:t>
            </a:r>
          </a:p>
        </p:txBody>
      </p:sp>
    </p:spTree>
    <p:extLst>
      <p:ext uri="{BB962C8B-B14F-4D97-AF65-F5344CB8AC3E}">
        <p14:creationId xmlns:p14="http://schemas.microsoft.com/office/powerpoint/2010/main" val="18466062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Multidimensional array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So far we've only seen 1D arrays.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But often we need 2D / 3D arrays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de-DE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each entry in the array is color of a pixel. (~ .bmp format)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de-DE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in each point in the room.</a:t>
            </a:r>
          </a:p>
        </p:txBody>
      </p:sp>
    </p:spTree>
    <p:extLst>
      <p:ext uri="{BB962C8B-B14F-4D97-AF65-F5344CB8AC3E}">
        <p14:creationId xmlns:p14="http://schemas.microsoft.com/office/powerpoint/2010/main" val="1966346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On using the interweb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When solving assignemnts/exams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may use any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standard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websites for references: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wikipedia, stackoverflow, geeksforgeeks</a:t>
            </a:r>
            <a:b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If you use them, you must cite them explicitly in comments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Honestly, you should be able to solve the problems with no external help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Your goal in this course is to learn C and some data structures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Your goal is not to improve your googling skills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This is a pretty difficult course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can learn quite a bit, but it will require some work from you</a:t>
            </a:r>
          </a:p>
        </p:txBody>
      </p:sp>
    </p:spTree>
    <p:extLst>
      <p:ext uri="{BB962C8B-B14F-4D97-AF65-F5344CB8AC3E}">
        <p14:creationId xmlns:p14="http://schemas.microsoft.com/office/powerpoint/2010/main" val="1566163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Multidimensional array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width = 640, height = 480;</a:t>
            </a:r>
            <a:b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image[height][width]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Accessing a 2D array: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i,j;</a:t>
            </a:r>
            <a:b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  <a:p>
            <a:pPr lvl="0"/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image[i][j] = 128;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 lvl="0"/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(*(image+i))[j] = 128;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each element of image is of type int[width]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	// the size of each element is sizeof(int)*width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See multid_array.c</a:t>
            </a:r>
          </a:p>
        </p:txBody>
      </p:sp>
    </p:spTree>
    <p:extLst>
      <p:ext uri="{BB962C8B-B14F-4D97-AF65-F5344CB8AC3E}">
        <p14:creationId xmlns:p14="http://schemas.microsoft.com/office/powerpoint/2010/main" val="15368792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Multidimensional array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Q: Is the type 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int**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equivalent to 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int[][]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A: 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int**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</a:p>
          <a:p>
            <a:pPr marL="342900" lvl="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Array of pointers </a:t>
            </a:r>
          </a:p>
          <a:p>
            <a:pPr marL="342900" lvl="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Array of (1-d) arrays, possibly of different lengths</a:t>
            </a:r>
          </a:p>
          <a:p>
            <a:pPr marL="342900" lvl="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Pointer to a pointer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4390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Multidimensional array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Example: Write a function that gets a 2d array, and checks if there are two equal rows in the array.</a:t>
            </a:r>
          </a:p>
          <a:p>
            <a:pPr lvl="0"/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7997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Working with other students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can discuss your solutions with other students.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In fact, I encourage you to work in groups.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However, you need to write the solutions on your own.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cannot copy other people‘s solutions.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are most welcome to create learning groups etc.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may use piazza to find such groups if you want</a:t>
            </a:r>
          </a:p>
        </p:txBody>
      </p:sp>
    </p:spTree>
    <p:extLst>
      <p:ext uri="{BB962C8B-B14F-4D97-AF65-F5344CB8AC3E}">
        <p14:creationId xmlns:p14="http://schemas.microsoft.com/office/powerpoint/2010/main" val="3448285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Academic integrity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08847" y="1949043"/>
            <a:ext cx="8855643" cy="5108039"/>
          </a:xfrm>
        </p:spPr>
        <p:txBody>
          <a:bodyPr/>
          <a:lstStyle/>
          <a:p>
            <a:pPr>
              <a:buSzPct val="100000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Paying other people/websites to solve your homework/exam 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prohibited.</a:t>
            </a:r>
          </a:p>
          <a:p>
            <a:pPr>
              <a:buSzPct val="100000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This includes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chegg</a:t>
            </a:r>
            <a:r>
              <a:rPr lang="de-DE" sz="2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.com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de-DE" sz="2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freelancer.is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similar services of </a:t>
            </a: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experts.</a:t>
            </a:r>
          </a:p>
          <a:p>
            <a:pPr>
              <a:buSzPct val="100000"/>
            </a:pP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 experience, the level of some problems in CMPT125 is too difficult for these “experts“. 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are trusting a company whose business model is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facilitate cheating with your private info (name, address, credit card).</a:t>
            </a:r>
          </a:p>
          <a:p>
            <a:pPr>
              <a:buSzPct val="100000"/>
            </a:pP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violates academic integrity.</a:t>
            </a:r>
          </a:p>
          <a:p>
            <a:pPr>
              <a:buSzPct val="100000"/>
            </a:pP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http://www.sfu.ca/students/academicintegrity.html</a:t>
            </a:r>
            <a:endPara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http://www.sfu.ca/policies/gazette/student/s10-01.html</a:t>
            </a:r>
            <a:endPara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penalty for this can be anywhere between 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 0 on assignment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 failing the course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 University Board on Student Discipline (UBSD)</a:t>
            </a:r>
          </a:p>
        </p:txBody>
      </p:sp>
    </p:spTree>
    <p:extLst>
      <p:ext uri="{BB962C8B-B14F-4D97-AF65-F5344CB8AC3E}">
        <p14:creationId xmlns:p14="http://schemas.microsoft.com/office/powerpoint/2010/main" val="4229445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Strings</a:t>
            </a:r>
          </a:p>
        </p:txBody>
      </p:sp>
    </p:spTree>
    <p:extLst>
      <p:ext uri="{BB962C8B-B14F-4D97-AF65-F5344CB8AC3E}">
        <p14:creationId xmlns:p14="http://schemas.microsoft.com/office/powerpoint/2010/main" val="216915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9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Char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29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can we implement strings?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natural idea: an array of chars</a:t>
            </a:r>
            <a:b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- represents one symbol  (letter / digit / punctuation mark)</a:t>
            </a: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endParaRPr lang="en-US"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c1 = ‘a’, c2 = ‘B’, c3 = ‘;’, c4 = ‘6’;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("c1 = %c",  c1);</a:t>
            </a:r>
            <a:endParaRPr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SzPts val="2200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char also represents a number (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byte)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Allows arithmetic on chars</a:t>
            </a: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SzPts val="2200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‘a’;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ch+3;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// sets </a:t>
            </a:r>
            <a:r>
              <a:rPr lang="en-US" sz="2400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‘d’</a:t>
            </a:r>
            <a:endParaRPr sz="2400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099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// includes functions related to strings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“ABC”;</a:t>
            </a: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(password == guess) // WRONG –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compares pointers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… do something…</a:t>
            </a:r>
            <a:endParaRPr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indent="0">
              <a:spcBef>
                <a:spcPts val="1417"/>
              </a:spcBef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(password, guess)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529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includes functions related to strings</a:t>
            </a:r>
            <a:endParaRPr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“ABC”;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(password, guess)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23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1953</TotalTime>
  <Words>2308</Words>
  <Application>Microsoft Office PowerPoint</Application>
  <PresentationFormat>Custom</PresentationFormat>
  <Paragraphs>205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Arial Unicode MS</vt:lpstr>
      <vt:lpstr>Albany</vt:lpstr>
      <vt:lpstr>Arial</vt:lpstr>
      <vt:lpstr>Calibri</vt:lpstr>
      <vt:lpstr>Tahoma</vt:lpstr>
      <vt:lpstr>Times New Roman</vt:lpstr>
      <vt:lpstr>water</vt:lpstr>
      <vt:lpstr>lyt blackandwhite</vt:lpstr>
      <vt:lpstr>PowerPoint Presentation</vt:lpstr>
      <vt:lpstr>Assignment 1</vt:lpstr>
      <vt:lpstr>On using the interweb</vt:lpstr>
      <vt:lpstr>Working with other students</vt:lpstr>
      <vt:lpstr>Academic integrity</vt:lpstr>
      <vt:lpstr>PowerPoint Presentation</vt:lpstr>
      <vt:lpstr>Char</vt:lpstr>
      <vt:lpstr>Strings</vt:lpstr>
      <vt:lpstr>Strings</vt:lpstr>
      <vt:lpstr>Strings</vt:lpstr>
      <vt:lpstr>Strings</vt:lpstr>
      <vt:lpstr>Strings</vt:lpstr>
      <vt:lpstr>Strings</vt:lpstr>
      <vt:lpstr>Implement strcmp</vt:lpstr>
      <vt:lpstr>String.h - two useful functions</vt:lpstr>
      <vt:lpstr>String.h – strlen() and strcpy()</vt:lpstr>
      <vt:lpstr>String.h – strcat()</vt:lpstr>
      <vt:lpstr>String.h - strcat</vt:lpstr>
      <vt:lpstr>PowerPoint Presentation</vt:lpstr>
      <vt:lpstr>Initializing arrays</vt:lpstr>
      <vt:lpstr>Initializing arrays</vt:lpstr>
      <vt:lpstr>PowerPoint Presentation</vt:lpstr>
      <vt:lpstr>Initializing strings</vt:lpstr>
      <vt:lpstr>Initializing strings</vt:lpstr>
      <vt:lpstr>A comment on immutable strings</vt:lpstr>
      <vt:lpstr>PowerPoint Presentation</vt:lpstr>
      <vt:lpstr>Reading user input</vt:lpstr>
      <vt:lpstr>PowerPoint Presentation</vt:lpstr>
      <vt:lpstr>Multidimensional array</vt:lpstr>
      <vt:lpstr>Multidimensional array</vt:lpstr>
      <vt:lpstr>Multidimensional array</vt:lpstr>
      <vt:lpstr>Multidimensional array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412</cp:revision>
  <dcterms:created xsi:type="dcterms:W3CDTF">2017-07-19T12:15:02Z</dcterms:created>
  <dcterms:modified xsi:type="dcterms:W3CDTF">2021-09-21T00:01:21Z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