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2"/>
  </p:notesMasterIdLst>
  <p:sldIdLst>
    <p:sldId id="256" r:id="rId3"/>
    <p:sldId id="409" r:id="rId4"/>
    <p:sldId id="392" r:id="rId5"/>
    <p:sldId id="396" r:id="rId6"/>
    <p:sldId id="372" r:id="rId7"/>
    <p:sldId id="378" r:id="rId8"/>
    <p:sldId id="399" r:id="rId9"/>
    <p:sldId id="400" r:id="rId10"/>
    <p:sldId id="401" r:id="rId11"/>
    <p:sldId id="402" r:id="rId12"/>
    <p:sldId id="403" r:id="rId13"/>
    <p:sldId id="420" r:id="rId14"/>
    <p:sldId id="415" r:id="rId15"/>
    <p:sldId id="416" r:id="rId16"/>
    <p:sldId id="417" r:id="rId17"/>
    <p:sldId id="418" r:id="rId18"/>
    <p:sldId id="419" r:id="rId19"/>
    <p:sldId id="456" r:id="rId20"/>
    <p:sldId id="291" r:id="rId2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60"/>
  </p:normalViewPr>
  <p:slideViewPr>
    <p:cSldViewPr>
      <p:cViewPr varScale="1">
        <p:scale>
          <a:sx n="75" d="100"/>
          <a:sy n="75" d="100"/>
        </p:scale>
        <p:origin x="1541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9619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703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52114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913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801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171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823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7836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2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927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62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179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10, 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__left__, ___right_,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_left_, right_, 5,   _left_, _right_,21,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1, 7, 5,   16, 25, 21,    10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[1,7,5,16,25,21,10]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066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3101D-2EC8-4765-A083-99B18716F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2874942"/>
            <a:ext cx="4535488" cy="180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u="sng" dirty="0">
                <a:solidFill>
                  <a:srgbClr val="0000CC"/>
                </a:solidFill>
                <a:latin typeface="Arial" panose="020B0604020202020204" pitchFamily="34" charset="0"/>
              </a:rPr>
              <a:t>Running time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O(n) where n = size of the tree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Because each vertex is processed exactly once.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1114032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608" y="2484437"/>
            <a:ext cx="5003263" cy="32575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697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7" y="2332037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3CA347-E431-4055-967A-C775EAD6A7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BD3B04-AB03-4E7D-ADD3-ADBDA18F41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6AF5AA-72CD-4245-81F1-7C366DAF3C4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0F0755C-1BB3-456B-BFF5-3546B7828EF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536C3C-206E-4175-B78E-7AE01D23002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BB1D9C-5429-4259-978B-A734F3EC5B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C605A3-B1AE-4BD3-97F6-EB59F341E05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551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4D59A-CA49-492A-B5D9-DD05433B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D589B-3C8D-48DD-A717-C1A11108B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155" y="3170237"/>
            <a:ext cx="4191000" cy="7219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7139518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14" y="731838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CE02C-1D13-4FEA-929C-325287C5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8" y="6370638"/>
            <a:ext cx="3512694" cy="6959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3459147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0619" y="4747343"/>
            <a:ext cx="4943475" cy="166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These algorithms have applications to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Exploring unknown territory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Finding shortest paths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Some AI tasks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Solving puzzles</a:t>
            </a:r>
          </a:p>
        </p:txBody>
      </p:sp>
    </p:spTree>
    <p:extLst>
      <p:ext uri="{BB962C8B-B14F-4D97-AF65-F5344CB8AC3E}">
        <p14:creationId xmlns:p14="http://schemas.microsoft.com/office/powerpoint/2010/main" val="966669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 err="1"/>
              <a:t>BreadthFirstSearch</a:t>
            </a:r>
            <a:r>
              <a:rPr lang="en-US" sz="16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>
                <a:solidFill>
                  <a:srgbClr val="FF0000"/>
                </a:solidFill>
              </a:rPr>
              <a:t>	</a:t>
            </a:r>
            <a:r>
              <a:rPr lang="en-US" sz="1600" dirty="0" err="1">
                <a:solidFill>
                  <a:srgbClr val="FF0000"/>
                </a:solidFill>
              </a:rPr>
              <a:t>q.enqueue</a:t>
            </a:r>
            <a:r>
              <a:rPr lang="en-US" sz="1600" dirty="0">
                <a:solidFill>
                  <a:srgbClr val="FF0000"/>
                </a:solidFill>
              </a:rPr>
              <a:t>(*), level=0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</a:t>
            </a:r>
            <a:r>
              <a:rPr lang="en-US" sz="1600" dirty="0" err="1"/>
              <a:t>q.enqueue</a:t>
            </a:r>
            <a:r>
              <a:rPr lang="en-US" sz="16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	node = </a:t>
            </a:r>
            <a:r>
              <a:rPr lang="en-US" sz="1600" dirty="0" err="1"/>
              <a:t>q.dequeue</a:t>
            </a:r>
            <a:r>
              <a:rPr lang="en-US" sz="1600" dirty="0"/>
              <a:t>()</a:t>
            </a:r>
          </a:p>
          <a:p>
            <a:pPr marL="0" indent="0">
              <a:defRPr/>
            </a:pPr>
            <a:r>
              <a:rPr lang="en-US" sz="1600" dirty="0"/>
              <a:t>		</a:t>
            </a:r>
            <a:r>
              <a:rPr lang="en-US" sz="1600" dirty="0">
                <a:solidFill>
                  <a:srgbClr val="FF0000"/>
                </a:solidFill>
              </a:rPr>
              <a:t>if (node == *)</a:t>
            </a:r>
          </a:p>
          <a:p>
            <a:pPr marL="0" indent="0">
              <a:defRPr/>
            </a:pPr>
            <a:r>
              <a:rPr lang="en-US" sz="1600" dirty="0">
                <a:solidFill>
                  <a:srgbClr val="FF0000"/>
                </a:solidFill>
              </a:rPr>
              <a:t>			</a:t>
            </a:r>
            <a:r>
              <a:rPr lang="en-US" sz="1600" dirty="0" err="1">
                <a:solidFill>
                  <a:srgbClr val="FF0000"/>
                </a:solidFill>
              </a:rPr>
              <a:t>printf</a:t>
            </a:r>
            <a:r>
              <a:rPr lang="en-US" sz="1600" dirty="0">
                <a:solidFill>
                  <a:srgbClr val="FF0000"/>
                </a:solidFill>
              </a:rPr>
              <a:t>( level ), level++</a:t>
            </a:r>
          </a:p>
          <a:p>
            <a:pPr marL="0" indent="0">
              <a:defRPr/>
            </a:pPr>
            <a:r>
              <a:rPr lang="en-US" sz="1600" dirty="0">
                <a:solidFill>
                  <a:srgbClr val="FF0000"/>
                </a:solidFill>
              </a:rPr>
              <a:t>			if queue not empty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1600" dirty="0" err="1">
                <a:solidFill>
                  <a:srgbClr val="FF0000"/>
                </a:solidFill>
              </a:rPr>
              <a:t>q.enequeue</a:t>
            </a:r>
            <a:r>
              <a:rPr lang="en-US" sz="1600" dirty="0">
                <a:solidFill>
                  <a:srgbClr val="FF0000"/>
                </a:solidFill>
              </a:rPr>
              <a:t>(*)</a:t>
            </a:r>
          </a:p>
          <a:p>
            <a:pPr marL="0" indent="0">
              <a:defRPr/>
            </a:pPr>
            <a:r>
              <a:rPr lang="en-US" sz="1600" dirty="0">
                <a:solidFill>
                  <a:srgbClr val="FF0000"/>
                </a:solidFill>
              </a:rPr>
              <a:t>		else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		</a:t>
            </a:r>
            <a:r>
              <a:rPr lang="en-US" sz="1600" dirty="0" err="1"/>
              <a:t>printf</a:t>
            </a:r>
            <a:r>
              <a:rPr lang="en-US" sz="16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		if (node-&gt;left != NULL</a:t>
            </a:r>
            <a:r>
              <a:rPr lang="en-US" sz="1600" dirty="0" smtClean="0"/>
              <a:t>)</a:t>
            </a:r>
            <a:r>
              <a:rPr lang="en-US" sz="1600" smtClean="0"/>
              <a:t>	q.enqueue</a:t>
            </a:r>
            <a:r>
              <a:rPr lang="en-US" sz="1600" dirty="0" smtClean="0"/>
              <a:t>(node-</a:t>
            </a:r>
            <a:r>
              <a:rPr lang="en-US" sz="1600" dirty="0"/>
              <a:t>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600" dirty="0"/>
              <a:t>			if (node-&gt;right != NULL)  	</a:t>
            </a:r>
            <a:r>
              <a:rPr lang="en-US" sz="1600" dirty="0" smtClean="0"/>
              <a:t> </a:t>
            </a:r>
            <a:r>
              <a:rPr lang="en-US" sz="1600" dirty="0" err="1"/>
              <a:t>q.enqueue</a:t>
            </a:r>
            <a:r>
              <a:rPr lang="en-US" sz="16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52164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19, 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https://www.cs.sfu.ca/~ishinkar/teaching/fall21/cmpt125/assignments.html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./run_test4</a:t>
            </a:r>
          </a:p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Stacks – using the provided API, without relying on the implementation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861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More on 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Search Trees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course: focus on </a:t>
            </a:r>
            <a:r>
              <a:rPr lang="en-US" sz="2200" i="1" u="sng" dirty="0"/>
              <a:t>binary trees</a:t>
            </a:r>
            <a:r>
              <a:rPr lang="en-US" sz="2200" i="1" dirty="0"/>
              <a:t>: </a:t>
            </a:r>
            <a:r>
              <a:rPr lang="en-US" sz="2200" dirty="0"/>
              <a:t>2-ary trees.</a:t>
            </a:r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Traversing</a:t>
            </a:r>
            <a:br>
              <a:rPr lang="de-DE" altLang="en-US" sz="8000" dirty="0"/>
            </a:b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674760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/>
              <a:t>__left___ 10, __right__</a:t>
            </a:r>
          </a:p>
          <a:p>
            <a:pPr marL="0" indent="0">
              <a:defRPr/>
            </a:pPr>
            <a:r>
              <a:rPr lang="en-US" sz="2200" b="1" dirty="0"/>
              <a:t>__,5,__</a:t>
            </a:r>
            <a:r>
              <a:rPr lang="en-US" sz="2200" dirty="0"/>
              <a:t>,  10,  </a:t>
            </a:r>
            <a:r>
              <a:rPr lang="en-US" sz="2200" b="1" dirty="0"/>
              <a:t>___  21 __</a:t>
            </a:r>
          </a:p>
          <a:p>
            <a:pPr marL="0" indent="0">
              <a:defRPr/>
            </a:pPr>
            <a:r>
              <a:rPr lang="en-US" sz="2200" dirty="0"/>
              <a:t>1, 5, 7,    10,   16, 21, 25</a:t>
            </a:r>
          </a:p>
          <a:p>
            <a:pPr marL="0" indent="0">
              <a:defRPr/>
            </a:pPr>
            <a:r>
              <a:rPr lang="en-US" sz="2200" dirty="0"/>
              <a:t>Answer: [1,5,7,10,16,21,25]</a:t>
            </a:r>
          </a:p>
          <a:p>
            <a:pPr marL="0" indent="0"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55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__left__, ___right___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5,_left_, _right_,  21, </a:t>
            </a:r>
            <a:r>
              <a:rPr lang="en-US" sz="2200" dirty="0" err="1"/>
              <a:t>left_,right</a:t>
            </a:r>
            <a:r>
              <a:rPr lang="en-US" sz="2200" dirty="0"/>
              <a:t>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10,    5, 1, 7,    21, 16, 25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[10,5,1,7,21,16,25]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135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3223</TotalTime>
  <Words>952</Words>
  <Application>Microsoft Office PowerPoint</Application>
  <PresentationFormat>Custom</PresentationFormat>
  <Paragraphs>194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 Unicode MS</vt:lpstr>
      <vt:lpstr>Arial</vt:lpstr>
      <vt:lpstr>PT Serif</vt:lpstr>
      <vt:lpstr>Times New Roman</vt:lpstr>
      <vt:lpstr>Wingdings</vt:lpstr>
      <vt:lpstr>Office Theme</vt:lpstr>
      <vt:lpstr>Office Theme</vt:lpstr>
      <vt:lpstr>PowerPoint Presentation</vt:lpstr>
      <vt:lpstr>Assignment 4</vt:lpstr>
      <vt:lpstr>Today</vt:lpstr>
      <vt:lpstr>PowerPoint Presentation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Tree traversal – non-recursive</vt:lpstr>
      <vt:lpstr>Tree traversal – non-recursive</vt:lpstr>
      <vt:lpstr>Tree traversal – non-recursive</vt:lpstr>
      <vt:lpstr>Breadth First Search</vt:lpstr>
      <vt:lpstr>Breadth First Search</vt:lpstr>
      <vt:lpstr>Breadth First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1045</cp:revision>
  <cp:lastPrinted>1601-01-01T00:00:00Z</cp:lastPrinted>
  <dcterms:created xsi:type="dcterms:W3CDTF">2017-07-19T19:15:02Z</dcterms:created>
  <dcterms:modified xsi:type="dcterms:W3CDTF">2021-11-12T18:34:08Z</dcterms:modified>
</cp:coreProperties>
</file>