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3" r:id="rId1"/>
  </p:sldMasterIdLst>
  <p:notesMasterIdLst>
    <p:notesMasterId r:id="rId16"/>
  </p:notesMasterIdLst>
  <p:handoutMasterIdLst>
    <p:handoutMasterId r:id="rId17"/>
  </p:handoutMasterIdLst>
  <p:sldIdLst>
    <p:sldId id="290" r:id="rId2"/>
    <p:sldId id="308" r:id="rId3"/>
    <p:sldId id="310" r:id="rId4"/>
    <p:sldId id="311" r:id="rId5"/>
    <p:sldId id="312" r:id="rId6"/>
    <p:sldId id="314" r:id="rId7"/>
    <p:sldId id="315" r:id="rId8"/>
    <p:sldId id="321" r:id="rId9"/>
    <p:sldId id="316" r:id="rId10"/>
    <p:sldId id="317" r:id="rId11"/>
    <p:sldId id="318" r:id="rId12"/>
    <p:sldId id="319" r:id="rId13"/>
    <p:sldId id="320" r:id="rId14"/>
    <p:sldId id="307" r:id="rId1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FF0000"/>
    <a:srgbClr val="FF99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679" autoAdjust="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0577893B-C164-4DD3-9790-0AEEA5C1A46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panose="020B0604020202020204" pitchFamily="34" charset="0"/>
              </a:defRPr>
            </a:lvl1pPr>
          </a:lstStyle>
          <a:p>
            <a:fld id="{251D6D30-D6D0-4B69-B51C-DB89B59C2C8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867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151EC69-4F14-4609-96BE-E721223126B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1099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97C75E32-FD0E-4255-AE67-18F6C1DDCDC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6764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8619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47CB2A36-0426-46E0-87B0-DAB3A2D859E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8299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359F7BE7-05AA-4D3F-B26D-06D0B111D9E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853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B371A1EC-964F-4730-ACD4-8AAF23A72AA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0482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3ED5C627-ED0C-4490-AE55-106D847154F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0457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1C34A2E8-A307-4A4C-BFAD-6E97804F627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2158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1/16/2020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9A7C540F-8BC7-47A6-AEE9-2326332882E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6203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BB4EB669-2839-4BC5-A245-6EAA54AC24A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8870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en-US" smtClean="0"/>
              <a:t>1-</a:t>
            </a:r>
            <a:fld id="{2A5E2A84-E056-42D9-9776-5B6786C07FC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9823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4" r:id="rId1"/>
    <p:sldLayoutId id="2147484095" r:id="rId2"/>
    <p:sldLayoutId id="2147484096" r:id="rId3"/>
    <p:sldLayoutId id="2147484097" r:id="rId4"/>
    <p:sldLayoutId id="2147484098" r:id="rId5"/>
    <p:sldLayoutId id="2147484099" r:id="rId6"/>
    <p:sldLayoutId id="2147484100" r:id="rId7"/>
    <p:sldLayoutId id="2147484101" r:id="rId8"/>
    <p:sldLayoutId id="2147484102" r:id="rId9"/>
    <p:sldLayoutId id="2147484103" r:id="rId10"/>
    <p:sldLayoutId id="2147484104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en-US" sz="3600" dirty="0" smtClean="0"/>
              <a:t>CMPT 706 - Algorithms for Big Data</a:t>
            </a:r>
            <a:br>
              <a:rPr lang="en-US" altLang="en-US" sz="3600" dirty="0" smtClean="0"/>
            </a:br>
            <a:r>
              <a:rPr lang="en-US" altLang="en-US" sz="3600" dirty="0" smtClean="0"/>
              <a:t/>
            </a:r>
            <a:br>
              <a:rPr lang="en-US" altLang="en-US" sz="3600" dirty="0" smtClean="0"/>
            </a:br>
            <a:endParaRPr lang="en-US" altLang="en-US" sz="3600" dirty="0" smtClean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Asymptotics</a:t>
            </a:r>
            <a:r>
              <a:rPr lang="en-US" sz="2400" dirty="0" smtClean="0"/>
              <a:t> and big-O notation</a:t>
            </a:r>
          </a:p>
          <a:p>
            <a:endParaRPr lang="en-US" sz="2400" dirty="0"/>
          </a:p>
          <a:p>
            <a:r>
              <a:rPr lang="en-US" sz="2400" dirty="0" smtClean="0"/>
              <a:t>January 14, 2020</a:t>
            </a:r>
          </a:p>
          <a:p>
            <a:endParaRPr lang="en-CA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2071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Big-O notation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i="1" u="sng" dirty="0" smtClean="0"/>
              <a:t>Formally</a:t>
            </a:r>
            <a:r>
              <a:rPr lang="en-US" dirty="0" smtClean="0"/>
              <a:t>: </a:t>
            </a:r>
            <a:r>
              <a:rPr lang="de-DE" altLang="en-US" sz="2000" dirty="0"/>
              <a:t>Let </a:t>
            </a:r>
            <a:r>
              <a:rPr lang="de-DE" altLang="en-US" sz="2000" i="1" dirty="0" smtClean="0"/>
              <a:t>f(n)</a:t>
            </a:r>
            <a:r>
              <a:rPr lang="de-DE" altLang="en-US" sz="2000" dirty="0" smtClean="0"/>
              <a:t> </a:t>
            </a:r>
            <a:r>
              <a:rPr lang="de-DE" altLang="en-US" sz="2000" dirty="0"/>
              <a:t>and </a:t>
            </a:r>
            <a:r>
              <a:rPr lang="de-DE" altLang="en-US" sz="2000" i="1" dirty="0" smtClean="0"/>
              <a:t>g(n)</a:t>
            </a:r>
            <a:r>
              <a:rPr lang="de-DE" altLang="en-US" sz="2000" dirty="0" smtClean="0"/>
              <a:t> </a:t>
            </a:r>
            <a:r>
              <a:rPr lang="de-DE" altLang="en-US" sz="2000" dirty="0"/>
              <a:t>be two functions on positive integers</a:t>
            </a:r>
            <a:r>
              <a:rPr lang="de-DE" altLang="en-US" sz="2000" dirty="0" smtClean="0"/>
              <a:t>.</a:t>
            </a:r>
          </a:p>
          <a:p>
            <a:pPr marL="0" indent="0">
              <a:buNone/>
            </a:pPr>
            <a:endParaRPr lang="de-DE" sz="2000" dirty="0" smtClean="0"/>
          </a:p>
          <a:p>
            <a:pPr marL="0" indent="0">
              <a:buNone/>
            </a:pPr>
            <a:r>
              <a:rPr lang="en-US" sz="2000" dirty="0" smtClean="0"/>
              <a:t>We </a:t>
            </a:r>
            <a:r>
              <a:rPr lang="en-US" sz="2000" dirty="0"/>
              <a:t>say that f = </a:t>
            </a:r>
            <a:r>
              <a:rPr lang="el-GR" sz="2000" dirty="0" smtClean="0"/>
              <a:t>Θ</a:t>
            </a:r>
            <a:r>
              <a:rPr lang="en-US" sz="2000" dirty="0" smtClean="0"/>
              <a:t>(g</a:t>
            </a:r>
            <a:r>
              <a:rPr lang="en-US" sz="2000" dirty="0"/>
              <a:t>) if there </a:t>
            </a:r>
            <a:r>
              <a:rPr lang="en-US" sz="2000" dirty="0" smtClean="0"/>
              <a:t>are two constants </a:t>
            </a:r>
            <a:r>
              <a:rPr lang="en-US" sz="2000" dirty="0" smtClean="0">
                <a:solidFill>
                  <a:srgbClr val="FF0000"/>
                </a:solidFill>
              </a:rPr>
              <a:t>C, D (e.g</a:t>
            </a:r>
            <a:r>
              <a:rPr lang="en-US" sz="2000" dirty="0">
                <a:solidFill>
                  <a:srgbClr val="FF0000"/>
                </a:solidFill>
              </a:rPr>
              <a:t>. C = </a:t>
            </a:r>
            <a:r>
              <a:rPr lang="en-US" sz="2000" dirty="0" smtClean="0">
                <a:solidFill>
                  <a:srgbClr val="FF0000"/>
                </a:solidFill>
              </a:rPr>
              <a:t>10, D = 0.5) </a:t>
            </a:r>
            <a:r>
              <a:rPr lang="en-US" sz="2000" dirty="0"/>
              <a:t>such that </a:t>
            </a:r>
            <a:r>
              <a:rPr lang="en-US" sz="2000" dirty="0" smtClean="0"/>
              <a:t>D*g(n) &lt;= f(n) &lt;= C*g(n) </a:t>
            </a:r>
            <a:r>
              <a:rPr lang="en-US" sz="2000" dirty="0"/>
              <a:t>for all sufficiently large N.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Ex1: Prove that if </a:t>
            </a:r>
            <a:r>
              <a:rPr lang="en-US" sz="2000" dirty="0"/>
              <a:t>f = </a:t>
            </a:r>
            <a:r>
              <a:rPr lang="el-GR" sz="2000" dirty="0"/>
              <a:t>Θ</a:t>
            </a:r>
            <a:r>
              <a:rPr lang="en-US" sz="2000" dirty="0"/>
              <a:t>(g</a:t>
            </a:r>
            <a:r>
              <a:rPr lang="en-US" sz="2000" dirty="0" smtClean="0"/>
              <a:t>), then g </a:t>
            </a:r>
            <a:r>
              <a:rPr lang="en-US" sz="2000" dirty="0"/>
              <a:t>= </a:t>
            </a:r>
            <a:r>
              <a:rPr lang="el-GR" sz="2000" dirty="0"/>
              <a:t>Θ</a:t>
            </a:r>
            <a:r>
              <a:rPr lang="en-US" sz="2000" dirty="0" smtClean="0"/>
              <a:t>(f)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Ex2: Show an example where f = O(g),</a:t>
            </a:r>
            <a:br>
              <a:rPr lang="en-US" sz="2000" dirty="0" smtClean="0"/>
            </a:br>
            <a:r>
              <a:rPr lang="en-US" sz="2000" dirty="0" smtClean="0"/>
              <a:t>but it is not true that g=O(f)</a:t>
            </a: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10</a:t>
            </a:fld>
            <a:endParaRPr lang="en-US" altLang="en-US"/>
          </a:p>
        </p:txBody>
      </p:sp>
      <p:grpSp>
        <p:nvGrpSpPr>
          <p:cNvPr id="6" name="Group 5"/>
          <p:cNvGrpSpPr/>
          <p:nvPr/>
        </p:nvGrpSpPr>
        <p:grpSpPr>
          <a:xfrm>
            <a:off x="6019799" y="3446463"/>
            <a:ext cx="2556574" cy="2268537"/>
            <a:chOff x="6019799" y="3446463"/>
            <a:chExt cx="2556574" cy="2268537"/>
          </a:xfrm>
        </p:grpSpPr>
        <p:sp>
          <p:nvSpPr>
            <p:cNvPr id="16" name="Line 16"/>
            <p:cNvSpPr>
              <a:spLocks noChangeShapeType="1"/>
            </p:cNvSpPr>
            <p:nvPr/>
          </p:nvSpPr>
          <p:spPr bwMode="auto">
            <a:xfrm>
              <a:off x="6019800" y="4343400"/>
              <a:ext cx="0" cy="1371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stealth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" name="Line 17"/>
            <p:cNvSpPr>
              <a:spLocks noChangeShapeType="1"/>
            </p:cNvSpPr>
            <p:nvPr/>
          </p:nvSpPr>
          <p:spPr bwMode="auto">
            <a:xfrm>
              <a:off x="6019800" y="5715000"/>
              <a:ext cx="1600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" name="Line 18"/>
            <p:cNvSpPr>
              <a:spLocks noChangeShapeType="1"/>
            </p:cNvSpPr>
            <p:nvPr/>
          </p:nvSpPr>
          <p:spPr bwMode="auto">
            <a:xfrm flipV="1">
              <a:off x="6019800" y="4191000"/>
              <a:ext cx="1524000" cy="1524000"/>
            </a:xfrm>
            <a:prstGeom prst="line">
              <a:avLst/>
            </a:prstGeom>
            <a:noFill/>
            <a:ln w="1905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" name="Text Box 19"/>
            <p:cNvSpPr txBox="1">
              <a:spLocks noChangeArrowheads="1"/>
            </p:cNvSpPr>
            <p:nvPr/>
          </p:nvSpPr>
          <p:spPr bwMode="auto">
            <a:xfrm>
              <a:off x="7527925" y="4073525"/>
              <a:ext cx="521297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 smtClean="0"/>
                <a:t>g(n</a:t>
              </a:r>
              <a:r>
                <a:rPr lang="en-US" altLang="en-US" sz="1800" dirty="0"/>
                <a:t>)</a:t>
              </a:r>
            </a:p>
          </p:txBody>
        </p:sp>
        <p:sp>
          <p:nvSpPr>
            <p:cNvPr id="20" name="Text Box 21"/>
            <p:cNvSpPr txBox="1">
              <a:spLocks noChangeArrowheads="1"/>
            </p:cNvSpPr>
            <p:nvPr/>
          </p:nvSpPr>
          <p:spPr bwMode="auto">
            <a:xfrm>
              <a:off x="8016875" y="3657600"/>
              <a:ext cx="468398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 smtClean="0"/>
                <a:t>f(n</a:t>
              </a:r>
              <a:r>
                <a:rPr lang="en-US" altLang="en-US" sz="1800" dirty="0"/>
                <a:t>)</a:t>
              </a:r>
            </a:p>
          </p:txBody>
        </p:sp>
        <p:sp>
          <p:nvSpPr>
            <p:cNvPr id="21" name="Line 22"/>
            <p:cNvSpPr>
              <a:spLocks noChangeShapeType="1"/>
            </p:cNvSpPr>
            <p:nvPr/>
          </p:nvSpPr>
          <p:spPr bwMode="auto">
            <a:xfrm flipV="1">
              <a:off x="6019800" y="3517900"/>
              <a:ext cx="1058862" cy="219710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" name="Text Box 23"/>
            <p:cNvSpPr txBox="1">
              <a:spLocks noChangeArrowheads="1"/>
            </p:cNvSpPr>
            <p:nvPr/>
          </p:nvSpPr>
          <p:spPr bwMode="auto">
            <a:xfrm>
              <a:off x="6430728" y="3446463"/>
              <a:ext cx="700833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 smtClean="0">
                  <a:sym typeface="Symbol" pitchFamily="18" charset="2"/>
                </a:rPr>
                <a:t>3*</a:t>
              </a:r>
              <a:r>
                <a:rPr lang="en-US" altLang="en-US" sz="1800" dirty="0">
                  <a:sym typeface="Symbol" pitchFamily="18" charset="2"/>
                </a:rPr>
                <a:t>g</a:t>
              </a:r>
              <a:r>
                <a:rPr lang="en-US" altLang="en-US" sz="1800" dirty="0" smtClean="0"/>
                <a:t>(n</a:t>
              </a:r>
              <a:r>
                <a:rPr lang="en-US" altLang="en-US" sz="1800" dirty="0"/>
                <a:t>)</a:t>
              </a:r>
            </a:p>
          </p:txBody>
        </p:sp>
        <p:sp>
          <p:nvSpPr>
            <p:cNvPr id="23" name="Freeform 24"/>
            <p:cNvSpPr>
              <a:spLocks/>
            </p:cNvSpPr>
            <p:nvPr/>
          </p:nvSpPr>
          <p:spPr bwMode="auto">
            <a:xfrm>
              <a:off x="6019799" y="3446464"/>
              <a:ext cx="2378075" cy="2103436"/>
            </a:xfrm>
            <a:custGeom>
              <a:avLst/>
              <a:gdLst>
                <a:gd name="T0" fmla="*/ 0 w 1488"/>
                <a:gd name="T1" fmla="*/ 2147483647 h 1136"/>
                <a:gd name="T2" fmla="*/ 2147483647 w 1488"/>
                <a:gd name="T3" fmla="*/ 2147483647 h 1136"/>
                <a:gd name="T4" fmla="*/ 2147483647 w 1488"/>
                <a:gd name="T5" fmla="*/ 2147483647 h 1136"/>
                <a:gd name="T6" fmla="*/ 2147483647 w 1488"/>
                <a:gd name="T7" fmla="*/ 2147483647 h 1136"/>
                <a:gd name="T8" fmla="*/ 2147483647 w 1488"/>
                <a:gd name="T9" fmla="*/ 2147483647 h 1136"/>
                <a:gd name="T10" fmla="*/ 2147483647 w 1488"/>
                <a:gd name="T11" fmla="*/ 2147483647 h 1136"/>
                <a:gd name="T12" fmla="*/ 2147483647 w 1488"/>
                <a:gd name="T13" fmla="*/ 2147483647 h 1136"/>
                <a:gd name="T14" fmla="*/ 2147483647 w 1488"/>
                <a:gd name="T15" fmla="*/ 2147483647 h 1136"/>
                <a:gd name="T16" fmla="*/ 2147483647 w 1488"/>
                <a:gd name="T17" fmla="*/ 2147483647 h 11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488" h="1136">
                  <a:moveTo>
                    <a:pt x="0" y="1096"/>
                  </a:moveTo>
                  <a:cubicBezTo>
                    <a:pt x="100" y="1116"/>
                    <a:pt x="200" y="1136"/>
                    <a:pt x="240" y="1096"/>
                  </a:cubicBezTo>
                  <a:cubicBezTo>
                    <a:pt x="280" y="1056"/>
                    <a:pt x="208" y="936"/>
                    <a:pt x="240" y="856"/>
                  </a:cubicBezTo>
                  <a:cubicBezTo>
                    <a:pt x="272" y="776"/>
                    <a:pt x="336" y="656"/>
                    <a:pt x="432" y="616"/>
                  </a:cubicBezTo>
                  <a:cubicBezTo>
                    <a:pt x="528" y="576"/>
                    <a:pt x="728" y="704"/>
                    <a:pt x="816" y="616"/>
                  </a:cubicBezTo>
                  <a:cubicBezTo>
                    <a:pt x="904" y="528"/>
                    <a:pt x="896" y="176"/>
                    <a:pt x="960" y="88"/>
                  </a:cubicBezTo>
                  <a:cubicBezTo>
                    <a:pt x="1024" y="0"/>
                    <a:pt x="1144" y="40"/>
                    <a:pt x="1200" y="88"/>
                  </a:cubicBezTo>
                  <a:cubicBezTo>
                    <a:pt x="1256" y="136"/>
                    <a:pt x="1248" y="360"/>
                    <a:pt x="1296" y="376"/>
                  </a:cubicBezTo>
                  <a:cubicBezTo>
                    <a:pt x="1344" y="392"/>
                    <a:pt x="1456" y="216"/>
                    <a:pt x="1488" y="184"/>
                  </a:cubicBez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" name="Line 25"/>
            <p:cNvSpPr>
              <a:spLocks noChangeShapeType="1"/>
            </p:cNvSpPr>
            <p:nvPr/>
          </p:nvSpPr>
          <p:spPr bwMode="auto">
            <a:xfrm flipV="1">
              <a:off x="6019800" y="4343400"/>
              <a:ext cx="2209800" cy="137160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" name="Text Box 26"/>
            <p:cNvSpPr txBox="1">
              <a:spLocks noChangeArrowheads="1"/>
            </p:cNvSpPr>
            <p:nvPr/>
          </p:nvSpPr>
          <p:spPr bwMode="auto">
            <a:xfrm>
              <a:off x="7716842" y="4747725"/>
              <a:ext cx="859531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 smtClean="0"/>
                <a:t>0.5*g(n</a:t>
              </a:r>
              <a:r>
                <a:rPr lang="en-US" altLang="en-US" sz="1800" dirty="0"/>
                <a:t>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07795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orders of magnitude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O(1) – bounded by some absolute constant (e.g.,  &lt;= 100)</a:t>
            </a:r>
          </a:p>
          <a:p>
            <a:r>
              <a:rPr lang="en-US" dirty="0"/>
              <a:t>O(log </a:t>
            </a:r>
            <a:r>
              <a:rPr lang="en-US" dirty="0" smtClean="0"/>
              <a:t>n) </a:t>
            </a:r>
            <a:r>
              <a:rPr lang="en-US" dirty="0"/>
              <a:t>– logarithmic complexity – very fast</a:t>
            </a:r>
          </a:p>
          <a:p>
            <a:r>
              <a:rPr lang="en-US" dirty="0" smtClean="0"/>
              <a:t>O(n) </a:t>
            </a:r>
            <a:r>
              <a:rPr lang="en-US" dirty="0"/>
              <a:t>– linear: That is constant times the size of the </a:t>
            </a:r>
            <a:r>
              <a:rPr lang="en-US" smtClean="0"/>
              <a:t>input.</a:t>
            </a:r>
            <a:br>
              <a:rPr lang="en-US" smtClean="0"/>
            </a:br>
            <a:r>
              <a:rPr lang="en-US" smtClean="0"/>
              <a:t>We </a:t>
            </a:r>
            <a:r>
              <a:rPr lang="en-US" dirty="0"/>
              <a:t>consider it very efficient</a:t>
            </a:r>
          </a:p>
          <a:p>
            <a:r>
              <a:rPr lang="en-US" dirty="0" smtClean="0"/>
              <a:t>O(n </a:t>
            </a:r>
            <a:r>
              <a:rPr lang="en-US" dirty="0"/>
              <a:t>log </a:t>
            </a:r>
            <a:r>
              <a:rPr lang="en-US" dirty="0" smtClean="0"/>
              <a:t>n) </a:t>
            </a:r>
            <a:r>
              <a:rPr lang="en-US" dirty="0"/>
              <a:t>– Almost as good as linear.</a:t>
            </a:r>
          </a:p>
          <a:p>
            <a:r>
              <a:rPr lang="en-US" dirty="0" smtClean="0"/>
              <a:t>O(n</a:t>
            </a:r>
            <a:r>
              <a:rPr lang="en-US" baseline="30000" dirty="0" smtClean="0"/>
              <a:t>2</a:t>
            </a:r>
            <a:r>
              <a:rPr lang="en-US" dirty="0"/>
              <a:t>) – quadratic time</a:t>
            </a:r>
          </a:p>
          <a:p>
            <a:r>
              <a:rPr lang="en-US" dirty="0" smtClean="0"/>
              <a:t>O(n</a:t>
            </a:r>
            <a:r>
              <a:rPr lang="en-US" baseline="30000" dirty="0" smtClean="0"/>
              <a:t>3</a:t>
            </a:r>
            <a:r>
              <a:rPr lang="en-US" dirty="0"/>
              <a:t>), </a:t>
            </a:r>
            <a:r>
              <a:rPr lang="en-US" dirty="0" smtClean="0"/>
              <a:t>O(n</a:t>
            </a:r>
            <a:r>
              <a:rPr lang="en-US" baseline="30000" dirty="0" smtClean="0"/>
              <a:t>4</a:t>
            </a:r>
            <a:r>
              <a:rPr lang="en-US" dirty="0"/>
              <a:t>), ...</a:t>
            </a:r>
            <a:r>
              <a:rPr lang="en-US" dirty="0" smtClean="0"/>
              <a:t>O(n</a:t>
            </a:r>
            <a:r>
              <a:rPr lang="en-US" baseline="30000" dirty="0" smtClean="0"/>
              <a:t>7</a:t>
            </a:r>
            <a:r>
              <a:rPr lang="en-US" dirty="0"/>
              <a:t>)... </a:t>
            </a:r>
            <a:r>
              <a:rPr lang="en-US" dirty="0" smtClean="0"/>
              <a:t>O(</a:t>
            </a:r>
            <a:r>
              <a:rPr lang="en-US" dirty="0" err="1" smtClean="0"/>
              <a:t>n</a:t>
            </a:r>
            <a:r>
              <a:rPr lang="en-US" baseline="30000" dirty="0" err="1" smtClean="0"/>
              <a:t>const</a:t>
            </a:r>
            <a:r>
              <a:rPr lang="en-US" dirty="0"/>
              <a:t>) – polynomial </a:t>
            </a:r>
          </a:p>
          <a:p>
            <a:r>
              <a:rPr lang="en-US" dirty="0" smtClean="0"/>
              <a:t>O(2</a:t>
            </a:r>
            <a:r>
              <a:rPr lang="en-US" baseline="30000" dirty="0" smtClean="0"/>
              <a:t>n</a:t>
            </a:r>
            <a:r>
              <a:rPr lang="en-US" dirty="0" smtClean="0"/>
              <a:t>) </a:t>
            </a:r>
            <a:r>
              <a:rPr lang="en-US" dirty="0"/>
              <a:t>– exponential: considered as very inefficient</a:t>
            </a:r>
          </a:p>
          <a:p>
            <a:r>
              <a:rPr lang="en-US" dirty="0" smtClean="0"/>
              <a:t>O(4</a:t>
            </a:r>
            <a:r>
              <a:rPr lang="en-US" baseline="30000" dirty="0" smtClean="0"/>
              <a:t>n</a:t>
            </a:r>
            <a:r>
              <a:rPr lang="en-US" dirty="0" smtClean="0"/>
              <a:t>) </a:t>
            </a:r>
            <a:r>
              <a:rPr lang="en-US" dirty="0"/>
              <a:t>– exponential: even worse than </a:t>
            </a:r>
            <a:r>
              <a:rPr lang="en-US" dirty="0" smtClean="0"/>
              <a:t>2</a:t>
            </a:r>
            <a:r>
              <a:rPr lang="en-US" baseline="30000" dirty="0" smtClean="0"/>
              <a:t>n</a:t>
            </a:r>
            <a:endParaRPr lang="en-US" baseline="30000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8315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en-US" dirty="0"/>
              <a:t>Big-O notation – simple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Fix 0 &lt;a &lt; b (e.g.,  a=2, b=4)</a:t>
            </a:r>
            <a:br>
              <a:rPr lang="en-US" dirty="0"/>
            </a:br>
            <a:r>
              <a:rPr lang="en-US" dirty="0"/>
              <a:t>Then </a:t>
            </a:r>
            <a:r>
              <a:rPr lang="en-US" dirty="0" err="1" smtClean="0"/>
              <a:t>n</a:t>
            </a:r>
            <a:r>
              <a:rPr lang="en-US" baseline="30000" dirty="0" err="1" smtClean="0"/>
              <a:t>a</a:t>
            </a:r>
            <a:r>
              <a:rPr lang="en-US" dirty="0" smtClean="0"/>
              <a:t> =O(</a:t>
            </a:r>
            <a:r>
              <a:rPr lang="en-US" dirty="0" err="1" smtClean="0"/>
              <a:t>n</a:t>
            </a:r>
            <a:r>
              <a:rPr lang="en-US" baseline="30000" dirty="0" err="1" smtClean="0"/>
              <a:t>b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/>
              <a:t>But  </a:t>
            </a:r>
            <a:r>
              <a:rPr lang="en-US" dirty="0" err="1" smtClean="0"/>
              <a:t>n</a:t>
            </a:r>
            <a:r>
              <a:rPr lang="en-US" baseline="30000" dirty="0" err="1" smtClean="0"/>
              <a:t>b</a:t>
            </a:r>
            <a:r>
              <a:rPr lang="en-US" dirty="0" smtClean="0"/>
              <a:t> </a:t>
            </a:r>
            <a:r>
              <a:rPr lang="en-US" dirty="0"/>
              <a:t>=</a:t>
            </a:r>
            <a:r>
              <a:rPr lang="en-US" dirty="0" smtClean="0"/>
              <a:t>O(</a:t>
            </a:r>
            <a:r>
              <a:rPr lang="en-US" dirty="0" err="1" smtClean="0"/>
              <a:t>n</a:t>
            </a:r>
            <a:r>
              <a:rPr lang="en-US" baseline="30000" dirty="0" err="1" smtClean="0"/>
              <a:t>a</a:t>
            </a:r>
            <a:r>
              <a:rPr lang="en-US" dirty="0"/>
              <a:t>) does not holds</a:t>
            </a:r>
          </a:p>
          <a:p>
            <a:r>
              <a:rPr lang="en-US" dirty="0"/>
              <a:t>log(n) is smaller than any power of n: log(n) = O(n</a:t>
            </a:r>
            <a:r>
              <a:rPr lang="en-US" baseline="30000" dirty="0"/>
              <a:t>0.1</a:t>
            </a:r>
            <a:r>
              <a:rPr lang="en-US" dirty="0"/>
              <a:t>)</a:t>
            </a:r>
            <a:br>
              <a:rPr lang="en-US" dirty="0"/>
            </a:br>
            <a:endParaRPr lang="en-US" dirty="0"/>
          </a:p>
          <a:p>
            <a:r>
              <a:rPr lang="en-US" dirty="0" smtClean="0"/>
              <a:t>log</a:t>
            </a:r>
            <a:r>
              <a:rPr lang="en-US" baseline="-25000" dirty="0" smtClean="0"/>
              <a:t>2</a:t>
            </a:r>
            <a:r>
              <a:rPr lang="en-US" dirty="0" smtClean="0"/>
              <a:t>(n) </a:t>
            </a:r>
            <a:r>
              <a:rPr lang="en-US" dirty="0"/>
              <a:t>= </a:t>
            </a:r>
            <a:r>
              <a:rPr lang="en-US" dirty="0" smtClean="0"/>
              <a:t>log</a:t>
            </a:r>
            <a:r>
              <a:rPr lang="en-US" baseline="-25000" dirty="0" smtClean="0"/>
              <a:t>10</a:t>
            </a:r>
            <a:r>
              <a:rPr lang="en-US" dirty="0" smtClean="0"/>
              <a:t>(n) </a:t>
            </a:r>
            <a:r>
              <a:rPr lang="en-US" dirty="0"/>
              <a:t>* </a:t>
            </a:r>
            <a:r>
              <a:rPr lang="en-US" dirty="0" smtClean="0"/>
              <a:t>log</a:t>
            </a:r>
            <a:r>
              <a:rPr lang="en-US" baseline="-25000" dirty="0" smtClean="0"/>
              <a:t>2</a:t>
            </a:r>
            <a:r>
              <a:rPr lang="en-US" dirty="0" smtClean="0"/>
              <a:t>(10). </a:t>
            </a:r>
            <a:r>
              <a:rPr lang="en-US" dirty="0"/>
              <a:t>Hence, in O(log(n)) </a:t>
            </a:r>
            <a:r>
              <a:rPr lang="en-US" dirty="0" smtClean="0"/>
              <a:t>the base doesn’t matter.</a:t>
            </a:r>
          </a:p>
          <a:p>
            <a:endParaRPr lang="en-US" dirty="0" smtClean="0"/>
          </a:p>
          <a:p>
            <a:r>
              <a:rPr lang="en-US" dirty="0" smtClean="0"/>
              <a:t>log(a*b</a:t>
            </a:r>
            <a:r>
              <a:rPr lang="en-US" dirty="0"/>
              <a:t>) = log(a) + log(b). In particular log(n</a:t>
            </a:r>
            <a:r>
              <a:rPr lang="en-US" baseline="30000" dirty="0"/>
              <a:t>2</a:t>
            </a:r>
            <a:r>
              <a:rPr lang="en-US" dirty="0"/>
              <a:t>) = 2log(n)</a:t>
            </a:r>
          </a:p>
          <a:p>
            <a:endParaRPr lang="en-US" dirty="0"/>
          </a:p>
          <a:p>
            <a:r>
              <a:rPr lang="en-US" dirty="0"/>
              <a:t>If f = O(g) and g = O(h), then f = O(h)</a:t>
            </a:r>
            <a:br>
              <a:rPr lang="en-US" dirty="0"/>
            </a:br>
            <a:endParaRPr lang="en-US" dirty="0"/>
          </a:p>
          <a:p>
            <a:r>
              <a:rPr lang="en-US" dirty="0"/>
              <a:t>If f</a:t>
            </a:r>
            <a:r>
              <a:rPr lang="en-US" baseline="-25000" dirty="0"/>
              <a:t>1</a:t>
            </a:r>
            <a:r>
              <a:rPr lang="en-US" dirty="0"/>
              <a:t> = O(g) and </a:t>
            </a:r>
            <a:r>
              <a:rPr lang="en-US" dirty="0" smtClean="0"/>
              <a:t>f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r>
              <a:rPr lang="en-US" dirty="0"/>
              <a:t>= O(g), then f</a:t>
            </a:r>
            <a:r>
              <a:rPr lang="en-US" baseline="-25000" dirty="0"/>
              <a:t>1</a:t>
            </a:r>
            <a:r>
              <a:rPr lang="en-US" dirty="0"/>
              <a:t>+f</a:t>
            </a:r>
            <a:r>
              <a:rPr lang="en-US" baseline="-25000" dirty="0"/>
              <a:t>2</a:t>
            </a:r>
            <a:r>
              <a:rPr lang="en-US" dirty="0"/>
              <a:t> = O(g)</a:t>
            </a:r>
            <a:br>
              <a:rPr lang="en-US" dirty="0"/>
            </a:br>
            <a:endParaRPr lang="en-US" dirty="0"/>
          </a:p>
          <a:p>
            <a:r>
              <a:rPr lang="en-US" dirty="0" err="1"/>
              <a:t>f+g</a:t>
            </a:r>
            <a:r>
              <a:rPr lang="en-US" dirty="0"/>
              <a:t> &lt;= 2max(</a:t>
            </a:r>
            <a:r>
              <a:rPr lang="en-US" dirty="0" err="1"/>
              <a:t>f,g</a:t>
            </a:r>
            <a:r>
              <a:rPr lang="en-US" dirty="0"/>
              <a:t>) </a:t>
            </a:r>
            <a:r>
              <a:rPr lang="en-US" dirty="0" smtClean="0"/>
              <a:t>= </a:t>
            </a:r>
            <a:r>
              <a:rPr lang="el-GR" sz="2400" dirty="0"/>
              <a:t>Θ</a:t>
            </a:r>
            <a:r>
              <a:rPr lang="en-US" dirty="0" smtClean="0"/>
              <a:t>(max(</a:t>
            </a:r>
            <a:r>
              <a:rPr lang="en-US" dirty="0" err="1" smtClean="0"/>
              <a:t>f,g</a:t>
            </a:r>
            <a:r>
              <a:rPr lang="en-US" dirty="0"/>
              <a:t>))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9753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Big-O notation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sz="2000" dirty="0"/>
              <a:t>Sort the functions in the increasing order: </a:t>
            </a:r>
          </a:p>
          <a:p>
            <a:r>
              <a:rPr lang="pt-BR" sz="2000" dirty="0" smtClean="0"/>
              <a:t>f</a:t>
            </a:r>
            <a:r>
              <a:rPr lang="pt-BR" sz="2000" baseline="-25000" dirty="0" smtClean="0"/>
              <a:t>1</a:t>
            </a:r>
            <a:r>
              <a:rPr lang="pt-BR" sz="2000" dirty="0" smtClean="0"/>
              <a:t>(n) </a:t>
            </a:r>
            <a:r>
              <a:rPr lang="pt-BR" sz="2000" dirty="0"/>
              <a:t>= </a:t>
            </a:r>
            <a:r>
              <a:rPr lang="pt-BR" sz="2000" dirty="0" smtClean="0"/>
              <a:t>n</a:t>
            </a:r>
            <a:r>
              <a:rPr lang="pt-BR" sz="2000" baseline="30000" dirty="0" smtClean="0"/>
              <a:t>2</a:t>
            </a:r>
            <a:r>
              <a:rPr lang="pt-BR" sz="2000" dirty="0" smtClean="0"/>
              <a:t> </a:t>
            </a:r>
            <a:r>
              <a:rPr lang="pt-BR" sz="2000" dirty="0"/>
              <a:t>+ </a:t>
            </a:r>
            <a:r>
              <a:rPr lang="pt-BR" sz="2000" dirty="0" smtClean="0"/>
              <a:t>100n</a:t>
            </a:r>
            <a:endParaRPr lang="pt-BR" sz="2000" dirty="0"/>
          </a:p>
          <a:p>
            <a:r>
              <a:rPr lang="pt-BR" sz="2000" dirty="0" smtClean="0"/>
              <a:t>f</a:t>
            </a:r>
            <a:r>
              <a:rPr lang="pt-BR" sz="2000" baseline="-25000" dirty="0" smtClean="0"/>
              <a:t>2</a:t>
            </a:r>
            <a:r>
              <a:rPr lang="pt-BR" sz="2000" dirty="0" smtClean="0"/>
              <a:t>(n) </a:t>
            </a:r>
            <a:r>
              <a:rPr lang="pt-BR" sz="2000" dirty="0"/>
              <a:t>= </a:t>
            </a:r>
            <a:r>
              <a:rPr lang="pt-BR" sz="2000" dirty="0" smtClean="0"/>
              <a:t>2n </a:t>
            </a:r>
            <a:r>
              <a:rPr lang="pt-BR" sz="2000" dirty="0"/>
              <a:t>+ </a:t>
            </a:r>
            <a:r>
              <a:rPr lang="pt-BR" sz="2000" dirty="0" smtClean="0"/>
              <a:t>n</a:t>
            </a:r>
            <a:r>
              <a:rPr lang="pt-BR" sz="2000" baseline="30000" dirty="0" smtClean="0"/>
              <a:t>6</a:t>
            </a:r>
            <a:r>
              <a:rPr lang="pt-BR" sz="2000" dirty="0" smtClean="0"/>
              <a:t> </a:t>
            </a:r>
            <a:r>
              <a:rPr lang="pt-BR" sz="2000" dirty="0"/>
              <a:t>+ </a:t>
            </a:r>
            <a:r>
              <a:rPr lang="pt-BR" sz="2000" dirty="0" smtClean="0"/>
              <a:t>100n</a:t>
            </a:r>
            <a:endParaRPr lang="pt-BR" sz="2000" dirty="0"/>
          </a:p>
          <a:p>
            <a:r>
              <a:rPr lang="pt-BR" sz="2000" dirty="0" smtClean="0"/>
              <a:t>f</a:t>
            </a:r>
            <a:r>
              <a:rPr lang="pt-BR" sz="2000" baseline="-25000" dirty="0" smtClean="0"/>
              <a:t>3</a:t>
            </a:r>
            <a:r>
              <a:rPr lang="pt-BR" sz="2000" dirty="0" smtClean="0"/>
              <a:t>(n) </a:t>
            </a:r>
            <a:r>
              <a:rPr lang="pt-BR" sz="2000" dirty="0"/>
              <a:t>= </a:t>
            </a:r>
            <a:r>
              <a:rPr lang="pt-BR" sz="2000" dirty="0" smtClean="0"/>
              <a:t>n</a:t>
            </a:r>
            <a:r>
              <a:rPr lang="pt-BR" sz="2000" baseline="30000" dirty="0" smtClean="0"/>
              <a:t>3</a:t>
            </a:r>
            <a:r>
              <a:rPr lang="pt-BR" sz="2000" dirty="0" smtClean="0"/>
              <a:t> log(n) </a:t>
            </a:r>
            <a:r>
              <a:rPr lang="pt-BR" sz="2000" dirty="0"/>
              <a:t>+ </a:t>
            </a:r>
            <a:r>
              <a:rPr lang="pt-BR" sz="2000" dirty="0" smtClean="0"/>
              <a:t>400n</a:t>
            </a:r>
            <a:r>
              <a:rPr lang="pt-BR" sz="2000" baseline="30000" dirty="0" smtClean="0"/>
              <a:t>2</a:t>
            </a:r>
            <a:endParaRPr lang="pt-BR" sz="2000" baseline="30000" dirty="0"/>
          </a:p>
          <a:p>
            <a:r>
              <a:rPr lang="pt-BR" sz="2000" dirty="0" smtClean="0"/>
              <a:t>f</a:t>
            </a:r>
            <a:r>
              <a:rPr lang="pt-BR" sz="2000" baseline="-25000" dirty="0" smtClean="0"/>
              <a:t>4</a:t>
            </a:r>
            <a:r>
              <a:rPr lang="pt-BR" sz="2000" dirty="0" smtClean="0"/>
              <a:t>(n) </a:t>
            </a:r>
            <a:r>
              <a:rPr lang="pt-BR" sz="2000" dirty="0"/>
              <a:t>= </a:t>
            </a:r>
            <a:r>
              <a:rPr lang="pt-BR" sz="2000" dirty="0" smtClean="0"/>
              <a:t>2n</a:t>
            </a:r>
            <a:r>
              <a:rPr lang="pt-BR" sz="2000" baseline="30000" dirty="0" smtClean="0"/>
              <a:t>3</a:t>
            </a:r>
            <a:r>
              <a:rPr lang="pt-BR" sz="2000" dirty="0" smtClean="0"/>
              <a:t> </a:t>
            </a:r>
            <a:r>
              <a:rPr lang="pt-BR" sz="2000" dirty="0"/>
              <a:t>+ </a:t>
            </a:r>
            <a:r>
              <a:rPr lang="pt-BR" sz="2000" dirty="0" smtClean="0"/>
              <a:t>100n </a:t>
            </a:r>
            <a:r>
              <a:rPr lang="pt-BR" sz="2000" dirty="0"/>
              <a:t>+ 10</a:t>
            </a:r>
            <a:r>
              <a:rPr lang="pt-BR" sz="2000" baseline="30000" dirty="0"/>
              <a:t>8</a:t>
            </a:r>
          </a:p>
          <a:p>
            <a:r>
              <a:rPr lang="pt-BR" sz="2000" dirty="0" smtClean="0"/>
              <a:t>f</a:t>
            </a:r>
            <a:r>
              <a:rPr lang="pt-BR" sz="2000" baseline="-25000" dirty="0" smtClean="0"/>
              <a:t>5</a:t>
            </a:r>
            <a:r>
              <a:rPr lang="pt-BR" sz="2000" dirty="0" smtClean="0"/>
              <a:t>(n) </a:t>
            </a:r>
            <a:r>
              <a:rPr lang="pt-BR" sz="2000" dirty="0"/>
              <a:t>= (</a:t>
            </a:r>
            <a:r>
              <a:rPr lang="pt-BR" sz="2000" dirty="0" smtClean="0"/>
              <a:t>log(n))</a:t>
            </a:r>
            <a:r>
              <a:rPr lang="pt-BR" sz="2000" dirty="0"/>
              <a:t>10</a:t>
            </a:r>
          </a:p>
          <a:p>
            <a:r>
              <a:rPr lang="pt-BR" sz="2000" dirty="0" smtClean="0"/>
              <a:t>f</a:t>
            </a:r>
            <a:r>
              <a:rPr lang="pt-BR" sz="2000" baseline="-25000" dirty="0" smtClean="0"/>
              <a:t>6</a:t>
            </a:r>
            <a:r>
              <a:rPr lang="pt-BR" sz="2000" dirty="0" smtClean="0"/>
              <a:t>(n) </a:t>
            </a:r>
            <a:r>
              <a:rPr lang="pt-BR" sz="2000" dirty="0"/>
              <a:t>= </a:t>
            </a:r>
            <a:r>
              <a:rPr lang="pt-BR" sz="2000" dirty="0" smtClean="0"/>
              <a:t>99n </a:t>
            </a:r>
            <a:r>
              <a:rPr lang="pt-BR" sz="2000" dirty="0"/>
              <a:t>+ </a:t>
            </a:r>
            <a:r>
              <a:rPr lang="pt-BR" sz="2000" dirty="0" smtClean="0"/>
              <a:t>log(n) </a:t>
            </a:r>
            <a:r>
              <a:rPr lang="pt-BR" sz="2000" dirty="0"/>
              <a:t>+ </a:t>
            </a:r>
            <a:r>
              <a:rPr lang="pt-BR" sz="2000" dirty="0" smtClean="0"/>
              <a:t>4</a:t>
            </a:r>
            <a:r>
              <a:rPr lang="pt-BR" sz="2000" baseline="30000" dirty="0" smtClean="0"/>
              <a:t>n</a:t>
            </a:r>
            <a:endParaRPr lang="pt-BR" sz="2000" baseline="30000" dirty="0"/>
          </a:p>
          <a:p>
            <a:r>
              <a:rPr lang="pt-BR" sz="2000" dirty="0" smtClean="0"/>
              <a:t>f</a:t>
            </a:r>
            <a:r>
              <a:rPr lang="pt-BR" sz="2000" baseline="-25000" dirty="0" smtClean="0"/>
              <a:t>7</a:t>
            </a:r>
            <a:r>
              <a:rPr lang="pt-BR" sz="2000" dirty="0" smtClean="0"/>
              <a:t>(n) </a:t>
            </a:r>
            <a:r>
              <a:rPr lang="pt-BR" sz="2000" dirty="0"/>
              <a:t>= </a:t>
            </a:r>
            <a:r>
              <a:rPr lang="pt-BR" sz="2000" dirty="0" smtClean="0"/>
              <a:t>n log(n) </a:t>
            </a:r>
            <a:r>
              <a:rPr lang="pt-BR" sz="2000" dirty="0"/>
              <a:t>+ </a:t>
            </a:r>
            <a:r>
              <a:rPr lang="pt-BR" sz="2000" dirty="0" smtClean="0"/>
              <a:t>100n</a:t>
            </a:r>
            <a:endParaRPr lang="pt-BR" sz="2000" dirty="0"/>
          </a:p>
          <a:p>
            <a:r>
              <a:rPr lang="pt-BR" sz="2000" dirty="0" smtClean="0"/>
              <a:t>f</a:t>
            </a:r>
            <a:r>
              <a:rPr lang="pt-BR" sz="2000" baseline="-25000" dirty="0" smtClean="0"/>
              <a:t>8</a:t>
            </a:r>
            <a:r>
              <a:rPr lang="pt-BR" sz="2000" dirty="0" smtClean="0"/>
              <a:t>(n) </a:t>
            </a:r>
            <a:r>
              <a:rPr lang="pt-BR" sz="2000" dirty="0"/>
              <a:t>= </a:t>
            </a:r>
            <a:r>
              <a:rPr lang="pt-BR" sz="2000" dirty="0" smtClean="0"/>
              <a:t>log(n/2</a:t>
            </a:r>
            <a:r>
              <a:rPr lang="pt-BR" sz="2000" dirty="0"/>
              <a:t>)</a:t>
            </a:r>
          </a:p>
          <a:p>
            <a:pPr marL="0" indent="0">
              <a:buNone/>
            </a:pPr>
            <a:endParaRPr lang="pt-BR" sz="2000" dirty="0"/>
          </a:p>
          <a:p>
            <a:pPr marL="0" indent="0">
              <a:buNone/>
            </a:pPr>
            <a:endParaRPr lang="pt-BR" sz="2000" dirty="0"/>
          </a:p>
          <a:p>
            <a:pPr marL="0" indent="0">
              <a:buNone/>
            </a:pPr>
            <a:endParaRPr lang="pt-BR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4923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Reading for next time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973262"/>
            <a:ext cx="7886700" cy="4351338"/>
          </a:xfrm>
        </p:spPr>
        <p:txBody>
          <a:bodyPr>
            <a:normAutofit/>
          </a:bodyPr>
          <a:lstStyle/>
          <a:p>
            <a:pPr marL="0" indent="0">
              <a:buClr>
                <a:srgbClr val="FFC000"/>
              </a:buClr>
              <a:buNone/>
            </a:pPr>
            <a:r>
              <a:rPr lang="en-CA" altLang="en-US" sz="2400" dirty="0" err="1" smtClean="0"/>
              <a:t>Dasgupta</a:t>
            </a:r>
            <a:r>
              <a:rPr lang="en-CA" altLang="en-US" sz="2400" dirty="0" smtClean="0"/>
              <a:t>, Papadimitriou, </a:t>
            </a:r>
            <a:r>
              <a:rPr lang="en-CA" altLang="en-US" sz="2400" dirty="0" err="1" smtClean="0"/>
              <a:t>Vazirani</a:t>
            </a:r>
            <a:r>
              <a:rPr lang="en-CA" altLang="en-US" sz="2400" dirty="0" smtClean="0"/>
              <a:t>, </a:t>
            </a:r>
          </a:p>
          <a:p>
            <a:pPr marL="0" indent="0">
              <a:buClr>
                <a:srgbClr val="FFC000"/>
              </a:buClr>
              <a:buNone/>
            </a:pPr>
            <a:r>
              <a:rPr lang="en-CA" altLang="en-US" sz="2400" i="1" dirty="0" smtClean="0"/>
              <a:t>	</a:t>
            </a:r>
            <a:r>
              <a:rPr lang="en-CA" altLang="en-US" sz="2400" b="1" i="1" dirty="0" smtClean="0"/>
              <a:t>Algorithms</a:t>
            </a:r>
            <a:r>
              <a:rPr lang="en-CA" altLang="en-US" sz="2400" dirty="0" smtClean="0"/>
              <a:t>,  McGraw-Hill Higher Education, 2008.</a:t>
            </a:r>
            <a:endParaRPr lang="en-US" altLang="en-US" sz="2400" dirty="0" smtClean="0">
              <a:ea typeface="SimSun" panose="02010600030101010101" pitchFamily="2" charset="-122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altLang="en-US" sz="2400" dirty="0" smtClean="0"/>
          </a:p>
          <a:p>
            <a:pPr marL="0" indent="0">
              <a:lnSpc>
                <a:spcPct val="100000"/>
              </a:lnSpc>
              <a:buNone/>
            </a:pPr>
            <a:r>
              <a:rPr lang="en-US" altLang="en-US" sz="2400" dirty="0" smtClean="0"/>
              <a:t>Chapter: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altLang="en-US" sz="2400" dirty="0" smtClean="0"/>
              <a:t>1.1,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altLang="en-US" sz="2400" dirty="0" smtClean="0"/>
              <a:t>1.2: 1.2.1, 1.2.2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0352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time of algorithm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Last time we saw examples of algorithms and analyzed the number of steps performed by these algorithms.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But we said that it is hard to count the number of steps exactly because the exact number my depend on the programming language, computer architecture, etc.</a:t>
            </a:r>
          </a:p>
          <a:p>
            <a:pPr marL="0" indent="0">
              <a:buNone/>
            </a:pPr>
            <a:r>
              <a:rPr lang="en-US" dirty="0" smtClean="0"/>
              <a:t>For example: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sum = 0;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For </a:t>
            </a:r>
            <a:r>
              <a:rPr lang="en-US" dirty="0" err="1" smtClean="0"/>
              <a:t>i</a:t>
            </a:r>
            <a:r>
              <a:rPr lang="en-US" dirty="0" smtClean="0"/>
              <a:t>=1,….,n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sum = sum + </a:t>
            </a:r>
            <a:r>
              <a:rPr lang="en-US" dirty="0" err="1" smtClean="0"/>
              <a:t>i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I don’t know what is the exact number of operations. It may depend on different implementation factors.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3900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Big-O notation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We will use the Big-O notation to express the time complexity (running time) of algorithms.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Denote by </a:t>
            </a:r>
            <a:r>
              <a:rPr lang="en-US" dirty="0" smtClean="0">
                <a:solidFill>
                  <a:srgbClr val="002060"/>
                </a:solidFill>
              </a:rPr>
              <a:t>f(n)</a:t>
            </a:r>
            <a:r>
              <a:rPr lang="en-US" dirty="0" smtClean="0"/>
              <a:t> </a:t>
            </a:r>
            <a:r>
              <a:rPr lang="en-US" dirty="0"/>
              <a:t>the running time of a program for inputs of size N.</a:t>
            </a:r>
            <a:br>
              <a:rPr lang="en-US" dirty="0"/>
            </a:br>
            <a:r>
              <a:rPr lang="en-US" dirty="0"/>
              <a:t>Examples: </a:t>
            </a:r>
          </a:p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f(n) 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=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1.5n</a:t>
            </a:r>
            <a:r>
              <a:rPr lang="en-US" baseline="30000" dirty="0" smtClean="0">
                <a:solidFill>
                  <a:schemeClr val="accent5">
                    <a:lumMod val="75000"/>
                  </a:schemeClr>
                </a:solidFill>
              </a:rPr>
              <a:t>2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+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4n+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3</a:t>
            </a:r>
          </a:p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f(n) 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=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2n</a:t>
            </a:r>
            <a:r>
              <a:rPr lang="en-US" baseline="30000" dirty="0" smtClean="0">
                <a:solidFill>
                  <a:schemeClr val="accent5">
                    <a:lumMod val="75000"/>
                  </a:schemeClr>
                </a:solidFill>
              </a:rPr>
              <a:t>4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+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10n</a:t>
            </a:r>
            <a:r>
              <a:rPr lang="en-US" baseline="30000" dirty="0" smtClean="0">
                <a:solidFill>
                  <a:schemeClr val="accent5">
                    <a:lumMod val="75000"/>
                  </a:schemeClr>
                </a:solidFill>
              </a:rPr>
              <a:t>3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+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4n</a:t>
            </a:r>
            <a:r>
              <a:rPr lang="en-US" baseline="30000" dirty="0" smtClean="0">
                <a:solidFill>
                  <a:schemeClr val="accent5">
                    <a:lumMod val="75000"/>
                  </a:schemeClr>
                </a:solidFill>
              </a:rPr>
              <a:t>2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+ 900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log(n)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+ 3000</a:t>
            </a:r>
          </a:p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f(n)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=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2</a:t>
            </a:r>
            <a:r>
              <a:rPr lang="en-US" baseline="30000" dirty="0" smtClean="0">
                <a:solidFill>
                  <a:schemeClr val="accent5">
                    <a:lumMod val="75000"/>
                  </a:schemeClr>
                </a:solidFill>
              </a:rPr>
              <a:t>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– 100 (for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n&gt;10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)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The big-O notation will be the term that increases the fastest for large inputs.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Example: if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f(n) 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=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2n</a:t>
            </a:r>
            <a:r>
              <a:rPr lang="en-US" baseline="30000" dirty="0" smtClean="0">
                <a:solidFill>
                  <a:schemeClr val="accent5">
                    <a:lumMod val="75000"/>
                  </a:schemeClr>
                </a:solidFill>
              </a:rPr>
              <a:t>4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+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10n</a:t>
            </a:r>
            <a:r>
              <a:rPr lang="en-US" baseline="30000" dirty="0" smtClean="0">
                <a:solidFill>
                  <a:schemeClr val="accent5">
                    <a:lumMod val="75000"/>
                  </a:schemeClr>
                </a:solidFill>
              </a:rPr>
              <a:t>3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+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4n</a:t>
            </a:r>
            <a:r>
              <a:rPr lang="en-US" baseline="30000" dirty="0" smtClean="0">
                <a:solidFill>
                  <a:schemeClr val="accent5">
                    <a:lumMod val="75000"/>
                  </a:schemeClr>
                </a:solidFill>
              </a:rPr>
              <a:t>2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+ 900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log(n)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+ 3</a:t>
            </a:r>
            <a:r>
              <a:rPr lang="en-US" dirty="0"/>
              <a:t> we will say that the time complexity is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O(n</a:t>
            </a:r>
            <a:r>
              <a:rPr lang="en-US" baseline="30000" dirty="0" smtClean="0">
                <a:solidFill>
                  <a:schemeClr val="accent5">
                    <a:lumMod val="75000"/>
                  </a:schemeClr>
                </a:solidFill>
              </a:rPr>
              <a:t>4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)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1815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Big-O notation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Q: Why are we ignoring low order terms?</a:t>
            </a:r>
          </a:p>
          <a:p>
            <a:pPr marL="0" indent="0">
              <a:buNone/>
            </a:pPr>
            <a:r>
              <a:rPr lang="en-US" dirty="0" smtClean="0"/>
              <a:t>A</a:t>
            </a:r>
            <a:r>
              <a:rPr lang="en-US" dirty="0"/>
              <a:t>: Because they become negligible as </a:t>
            </a:r>
            <a:r>
              <a:rPr lang="en-US" dirty="0" smtClean="0"/>
              <a:t>n grows.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de-DE" altLang="en-US" sz="2000" u="sng" dirty="0" smtClean="0"/>
              <a:t>Example</a:t>
            </a:r>
            <a:r>
              <a:rPr lang="de-DE" altLang="en-US" sz="2000" dirty="0" smtClean="0"/>
              <a:t>: </a:t>
            </a:r>
            <a:r>
              <a:rPr lang="de-DE" altLang="en-US" sz="2000" i="1" dirty="0" smtClean="0">
                <a:solidFill>
                  <a:srgbClr val="002060"/>
                </a:solidFill>
              </a:rPr>
              <a:t>f(n) = 4n</a:t>
            </a:r>
            <a:r>
              <a:rPr lang="en-US" altLang="en-US" sz="2000" i="1" baseline="33000" dirty="0" smtClean="0">
                <a:solidFill>
                  <a:srgbClr val="002060"/>
                </a:solidFill>
              </a:rPr>
              <a:t>4</a:t>
            </a:r>
            <a:r>
              <a:rPr lang="de-DE" altLang="en-US" sz="2000" i="1" dirty="0" smtClean="0">
                <a:solidFill>
                  <a:srgbClr val="002060"/>
                </a:solidFill>
              </a:rPr>
              <a:t> + 100n</a:t>
            </a:r>
            <a:r>
              <a:rPr lang="en-US" altLang="en-US" sz="2000" i="1" baseline="33000" dirty="0" smtClean="0">
                <a:solidFill>
                  <a:srgbClr val="002060"/>
                </a:solidFill>
              </a:rPr>
              <a:t>3</a:t>
            </a:r>
            <a:r>
              <a:rPr lang="de-DE" altLang="en-US" sz="2000" i="1" dirty="0" smtClean="0">
                <a:solidFill>
                  <a:srgbClr val="002060"/>
                </a:solidFill>
              </a:rPr>
              <a:t> + 9000n</a:t>
            </a:r>
            <a:r>
              <a:rPr lang="en-US" altLang="en-US" sz="2000" i="1" baseline="33000" dirty="0" smtClean="0">
                <a:solidFill>
                  <a:srgbClr val="002060"/>
                </a:solidFill>
              </a:rPr>
              <a:t>2</a:t>
            </a:r>
            <a:r>
              <a:rPr lang="de-DE" altLang="en-US" sz="2000" i="1" dirty="0" smtClean="0">
                <a:solidFill>
                  <a:srgbClr val="002060"/>
                </a:solidFill>
              </a:rPr>
              <a:t> + n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4</a:t>
            </a:fld>
            <a:endParaRPr lang="en-US" alt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7876114"/>
              </p:ext>
            </p:extLst>
          </p:nvPr>
        </p:nvGraphicFramePr>
        <p:xfrm>
          <a:off x="1219200" y="4513788"/>
          <a:ext cx="6096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24281767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1591815186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647938475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1511636274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38262759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4n</a:t>
                      </a:r>
                      <a:r>
                        <a:rPr lang="en-US" sz="1800" baseline="300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1800" baseline="30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100n</a:t>
                      </a:r>
                      <a:r>
                        <a:rPr lang="en-US" sz="1800" baseline="30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800" baseline="30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9000n</a:t>
                      </a:r>
                      <a:r>
                        <a:rPr lang="en-US" sz="1800" baseline="30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800" baseline="30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n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69983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n=100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4*10</a:t>
                      </a:r>
                      <a:r>
                        <a:rPr lang="en-US" sz="1800" baseline="3000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en-US" sz="1800" baseline="30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r>
                        <a:rPr lang="en-US" sz="1800" baseline="3000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en-US" sz="1800" baseline="30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9*10</a:t>
                      </a:r>
                      <a:r>
                        <a:rPr lang="en-US" sz="1800" baseline="3000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sz="1800" baseline="30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100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63211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n=10</a:t>
                      </a:r>
                      <a:r>
                        <a:rPr lang="en-US" sz="1800" baseline="3000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en-US" sz="1800" baseline="30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4*10</a:t>
                      </a:r>
                      <a:r>
                        <a:rPr lang="en-US" sz="1800" baseline="30000" dirty="0" smtClean="0">
                          <a:solidFill>
                            <a:schemeClr val="tx1"/>
                          </a:solidFill>
                        </a:rPr>
                        <a:t>32</a:t>
                      </a:r>
                      <a:endParaRPr lang="en-US" sz="1800" baseline="30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r>
                        <a:rPr lang="en-US" sz="1800" baseline="30000" dirty="0" smtClean="0">
                          <a:solidFill>
                            <a:schemeClr val="tx1"/>
                          </a:solidFill>
                        </a:rPr>
                        <a:t>26</a:t>
                      </a:r>
                      <a:endParaRPr lang="en-US" sz="1800" baseline="30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9*10</a:t>
                      </a:r>
                      <a:r>
                        <a:rPr lang="en-US" sz="1800" baseline="30000" dirty="0" smtClean="0">
                          <a:solidFill>
                            <a:schemeClr val="tx1"/>
                          </a:solidFill>
                        </a:rPr>
                        <a:t>19</a:t>
                      </a:r>
                      <a:endParaRPr lang="en-US" sz="1800" baseline="30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r>
                        <a:rPr lang="en-US" sz="1800" baseline="3000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en-US" sz="1800" baseline="30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77236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n = 10</a:t>
                      </a:r>
                      <a:r>
                        <a:rPr lang="en-US" sz="1800" baseline="30000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en-US" sz="1800" baseline="30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4*10</a:t>
                      </a:r>
                      <a:r>
                        <a:rPr lang="en-US" sz="1800" baseline="30000" dirty="0" smtClean="0">
                          <a:solidFill>
                            <a:schemeClr val="tx1"/>
                          </a:solidFill>
                        </a:rPr>
                        <a:t>48</a:t>
                      </a:r>
                      <a:endParaRPr lang="en-US" sz="1800" baseline="30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r>
                        <a:rPr lang="en-US" sz="1800" baseline="30000" dirty="0" smtClean="0">
                          <a:solidFill>
                            <a:schemeClr val="tx1"/>
                          </a:solidFill>
                        </a:rPr>
                        <a:t>38</a:t>
                      </a:r>
                      <a:endParaRPr lang="en-US" sz="1800" baseline="30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9*10</a:t>
                      </a:r>
                      <a:r>
                        <a:rPr lang="en-US" sz="1800" baseline="30000" dirty="0" smtClean="0">
                          <a:solidFill>
                            <a:schemeClr val="tx1"/>
                          </a:solidFill>
                        </a:rPr>
                        <a:t>27</a:t>
                      </a:r>
                      <a:endParaRPr lang="en-US" sz="1800" baseline="30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r>
                        <a:rPr lang="en-US" sz="1800" baseline="30000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en-US" sz="1800" baseline="30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0988111"/>
                  </a:ext>
                </a:extLst>
              </a:tr>
            </a:tbl>
          </a:graphicData>
        </a:graphic>
      </p:graphicFrame>
      <p:sp>
        <p:nvSpPr>
          <p:cNvPr id="8" name="Rounded Rectangle 7"/>
          <p:cNvSpPr/>
          <p:nvPr/>
        </p:nvSpPr>
        <p:spPr>
          <a:xfrm>
            <a:off x="628650" y="1416215"/>
            <a:ext cx="6781800" cy="110179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 modern computer (3 GHz)</a:t>
            </a:r>
            <a:br>
              <a:rPr lang="en-US" dirty="0" smtClean="0"/>
            </a:br>
            <a:r>
              <a:rPr lang="en-US" dirty="0"/>
              <a:t>can carry out</a:t>
            </a:r>
            <a:r>
              <a:rPr lang="en-US" dirty="0" smtClean="0"/>
              <a:t> three billion (3*10</a:t>
            </a:r>
            <a:r>
              <a:rPr lang="en-US" baseline="30000" dirty="0" smtClean="0"/>
              <a:t>9</a:t>
            </a:r>
            <a:r>
              <a:rPr lang="en-US" dirty="0" smtClean="0"/>
              <a:t>) cycles</a:t>
            </a:r>
            <a:r>
              <a:rPr lang="en-US" dirty="0"/>
              <a:t> </a:t>
            </a:r>
            <a:r>
              <a:rPr lang="en-US" b="1" dirty="0"/>
              <a:t>per </a:t>
            </a:r>
            <a:r>
              <a:rPr lang="en-US" b="1" dirty="0" smtClean="0"/>
              <a:t>second</a:t>
            </a:r>
            <a:endParaRPr lang="en-CA" dirty="0"/>
          </a:p>
        </p:txBody>
      </p:sp>
      <p:sp>
        <p:nvSpPr>
          <p:cNvPr id="9" name="Rounded Rectangle 8"/>
          <p:cNvSpPr/>
          <p:nvPr/>
        </p:nvSpPr>
        <p:spPr>
          <a:xfrm>
            <a:off x="533400" y="2855418"/>
            <a:ext cx="4724400" cy="51918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1,000,000 seconds is ~ 11 days</a:t>
            </a:r>
            <a:endParaRPr lang="en-CA" dirty="0"/>
          </a:p>
        </p:txBody>
      </p:sp>
      <p:sp>
        <p:nvSpPr>
          <p:cNvPr id="10" name="Rounded Rectangle 9"/>
          <p:cNvSpPr/>
          <p:nvPr/>
        </p:nvSpPr>
        <p:spPr>
          <a:xfrm>
            <a:off x="3124200" y="3563936"/>
            <a:ext cx="4724400" cy="70326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Running 10</a:t>
            </a:r>
            <a:r>
              <a:rPr lang="en-US" baseline="30000" dirty="0" smtClean="0"/>
              <a:t>15</a:t>
            </a:r>
            <a:r>
              <a:rPr lang="en-US" dirty="0" smtClean="0"/>
              <a:t>=10</a:t>
            </a:r>
            <a:r>
              <a:rPr lang="en-US" baseline="30000" dirty="0" smtClean="0"/>
              <a:t>9</a:t>
            </a:r>
            <a:r>
              <a:rPr lang="en-US" dirty="0" smtClean="0"/>
              <a:t>*10</a:t>
            </a:r>
            <a:r>
              <a:rPr lang="en-US" baseline="30000" dirty="0" smtClean="0"/>
              <a:t>6 </a:t>
            </a:r>
            <a:r>
              <a:rPr lang="en-US" dirty="0" smtClean="0"/>
              <a:t>operation will require ~ 11 days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07701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Big-O notation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Q: Why are we ignoring multiplicative constants?</a:t>
            </a:r>
          </a:p>
          <a:p>
            <a:pPr marL="0" indent="0">
              <a:buNone/>
            </a:pPr>
            <a:r>
              <a:rPr lang="en-US" dirty="0" smtClean="0"/>
              <a:t>A: </a:t>
            </a:r>
            <a:r>
              <a:rPr lang="en-US" dirty="0"/>
              <a:t>Because if we buy a computer that runs twice as fast, then the running time decreases accordingly.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But </a:t>
            </a:r>
            <a:r>
              <a:rPr lang="en-US" dirty="0"/>
              <a:t>it will not change the order of magnitude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In practice constants do matter!</a:t>
            </a:r>
          </a:p>
          <a:p>
            <a:pPr marL="0" indent="0">
              <a:buNone/>
            </a:pPr>
            <a:r>
              <a:rPr lang="en-US" dirty="0"/>
              <a:t>In theory we ignore them.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1721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Big-O notation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Let </a:t>
            </a:r>
            <a:r>
              <a:rPr lang="en-US" dirty="0" smtClean="0"/>
              <a:t>f(n) </a:t>
            </a:r>
            <a:r>
              <a:rPr lang="en-US" dirty="0"/>
              <a:t>and </a:t>
            </a:r>
            <a:r>
              <a:rPr lang="en-US" dirty="0" smtClean="0"/>
              <a:t>g(n) </a:t>
            </a:r>
            <a:r>
              <a:rPr lang="en-US" dirty="0"/>
              <a:t>be two functions on positive integers.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u="sng" dirty="0"/>
              <a:t>A naive </a:t>
            </a:r>
            <a:r>
              <a:rPr lang="en-US" u="sng" dirty="0" smtClean="0"/>
              <a:t>attempt</a:t>
            </a:r>
            <a:r>
              <a:rPr lang="en-US" dirty="0" smtClean="0"/>
              <a:t>:</a:t>
            </a:r>
          </a:p>
          <a:p>
            <a:r>
              <a:rPr lang="en-US" u="sng" dirty="0" smtClean="0"/>
              <a:t>Wrong </a:t>
            </a:r>
            <a:r>
              <a:rPr lang="en-US" u="sng" dirty="0"/>
              <a:t>definition</a:t>
            </a:r>
            <a:r>
              <a:rPr lang="en-US" dirty="0"/>
              <a:t>: f = O(g) if </a:t>
            </a:r>
            <a:r>
              <a:rPr lang="en-US" dirty="0" smtClean="0"/>
              <a:t>f(n) </a:t>
            </a:r>
            <a:r>
              <a:rPr lang="en-US" dirty="0"/>
              <a:t>&lt;= </a:t>
            </a:r>
            <a:r>
              <a:rPr lang="en-US" dirty="0" smtClean="0"/>
              <a:t>g(n) </a:t>
            </a:r>
            <a:r>
              <a:rPr lang="en-US" dirty="0"/>
              <a:t>for all </a:t>
            </a:r>
            <a:r>
              <a:rPr lang="en-US" dirty="0" smtClean="0"/>
              <a:t>n.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Example</a:t>
            </a:r>
            <a:r>
              <a:rPr lang="en-US" dirty="0"/>
              <a:t>: </a:t>
            </a:r>
            <a:r>
              <a:rPr lang="en-US" dirty="0" smtClean="0"/>
              <a:t>f(n) </a:t>
            </a:r>
            <a:r>
              <a:rPr lang="en-US" dirty="0"/>
              <a:t>= </a:t>
            </a:r>
            <a:r>
              <a:rPr lang="en-US" dirty="0" smtClean="0"/>
              <a:t>2n, g(n) </a:t>
            </a:r>
            <a:r>
              <a:rPr lang="en-US" dirty="0"/>
              <a:t>= </a:t>
            </a:r>
            <a:r>
              <a:rPr lang="en-US" dirty="0" smtClean="0"/>
              <a:t>n.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Then</a:t>
            </a:r>
            <a:r>
              <a:rPr lang="en-US" dirty="0"/>
              <a:t>, we want f = O(g), but it is not true that </a:t>
            </a:r>
            <a:r>
              <a:rPr lang="en-US" dirty="0" smtClean="0"/>
              <a:t>f(n) </a:t>
            </a:r>
            <a:r>
              <a:rPr lang="en-US" dirty="0"/>
              <a:t>&lt;= </a:t>
            </a:r>
            <a:r>
              <a:rPr lang="en-US" dirty="0" smtClean="0"/>
              <a:t>g(n) </a:t>
            </a:r>
            <a:r>
              <a:rPr lang="en-US" dirty="0"/>
              <a:t>for all </a:t>
            </a:r>
            <a:r>
              <a:rPr lang="en-US" dirty="0" smtClean="0"/>
              <a:t>n.</a:t>
            </a:r>
            <a:br>
              <a:rPr lang="en-US" dirty="0" smtClean="0"/>
            </a:br>
            <a:endParaRPr lang="en-US" dirty="0" smtClean="0"/>
          </a:p>
          <a:p>
            <a:r>
              <a:rPr lang="en-US" u="sng" dirty="0" smtClean="0"/>
              <a:t>Wrong </a:t>
            </a:r>
            <a:r>
              <a:rPr lang="en-US" u="sng" dirty="0"/>
              <a:t>definition2</a:t>
            </a:r>
            <a:r>
              <a:rPr lang="en-US" dirty="0"/>
              <a:t>: f = O(g) if </a:t>
            </a:r>
            <a:r>
              <a:rPr lang="en-US" dirty="0" smtClean="0"/>
              <a:t>f(n) </a:t>
            </a:r>
            <a:r>
              <a:rPr lang="en-US" dirty="0"/>
              <a:t>&lt;= </a:t>
            </a:r>
            <a:r>
              <a:rPr lang="en-US" dirty="0" smtClean="0"/>
              <a:t>2g(n) </a:t>
            </a:r>
            <a:r>
              <a:rPr lang="en-US" dirty="0"/>
              <a:t>for all </a:t>
            </a:r>
            <a:r>
              <a:rPr lang="en-US" dirty="0" smtClean="0"/>
              <a:t>n.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Example</a:t>
            </a:r>
            <a:r>
              <a:rPr lang="en-US" dirty="0"/>
              <a:t>: </a:t>
            </a:r>
            <a:r>
              <a:rPr lang="en-US" dirty="0" smtClean="0"/>
              <a:t>f(n) </a:t>
            </a:r>
            <a:r>
              <a:rPr lang="en-US" dirty="0"/>
              <a:t>= </a:t>
            </a:r>
            <a:r>
              <a:rPr lang="en-US" dirty="0" smtClean="0"/>
              <a:t>3n, g(n) </a:t>
            </a:r>
            <a:r>
              <a:rPr lang="en-US" dirty="0"/>
              <a:t>= </a:t>
            </a:r>
            <a:r>
              <a:rPr lang="en-US" dirty="0" smtClean="0"/>
              <a:t>n.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Then</a:t>
            </a:r>
            <a:r>
              <a:rPr lang="en-US" dirty="0"/>
              <a:t>, we want f = O(g), but it is not true that </a:t>
            </a:r>
            <a:r>
              <a:rPr lang="en-US" dirty="0" smtClean="0"/>
              <a:t>f(n) </a:t>
            </a:r>
            <a:r>
              <a:rPr lang="en-US" dirty="0"/>
              <a:t>&lt;= </a:t>
            </a:r>
            <a:r>
              <a:rPr lang="en-US" dirty="0" smtClean="0"/>
              <a:t>g(n) </a:t>
            </a:r>
            <a:r>
              <a:rPr lang="en-US" dirty="0"/>
              <a:t>for all </a:t>
            </a:r>
            <a:r>
              <a:rPr lang="en-US" dirty="0" smtClean="0"/>
              <a:t>n.</a:t>
            </a:r>
            <a:endParaRPr lang="en-US" dirty="0"/>
          </a:p>
          <a:p>
            <a:r>
              <a:rPr lang="en-US" u="sng" dirty="0" smtClean="0"/>
              <a:t>Correct </a:t>
            </a:r>
            <a:r>
              <a:rPr lang="en-US" u="sng" dirty="0"/>
              <a:t>definition</a:t>
            </a:r>
            <a:r>
              <a:rPr lang="en-US" dirty="0"/>
              <a:t>: We say that f = O(g) </a:t>
            </a:r>
            <a:r>
              <a:rPr lang="en-US" dirty="0" smtClean="0"/>
              <a:t>if there </a:t>
            </a:r>
            <a:r>
              <a:rPr lang="en-US" dirty="0"/>
              <a:t>exists a </a:t>
            </a:r>
            <a:r>
              <a:rPr lang="en-US" dirty="0" smtClean="0"/>
              <a:t>large enough constant </a:t>
            </a:r>
            <a:r>
              <a:rPr lang="en-US" dirty="0"/>
              <a:t>C (e.g. C = </a:t>
            </a:r>
            <a:r>
              <a:rPr lang="en-US" dirty="0" smtClean="0"/>
              <a:t>1000) such </a:t>
            </a:r>
            <a:r>
              <a:rPr lang="en-US" dirty="0"/>
              <a:t>that </a:t>
            </a:r>
            <a:r>
              <a:rPr lang="en-US" dirty="0" smtClean="0"/>
              <a:t>f(n) </a:t>
            </a:r>
            <a:r>
              <a:rPr lang="en-US" dirty="0"/>
              <a:t>&lt;= </a:t>
            </a:r>
            <a:r>
              <a:rPr lang="en-US" dirty="0" smtClean="0"/>
              <a:t>C*g(n) </a:t>
            </a:r>
            <a:r>
              <a:rPr lang="en-US" dirty="0"/>
              <a:t>for all </a:t>
            </a:r>
            <a:r>
              <a:rPr lang="en-US" dirty="0" smtClean="0"/>
              <a:t>n.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6</a:t>
            </a:fld>
            <a:endParaRPr lang="en-US" altLang="en-US"/>
          </a:p>
        </p:txBody>
      </p:sp>
      <p:sp>
        <p:nvSpPr>
          <p:cNvPr id="7" name="Rounded Rectangle 6"/>
          <p:cNvSpPr/>
          <p:nvPr/>
        </p:nvSpPr>
        <p:spPr>
          <a:xfrm>
            <a:off x="1676400" y="2209800"/>
            <a:ext cx="7050088" cy="3810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 = O(g) will mean that f is “essentially smaller“ than g.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514600" y="3024711"/>
            <a:ext cx="4610100" cy="82153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f(n) is the runtime of the algorithm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1695450" y="4001294"/>
            <a:ext cx="5791200" cy="83582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g(n) is a bound/estimation of the runtime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230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8" grpId="1" animBg="1"/>
      <p:bldP spid="9" grpId="0" animBg="1"/>
      <p:bldP spid="9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Big-O notation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i="1" u="sng" dirty="0" smtClean="0"/>
              <a:t>Formally</a:t>
            </a:r>
            <a:r>
              <a:rPr lang="en-US" dirty="0" smtClean="0"/>
              <a:t>: </a:t>
            </a:r>
            <a:r>
              <a:rPr lang="de-DE" altLang="en-US" sz="2000" dirty="0"/>
              <a:t>Let </a:t>
            </a:r>
            <a:r>
              <a:rPr lang="de-DE" altLang="en-US" sz="2000" i="1" dirty="0" smtClean="0"/>
              <a:t>f(n)</a:t>
            </a:r>
            <a:r>
              <a:rPr lang="de-DE" altLang="en-US" sz="2000" dirty="0" smtClean="0"/>
              <a:t> </a:t>
            </a:r>
            <a:r>
              <a:rPr lang="de-DE" altLang="en-US" sz="2000" dirty="0"/>
              <a:t>and </a:t>
            </a:r>
            <a:r>
              <a:rPr lang="de-DE" altLang="en-US" sz="2000" i="1" dirty="0" smtClean="0"/>
              <a:t>g(n)</a:t>
            </a:r>
            <a:r>
              <a:rPr lang="de-DE" altLang="en-US" sz="2000" dirty="0" smtClean="0"/>
              <a:t> </a:t>
            </a:r>
            <a:r>
              <a:rPr lang="de-DE" altLang="en-US" sz="2000" dirty="0"/>
              <a:t>be two functions on positive integers</a:t>
            </a:r>
            <a:r>
              <a:rPr lang="de-DE" altLang="en-US" sz="2000" dirty="0" smtClean="0"/>
              <a:t>.</a:t>
            </a:r>
          </a:p>
          <a:p>
            <a:pPr marL="0" indent="0">
              <a:buNone/>
            </a:pPr>
            <a:endParaRPr lang="de-DE" sz="2000" dirty="0" smtClean="0"/>
          </a:p>
          <a:p>
            <a:pPr marL="0" indent="0">
              <a:buNone/>
            </a:pPr>
            <a:r>
              <a:rPr lang="en-US" sz="2000" dirty="0" smtClean="0"/>
              <a:t>We </a:t>
            </a:r>
            <a:r>
              <a:rPr lang="en-US" sz="2000" dirty="0"/>
              <a:t>say that f = O(g) if there exists a large enough constant </a:t>
            </a:r>
            <a:r>
              <a:rPr lang="en-US" sz="2000" dirty="0" smtClean="0">
                <a:solidFill>
                  <a:srgbClr val="FF0000"/>
                </a:solidFill>
              </a:rPr>
              <a:t>C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>
                <a:solidFill>
                  <a:srgbClr val="FF0000"/>
                </a:solidFill>
              </a:rPr>
              <a:t>(e.g</a:t>
            </a:r>
            <a:r>
              <a:rPr lang="en-US" sz="2000" dirty="0">
                <a:solidFill>
                  <a:srgbClr val="FF0000"/>
                </a:solidFill>
              </a:rPr>
              <a:t>. C = </a:t>
            </a:r>
            <a:r>
              <a:rPr lang="en-US" sz="2000" dirty="0" smtClean="0">
                <a:solidFill>
                  <a:srgbClr val="FF0000"/>
                </a:solidFill>
              </a:rPr>
              <a:t>100) </a:t>
            </a:r>
            <a:r>
              <a:rPr lang="en-US" sz="2000" dirty="0"/>
              <a:t>such that </a:t>
            </a:r>
            <a:r>
              <a:rPr lang="en-US" sz="2000" dirty="0" smtClean="0"/>
              <a:t>f(n) &lt;= C*g(n) </a:t>
            </a:r>
            <a:r>
              <a:rPr lang="en-US" sz="2000" dirty="0"/>
              <a:t>for all sufficiently large </a:t>
            </a:r>
            <a:r>
              <a:rPr lang="en-US" sz="2000" dirty="0" smtClean="0"/>
              <a:t>n.</a:t>
            </a: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pt-BR" sz="2000" u="sng" dirty="0"/>
              <a:t>Example</a:t>
            </a:r>
            <a:r>
              <a:rPr lang="pt-BR" sz="2000" dirty="0" smtClean="0"/>
              <a:t>: Let f(n)  </a:t>
            </a:r>
            <a:r>
              <a:rPr lang="pt-BR" sz="2000" dirty="0"/>
              <a:t>= </a:t>
            </a:r>
            <a:r>
              <a:rPr lang="pt-BR" sz="2000" dirty="0" smtClean="0"/>
              <a:t>1.5n</a:t>
            </a:r>
            <a:r>
              <a:rPr lang="pt-BR" sz="2000" baseline="30000" dirty="0" smtClean="0"/>
              <a:t>2</a:t>
            </a:r>
            <a:r>
              <a:rPr lang="pt-BR" sz="2000" dirty="0" smtClean="0"/>
              <a:t> </a:t>
            </a:r>
            <a:r>
              <a:rPr lang="pt-BR" sz="2000" dirty="0"/>
              <a:t>+ </a:t>
            </a:r>
            <a:r>
              <a:rPr lang="pt-BR" sz="2000" dirty="0" smtClean="0"/>
              <a:t>4n+ 3</a:t>
            </a:r>
          </a:p>
          <a:p>
            <a:pPr marL="0" indent="0">
              <a:buNone/>
            </a:pPr>
            <a:r>
              <a:rPr lang="pt-BR" sz="2000" u="sng" dirty="0" smtClean="0"/>
              <a:t>Claim</a:t>
            </a:r>
            <a:r>
              <a:rPr lang="pt-BR" sz="2000" dirty="0" smtClean="0"/>
              <a:t>: f(n) = O(n</a:t>
            </a:r>
            <a:r>
              <a:rPr lang="pt-BR" sz="2000" baseline="30000" dirty="0" smtClean="0"/>
              <a:t>2</a:t>
            </a:r>
            <a:r>
              <a:rPr lang="pt-BR" sz="2000" dirty="0" smtClean="0"/>
              <a:t>)</a:t>
            </a:r>
            <a:endParaRPr lang="pt-BR" sz="2000" dirty="0"/>
          </a:p>
          <a:p>
            <a:pPr marL="0" indent="0">
              <a:buNone/>
            </a:pPr>
            <a:r>
              <a:rPr lang="pt-BR" sz="2000" u="sng" dirty="0" smtClean="0"/>
              <a:t>Proof</a:t>
            </a:r>
            <a:r>
              <a:rPr lang="pt-BR" sz="2000" dirty="0" smtClean="0"/>
              <a:t>: Let C=8.5</a:t>
            </a:r>
            <a:r>
              <a:rPr lang="pt-BR" sz="2000" dirty="0"/>
              <a:t>. Then </a:t>
            </a:r>
            <a:r>
              <a:rPr lang="pt-BR" sz="2000" dirty="0" smtClean="0"/>
              <a:t>f(n) </a:t>
            </a:r>
            <a:r>
              <a:rPr lang="pt-BR" sz="2000" dirty="0"/>
              <a:t>= 1.5n</a:t>
            </a:r>
            <a:r>
              <a:rPr lang="pt-BR" sz="2000" baseline="30000" dirty="0"/>
              <a:t>2</a:t>
            </a:r>
            <a:r>
              <a:rPr lang="pt-BR" sz="2000" dirty="0"/>
              <a:t> + 4n+ 3 </a:t>
            </a:r>
            <a:r>
              <a:rPr lang="pt-BR" sz="2000" dirty="0" smtClean="0"/>
              <a:t>&lt;= </a:t>
            </a:r>
            <a:r>
              <a:rPr lang="pt-BR" sz="2000" dirty="0"/>
              <a:t>1.5n</a:t>
            </a:r>
            <a:r>
              <a:rPr lang="pt-BR" sz="2000" baseline="30000" dirty="0"/>
              <a:t>2</a:t>
            </a:r>
            <a:r>
              <a:rPr lang="pt-BR" sz="2000" dirty="0"/>
              <a:t> + </a:t>
            </a:r>
            <a:r>
              <a:rPr lang="pt-BR" sz="2000" dirty="0" smtClean="0"/>
              <a:t>4n</a:t>
            </a:r>
            <a:r>
              <a:rPr lang="pt-BR" sz="2000" baseline="30000" dirty="0" smtClean="0"/>
              <a:t>2</a:t>
            </a:r>
            <a:r>
              <a:rPr lang="pt-BR" sz="2000" dirty="0" smtClean="0"/>
              <a:t> + 3n</a:t>
            </a:r>
            <a:r>
              <a:rPr lang="pt-BR" sz="2000" baseline="30000" dirty="0" smtClean="0"/>
              <a:t>2</a:t>
            </a:r>
            <a:r>
              <a:rPr lang="pt-BR" sz="2000" dirty="0" smtClean="0"/>
              <a:t> &lt;= 8.5n</a:t>
            </a:r>
            <a:r>
              <a:rPr lang="pt-BR" sz="2000" baseline="30000" dirty="0" smtClean="0"/>
              <a:t>2</a:t>
            </a:r>
            <a:r>
              <a:rPr lang="pt-BR" sz="2000" dirty="0" smtClean="0"/>
              <a:t>.</a:t>
            </a:r>
          </a:p>
          <a:p>
            <a:pPr marL="0" indent="0">
              <a:buNone/>
            </a:pPr>
            <a:r>
              <a:rPr lang="pt-BR" sz="2000" dirty="0" smtClean="0"/>
              <a:t>Therefore </a:t>
            </a:r>
            <a:r>
              <a:rPr lang="pt-BR" sz="2000" dirty="0"/>
              <a:t>f = </a:t>
            </a:r>
            <a:r>
              <a:rPr lang="pt-BR" sz="2000" dirty="0" smtClean="0"/>
              <a:t>O(n</a:t>
            </a:r>
            <a:r>
              <a:rPr lang="pt-BR" sz="2000" baseline="30000" dirty="0" smtClean="0"/>
              <a:t>2</a:t>
            </a:r>
            <a:r>
              <a:rPr lang="pt-BR" sz="2000" dirty="0" smtClean="0"/>
              <a:t>)</a:t>
            </a:r>
            <a:endParaRPr lang="pt-BR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7</a:t>
            </a:fld>
            <a:endParaRPr lang="en-US" altLang="en-US"/>
          </a:p>
        </p:txBody>
      </p:sp>
      <p:sp>
        <p:nvSpPr>
          <p:cNvPr id="9" name="Rounded Rectangle 8"/>
          <p:cNvSpPr/>
          <p:nvPr/>
        </p:nvSpPr>
        <p:spPr>
          <a:xfrm>
            <a:off x="1295400" y="3429000"/>
            <a:ext cx="6324600" cy="83582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There exists </a:t>
            </a:r>
            <a:r>
              <a:rPr lang="en-US" dirty="0"/>
              <a:t>a </a:t>
            </a:r>
            <a:r>
              <a:rPr lang="en-US" dirty="0" smtClean="0"/>
              <a:t>constant </a:t>
            </a:r>
            <a:r>
              <a:rPr lang="en-US" dirty="0" smtClean="0">
                <a:solidFill>
                  <a:srgbClr val="FF0000"/>
                </a:solidFill>
              </a:rPr>
              <a:t>C (e.g</a:t>
            </a:r>
            <a:r>
              <a:rPr lang="en-US" dirty="0">
                <a:solidFill>
                  <a:srgbClr val="FF0000"/>
                </a:solidFill>
              </a:rPr>
              <a:t>. C = 100) </a:t>
            </a:r>
            <a:r>
              <a:rPr lang="en-US" dirty="0"/>
              <a:t>such that </a:t>
            </a:r>
            <a:r>
              <a:rPr lang="en-US" dirty="0" smtClean="0"/>
              <a:t>f(n)/g(n) &lt;= C for all n sufficiently large.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1578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Big-O notation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i="1" u="sng" dirty="0" smtClean="0"/>
              <a:t>Formally</a:t>
            </a:r>
            <a:r>
              <a:rPr lang="en-US" dirty="0" smtClean="0"/>
              <a:t>: </a:t>
            </a:r>
            <a:r>
              <a:rPr lang="de-DE" altLang="en-US" sz="2000" dirty="0"/>
              <a:t>Let </a:t>
            </a:r>
            <a:r>
              <a:rPr lang="de-DE" altLang="en-US" sz="2000" i="1" dirty="0" smtClean="0"/>
              <a:t>f(n)</a:t>
            </a:r>
            <a:r>
              <a:rPr lang="de-DE" altLang="en-US" sz="2000" dirty="0" smtClean="0"/>
              <a:t> </a:t>
            </a:r>
            <a:r>
              <a:rPr lang="de-DE" altLang="en-US" sz="2000" dirty="0"/>
              <a:t>and </a:t>
            </a:r>
            <a:r>
              <a:rPr lang="de-DE" altLang="en-US" sz="2000" i="1" dirty="0" smtClean="0"/>
              <a:t>g(n)</a:t>
            </a:r>
            <a:r>
              <a:rPr lang="de-DE" altLang="en-US" sz="2000" dirty="0" smtClean="0"/>
              <a:t> </a:t>
            </a:r>
            <a:r>
              <a:rPr lang="de-DE" altLang="en-US" sz="2000" dirty="0"/>
              <a:t>be two functions on positive integers</a:t>
            </a:r>
            <a:r>
              <a:rPr lang="de-DE" altLang="en-US" sz="2000" dirty="0" smtClean="0"/>
              <a:t>.</a:t>
            </a:r>
          </a:p>
          <a:p>
            <a:pPr marL="0" indent="0">
              <a:buNone/>
            </a:pPr>
            <a:endParaRPr lang="de-DE" sz="2000" dirty="0" smtClean="0"/>
          </a:p>
          <a:p>
            <a:pPr marL="0" indent="0">
              <a:buNone/>
            </a:pPr>
            <a:r>
              <a:rPr lang="en-US" sz="2000" dirty="0" smtClean="0"/>
              <a:t>We </a:t>
            </a:r>
            <a:r>
              <a:rPr lang="en-US" sz="2000" dirty="0"/>
              <a:t>say that f =</a:t>
            </a:r>
            <a:r>
              <a:rPr lang="en-US" sz="2000" dirty="0" smtClean="0"/>
              <a:t> </a:t>
            </a:r>
            <a:r>
              <a:rPr lang="en-US" sz="2000" dirty="0"/>
              <a:t>O(g) if there exists a large enough constant </a:t>
            </a:r>
            <a:r>
              <a:rPr lang="en-US" sz="2000" dirty="0" smtClean="0">
                <a:solidFill>
                  <a:srgbClr val="FF0000"/>
                </a:solidFill>
              </a:rPr>
              <a:t>C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>
                <a:solidFill>
                  <a:srgbClr val="FF0000"/>
                </a:solidFill>
              </a:rPr>
              <a:t>(e.g</a:t>
            </a:r>
            <a:r>
              <a:rPr lang="en-US" sz="2000" dirty="0">
                <a:solidFill>
                  <a:srgbClr val="FF0000"/>
                </a:solidFill>
              </a:rPr>
              <a:t>. C = </a:t>
            </a:r>
            <a:r>
              <a:rPr lang="en-US" sz="2000" dirty="0" smtClean="0">
                <a:solidFill>
                  <a:srgbClr val="FF0000"/>
                </a:solidFill>
              </a:rPr>
              <a:t>100) </a:t>
            </a:r>
            <a:r>
              <a:rPr lang="en-US" sz="2000" dirty="0"/>
              <a:t>such that </a:t>
            </a:r>
            <a:r>
              <a:rPr lang="en-US" sz="2000" dirty="0" smtClean="0"/>
              <a:t>f(n) &lt;= C*g(n) </a:t>
            </a:r>
            <a:r>
              <a:rPr lang="en-US" sz="2000" dirty="0"/>
              <a:t>for all sufficiently large </a:t>
            </a:r>
            <a:r>
              <a:rPr lang="en-US" sz="2000" dirty="0" smtClean="0"/>
              <a:t>n.</a:t>
            </a: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pt-BR" sz="2000" u="sng" dirty="0"/>
              <a:t>Example</a:t>
            </a:r>
            <a:r>
              <a:rPr lang="pt-BR" sz="2000" dirty="0" smtClean="0"/>
              <a:t>: Let f(n)  </a:t>
            </a:r>
            <a:r>
              <a:rPr lang="pt-BR" sz="2000" dirty="0"/>
              <a:t>= </a:t>
            </a:r>
            <a:r>
              <a:rPr lang="pt-BR" sz="2000" dirty="0" smtClean="0"/>
              <a:t>1.5n</a:t>
            </a:r>
            <a:r>
              <a:rPr lang="pt-BR" sz="2000" baseline="30000" dirty="0" smtClean="0"/>
              <a:t>2</a:t>
            </a:r>
            <a:r>
              <a:rPr lang="pt-BR" sz="2000" dirty="0" smtClean="0"/>
              <a:t> </a:t>
            </a:r>
            <a:r>
              <a:rPr lang="pt-BR" sz="2000" dirty="0"/>
              <a:t>+ </a:t>
            </a:r>
            <a:r>
              <a:rPr lang="pt-BR" sz="2000" dirty="0" smtClean="0"/>
              <a:t>4n+ 3</a:t>
            </a:r>
          </a:p>
          <a:p>
            <a:pPr marL="0" indent="0">
              <a:buNone/>
            </a:pPr>
            <a:r>
              <a:rPr lang="pt-BR" sz="2000" u="sng" dirty="0" smtClean="0"/>
              <a:t>Claim</a:t>
            </a:r>
            <a:r>
              <a:rPr lang="pt-BR" sz="2000" dirty="0" smtClean="0"/>
              <a:t>: </a:t>
            </a:r>
            <a:r>
              <a:rPr lang="pt-BR" sz="2000" dirty="0"/>
              <a:t>f(n) = </a:t>
            </a:r>
            <a:r>
              <a:rPr lang="pt-BR" sz="2000" dirty="0">
                <a:solidFill>
                  <a:srgbClr val="FF0000"/>
                </a:solidFill>
              </a:rPr>
              <a:t>O(n</a:t>
            </a:r>
            <a:r>
              <a:rPr lang="pt-BR" sz="2000" baseline="30000" dirty="0">
                <a:solidFill>
                  <a:srgbClr val="FF0000"/>
                </a:solidFill>
              </a:rPr>
              <a:t>3</a:t>
            </a:r>
            <a:r>
              <a:rPr lang="pt-BR" sz="2000" dirty="0">
                <a:solidFill>
                  <a:srgbClr val="FF0000"/>
                </a:solidFill>
              </a:rPr>
              <a:t>) </a:t>
            </a:r>
            <a:r>
              <a:rPr lang="pt-BR" sz="2000" dirty="0"/>
              <a:t> // not tight, but </a:t>
            </a:r>
            <a:r>
              <a:rPr lang="pt-BR" sz="2000"/>
              <a:t>still </a:t>
            </a:r>
            <a:r>
              <a:rPr lang="pt-BR" sz="2000" smtClean="0"/>
              <a:t>correct</a:t>
            </a:r>
            <a:endParaRPr lang="pt-BR" sz="2000" dirty="0"/>
          </a:p>
          <a:p>
            <a:pPr marL="0" indent="0">
              <a:buNone/>
            </a:pPr>
            <a:r>
              <a:rPr lang="pt-BR" sz="2000" u="sng" dirty="0" smtClean="0"/>
              <a:t>Proof</a:t>
            </a:r>
            <a:r>
              <a:rPr lang="pt-BR" sz="2000" dirty="0" smtClean="0"/>
              <a:t>: Let C=8.5</a:t>
            </a:r>
            <a:r>
              <a:rPr lang="pt-BR" sz="2000" dirty="0"/>
              <a:t>. Then </a:t>
            </a:r>
            <a:r>
              <a:rPr lang="pt-BR" sz="2000" dirty="0" smtClean="0"/>
              <a:t>f(n) </a:t>
            </a:r>
            <a:r>
              <a:rPr lang="pt-BR" sz="2000" dirty="0"/>
              <a:t>= 1.5n</a:t>
            </a:r>
            <a:r>
              <a:rPr lang="pt-BR" sz="2000" baseline="30000" dirty="0"/>
              <a:t>2</a:t>
            </a:r>
            <a:r>
              <a:rPr lang="pt-BR" sz="2000" dirty="0"/>
              <a:t> + 4n+ 3 </a:t>
            </a:r>
            <a:r>
              <a:rPr lang="pt-BR" sz="2000" dirty="0" smtClean="0"/>
              <a:t>&lt;= 8.5n</a:t>
            </a:r>
            <a:r>
              <a:rPr lang="pt-BR" sz="2000" baseline="30000" dirty="0" smtClean="0"/>
              <a:t>2</a:t>
            </a:r>
            <a:r>
              <a:rPr lang="pt-BR" sz="2000" dirty="0" smtClean="0"/>
              <a:t> &lt;=8.5n</a:t>
            </a:r>
            <a:r>
              <a:rPr lang="pt-BR" sz="2000" baseline="30000" dirty="0" smtClean="0"/>
              <a:t>3</a:t>
            </a:r>
            <a:r>
              <a:rPr lang="pt-BR" sz="2000" dirty="0" smtClean="0"/>
              <a:t>.</a:t>
            </a:r>
          </a:p>
          <a:p>
            <a:pPr marL="0" indent="0">
              <a:buNone/>
            </a:pPr>
            <a:r>
              <a:rPr lang="pt-BR" sz="2000" dirty="0" smtClean="0"/>
              <a:t>Therefore </a:t>
            </a:r>
            <a:r>
              <a:rPr lang="pt-BR" sz="2000" dirty="0"/>
              <a:t>f = </a:t>
            </a:r>
            <a:r>
              <a:rPr lang="pt-BR" sz="2000" dirty="0" smtClean="0"/>
              <a:t>O(n</a:t>
            </a:r>
            <a:r>
              <a:rPr lang="pt-BR" sz="2000" baseline="30000" dirty="0" smtClean="0"/>
              <a:t>3</a:t>
            </a:r>
            <a:r>
              <a:rPr lang="pt-BR" sz="2000" dirty="0" smtClean="0"/>
              <a:t>)</a:t>
            </a:r>
            <a:endParaRPr lang="pt-BR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8</a:t>
            </a:fld>
            <a:endParaRPr lang="en-US" altLang="en-US"/>
          </a:p>
        </p:txBody>
      </p:sp>
      <p:sp>
        <p:nvSpPr>
          <p:cNvPr id="9" name="Rounded Rectangle 8"/>
          <p:cNvSpPr/>
          <p:nvPr/>
        </p:nvSpPr>
        <p:spPr>
          <a:xfrm>
            <a:off x="1295400" y="3429000"/>
            <a:ext cx="6324600" cy="83582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There exists </a:t>
            </a:r>
            <a:r>
              <a:rPr lang="en-US" dirty="0"/>
              <a:t>a </a:t>
            </a:r>
            <a:r>
              <a:rPr lang="en-US" dirty="0" smtClean="0"/>
              <a:t>constant </a:t>
            </a:r>
            <a:r>
              <a:rPr lang="en-US" dirty="0" smtClean="0">
                <a:solidFill>
                  <a:srgbClr val="FF0000"/>
                </a:solidFill>
              </a:rPr>
              <a:t>C (e.g</a:t>
            </a:r>
            <a:r>
              <a:rPr lang="en-US" dirty="0">
                <a:solidFill>
                  <a:srgbClr val="FF0000"/>
                </a:solidFill>
              </a:rPr>
              <a:t>. C = 100) </a:t>
            </a:r>
            <a:r>
              <a:rPr lang="en-US" dirty="0"/>
              <a:t>such that </a:t>
            </a:r>
            <a:r>
              <a:rPr lang="en-US" dirty="0" smtClean="0"/>
              <a:t>f(n)/g(n) &lt;= C for all n sufficiently large.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423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Big-O notation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i="1" u="sng" dirty="0" smtClean="0"/>
              <a:t>Formally</a:t>
            </a:r>
            <a:r>
              <a:rPr lang="en-US" dirty="0" smtClean="0"/>
              <a:t>: </a:t>
            </a:r>
            <a:r>
              <a:rPr lang="de-DE" altLang="en-US" sz="2000" dirty="0"/>
              <a:t>Let </a:t>
            </a:r>
            <a:r>
              <a:rPr lang="de-DE" altLang="en-US" sz="2000" i="1" dirty="0" smtClean="0"/>
              <a:t>f(n)</a:t>
            </a:r>
            <a:r>
              <a:rPr lang="de-DE" altLang="en-US" sz="2000" dirty="0" smtClean="0"/>
              <a:t> </a:t>
            </a:r>
            <a:r>
              <a:rPr lang="de-DE" altLang="en-US" sz="2000" dirty="0"/>
              <a:t>and </a:t>
            </a:r>
            <a:r>
              <a:rPr lang="de-DE" altLang="en-US" sz="2000" i="1" dirty="0" smtClean="0"/>
              <a:t>g(n)</a:t>
            </a:r>
            <a:r>
              <a:rPr lang="de-DE" altLang="en-US" sz="2000" dirty="0" smtClean="0"/>
              <a:t> </a:t>
            </a:r>
            <a:r>
              <a:rPr lang="de-DE" altLang="en-US" sz="2000" dirty="0"/>
              <a:t>be two functions on positive integers</a:t>
            </a:r>
            <a:r>
              <a:rPr lang="de-DE" altLang="en-US" sz="2000" dirty="0" smtClean="0"/>
              <a:t>.</a:t>
            </a:r>
          </a:p>
          <a:p>
            <a:pPr marL="0" indent="0">
              <a:buNone/>
            </a:pPr>
            <a:endParaRPr lang="de-DE" sz="2000" dirty="0" smtClean="0"/>
          </a:p>
          <a:p>
            <a:pPr marL="0" indent="0">
              <a:buNone/>
            </a:pPr>
            <a:r>
              <a:rPr lang="en-US" sz="2000" dirty="0" smtClean="0"/>
              <a:t>We </a:t>
            </a:r>
            <a:r>
              <a:rPr lang="en-US" sz="2000" dirty="0"/>
              <a:t>say that </a:t>
            </a:r>
            <a:r>
              <a:rPr lang="en-US" sz="2000" dirty="0">
                <a:solidFill>
                  <a:srgbClr val="FF0000"/>
                </a:solidFill>
              </a:rPr>
              <a:t>f </a:t>
            </a:r>
            <a:r>
              <a:rPr lang="en-US" sz="2000" dirty="0" smtClean="0">
                <a:solidFill>
                  <a:srgbClr val="FF0000"/>
                </a:solidFill>
              </a:rPr>
              <a:t>= </a:t>
            </a:r>
            <a:r>
              <a:rPr lang="el-GR" sz="2000" dirty="0" smtClean="0">
                <a:solidFill>
                  <a:srgbClr val="FF0000"/>
                </a:solidFill>
              </a:rPr>
              <a:t>Θ</a:t>
            </a:r>
            <a:r>
              <a:rPr lang="en-US" sz="2000" dirty="0" smtClean="0">
                <a:solidFill>
                  <a:srgbClr val="FF0000"/>
                </a:solidFill>
              </a:rPr>
              <a:t>(g</a:t>
            </a:r>
            <a:r>
              <a:rPr lang="en-US" sz="2000" dirty="0">
                <a:solidFill>
                  <a:srgbClr val="FF0000"/>
                </a:solidFill>
              </a:rPr>
              <a:t>)</a:t>
            </a:r>
            <a:r>
              <a:rPr lang="en-US" sz="2000" dirty="0"/>
              <a:t> if there </a:t>
            </a:r>
            <a:r>
              <a:rPr lang="en-US" sz="2000" dirty="0" smtClean="0"/>
              <a:t>are two constants </a:t>
            </a:r>
            <a:r>
              <a:rPr lang="en-US" sz="2000" dirty="0" smtClean="0">
                <a:solidFill>
                  <a:srgbClr val="FF0000"/>
                </a:solidFill>
              </a:rPr>
              <a:t>C, D (e.g</a:t>
            </a:r>
            <a:r>
              <a:rPr lang="en-US" sz="2000" dirty="0">
                <a:solidFill>
                  <a:srgbClr val="FF0000"/>
                </a:solidFill>
              </a:rPr>
              <a:t>. C = </a:t>
            </a:r>
            <a:r>
              <a:rPr lang="en-US" sz="2000" dirty="0" smtClean="0">
                <a:solidFill>
                  <a:srgbClr val="FF0000"/>
                </a:solidFill>
              </a:rPr>
              <a:t>10, D = 0.5) </a:t>
            </a:r>
            <a:r>
              <a:rPr lang="en-US" sz="2000" dirty="0"/>
              <a:t>such that </a:t>
            </a:r>
            <a:r>
              <a:rPr lang="en-US" sz="2000" dirty="0" smtClean="0"/>
              <a:t>D*g(n) &lt;= f(n) &lt;= C*g(n) </a:t>
            </a:r>
            <a:r>
              <a:rPr lang="en-US" sz="2000" dirty="0"/>
              <a:t>for all sufficiently large </a:t>
            </a:r>
            <a:r>
              <a:rPr lang="en-US" sz="2000" dirty="0" smtClean="0"/>
              <a:t>n.</a:t>
            </a: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pt-BR" sz="2000" u="sng" dirty="0"/>
              <a:t>Example</a:t>
            </a:r>
            <a:r>
              <a:rPr lang="pt-BR" sz="2000" dirty="0" smtClean="0"/>
              <a:t>: Let f(n)  </a:t>
            </a:r>
            <a:r>
              <a:rPr lang="pt-BR" sz="2000" dirty="0"/>
              <a:t>= </a:t>
            </a:r>
            <a:r>
              <a:rPr lang="pt-BR" sz="2000" dirty="0" smtClean="0"/>
              <a:t>1.5n</a:t>
            </a:r>
            <a:r>
              <a:rPr lang="pt-BR" sz="2000" baseline="30000" dirty="0" smtClean="0"/>
              <a:t>2</a:t>
            </a:r>
            <a:r>
              <a:rPr lang="pt-BR" sz="2000" dirty="0" smtClean="0"/>
              <a:t> </a:t>
            </a:r>
            <a:r>
              <a:rPr lang="pt-BR" sz="2000" dirty="0"/>
              <a:t>+ </a:t>
            </a:r>
            <a:r>
              <a:rPr lang="pt-BR" sz="2000" dirty="0" smtClean="0"/>
              <a:t>4n+ 3</a:t>
            </a:r>
          </a:p>
          <a:p>
            <a:pPr marL="0" indent="0">
              <a:buNone/>
            </a:pPr>
            <a:r>
              <a:rPr lang="pt-BR" sz="2000" u="sng" dirty="0" smtClean="0"/>
              <a:t>Claim</a:t>
            </a:r>
            <a:r>
              <a:rPr lang="pt-BR" sz="2000" dirty="0" smtClean="0"/>
              <a:t>: f(n) = </a:t>
            </a:r>
            <a:r>
              <a:rPr lang="el-GR" sz="2000" dirty="0" smtClean="0"/>
              <a:t>Θ</a:t>
            </a:r>
            <a:r>
              <a:rPr lang="pt-BR" sz="2000" dirty="0" smtClean="0"/>
              <a:t>(n</a:t>
            </a:r>
            <a:r>
              <a:rPr lang="pt-BR" sz="2000" baseline="30000" dirty="0" smtClean="0"/>
              <a:t>2</a:t>
            </a:r>
            <a:r>
              <a:rPr lang="pt-BR" sz="2000" dirty="0" smtClean="0"/>
              <a:t>)</a:t>
            </a:r>
            <a:endParaRPr lang="pt-BR" sz="2000" dirty="0"/>
          </a:p>
          <a:p>
            <a:pPr marL="0" indent="0">
              <a:buNone/>
            </a:pPr>
            <a:r>
              <a:rPr lang="pt-BR" sz="2000" u="sng" dirty="0" smtClean="0"/>
              <a:t>Proof</a:t>
            </a:r>
            <a:r>
              <a:rPr lang="pt-BR" sz="2000" dirty="0" smtClean="0"/>
              <a:t>: Let D = 1.5, C=8.5</a:t>
            </a:r>
            <a:r>
              <a:rPr lang="pt-BR" sz="2000" dirty="0"/>
              <a:t>. Then </a:t>
            </a:r>
            <a:r>
              <a:rPr lang="pt-BR" sz="2000" dirty="0" smtClean="0"/>
              <a:t>D n</a:t>
            </a:r>
            <a:r>
              <a:rPr lang="pt-BR" sz="2000" baseline="30000" dirty="0" smtClean="0"/>
              <a:t>2</a:t>
            </a:r>
            <a:r>
              <a:rPr lang="pt-BR" sz="2000" dirty="0" smtClean="0"/>
              <a:t>&lt;= f(n) </a:t>
            </a:r>
            <a:r>
              <a:rPr lang="pt-BR" sz="2000" dirty="0"/>
              <a:t>&lt;= </a:t>
            </a:r>
            <a:r>
              <a:rPr lang="pt-BR" sz="2000" dirty="0" smtClean="0"/>
              <a:t>Cn</a:t>
            </a:r>
            <a:r>
              <a:rPr lang="pt-BR" sz="2000" baseline="30000" dirty="0" smtClean="0"/>
              <a:t>2</a:t>
            </a:r>
            <a:r>
              <a:rPr lang="pt-BR" sz="2000" dirty="0" smtClean="0"/>
              <a:t>.  Therefore </a:t>
            </a:r>
            <a:r>
              <a:rPr lang="pt-BR" sz="2000" dirty="0"/>
              <a:t>f = </a:t>
            </a:r>
            <a:r>
              <a:rPr lang="el-GR" sz="2000" dirty="0" smtClean="0"/>
              <a:t>Θ</a:t>
            </a:r>
            <a:r>
              <a:rPr lang="pt-BR" sz="2000" dirty="0" smtClean="0"/>
              <a:t>(n</a:t>
            </a:r>
            <a:r>
              <a:rPr lang="pt-BR" sz="2000" baseline="30000" dirty="0" smtClean="0"/>
              <a:t>2</a:t>
            </a:r>
            <a:r>
              <a:rPr lang="pt-BR" sz="2000" dirty="0" smtClean="0"/>
              <a:t>)</a:t>
            </a:r>
            <a:endParaRPr lang="pt-BR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9</a:t>
            </a:fld>
            <a:endParaRPr lang="en-US" altLang="en-US"/>
          </a:p>
        </p:txBody>
      </p:sp>
      <p:sp>
        <p:nvSpPr>
          <p:cNvPr id="9" name="Rounded Rectangle 8"/>
          <p:cNvSpPr/>
          <p:nvPr/>
        </p:nvSpPr>
        <p:spPr>
          <a:xfrm>
            <a:off x="1295400" y="3429000"/>
            <a:ext cx="6324600" cy="83582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There exist constant </a:t>
            </a:r>
            <a:r>
              <a:rPr lang="en-US" dirty="0" smtClean="0">
                <a:solidFill>
                  <a:srgbClr val="FF0000"/>
                </a:solidFill>
              </a:rPr>
              <a:t>C, D </a:t>
            </a:r>
            <a:r>
              <a:rPr lang="en-US" dirty="0" smtClean="0"/>
              <a:t>such that</a:t>
            </a:r>
            <a:br>
              <a:rPr lang="en-US" dirty="0" smtClean="0"/>
            </a:br>
            <a:r>
              <a:rPr lang="en-US" dirty="0" smtClean="0"/>
              <a:t>D &lt;= f(n)/g(n) &lt;= C for all n sufficiently large.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058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18378</TotalTime>
  <Words>834</Words>
  <Application>Microsoft Office PowerPoint</Application>
  <PresentationFormat>On-screen Show (4:3)</PresentationFormat>
  <Paragraphs>187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SimSun</vt:lpstr>
      <vt:lpstr>Arial</vt:lpstr>
      <vt:lpstr>Arial Narrow</vt:lpstr>
      <vt:lpstr>Calibri</vt:lpstr>
      <vt:lpstr>Calibri Light</vt:lpstr>
      <vt:lpstr>Symbol</vt:lpstr>
      <vt:lpstr>Times New Roman</vt:lpstr>
      <vt:lpstr>Office Theme</vt:lpstr>
      <vt:lpstr>CMPT 706 - Algorithms for Big Data  </vt:lpstr>
      <vt:lpstr>Running time of algorithm</vt:lpstr>
      <vt:lpstr>Big-O notation</vt:lpstr>
      <vt:lpstr>Big-O notation</vt:lpstr>
      <vt:lpstr>Big-O notation</vt:lpstr>
      <vt:lpstr>Big-O notation</vt:lpstr>
      <vt:lpstr>Big-O notation</vt:lpstr>
      <vt:lpstr>Big-O notation</vt:lpstr>
      <vt:lpstr>Big-O notation </vt:lpstr>
      <vt:lpstr>Big-O notation </vt:lpstr>
      <vt:lpstr>Common orders of magnitude</vt:lpstr>
      <vt:lpstr>Big-O notation – simple rules</vt:lpstr>
      <vt:lpstr>Big-O notation </vt:lpstr>
      <vt:lpstr>Reading for next time</vt:lpstr>
    </vt:vector>
  </TitlesOfParts>
  <Company>School of Computing Science, SFU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Andrei Bulatov</dc:creator>
  <cp:lastModifiedBy>Igor Shinkar</cp:lastModifiedBy>
  <cp:revision>222</cp:revision>
  <cp:lastPrinted>2018-01-03T13:57:37Z</cp:lastPrinted>
  <dcterms:created xsi:type="dcterms:W3CDTF">2007-01-06T04:11:40Z</dcterms:created>
  <dcterms:modified xsi:type="dcterms:W3CDTF">2020-01-16T19:09:46Z</dcterms:modified>
</cp:coreProperties>
</file>