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3" r:id="rId1"/>
  </p:sldMasterIdLst>
  <p:notesMasterIdLst>
    <p:notesMasterId r:id="rId26"/>
  </p:notesMasterIdLst>
  <p:handoutMasterIdLst>
    <p:handoutMasterId r:id="rId27"/>
  </p:handoutMasterIdLst>
  <p:sldIdLst>
    <p:sldId id="290" r:id="rId2"/>
    <p:sldId id="325" r:id="rId3"/>
    <p:sldId id="315" r:id="rId4"/>
    <p:sldId id="321" r:id="rId5"/>
    <p:sldId id="316" r:id="rId6"/>
    <p:sldId id="317" r:id="rId7"/>
    <p:sldId id="318" r:id="rId8"/>
    <p:sldId id="319" r:id="rId9"/>
    <p:sldId id="320" r:id="rId10"/>
    <p:sldId id="322" r:id="rId11"/>
    <p:sldId id="323" r:id="rId12"/>
    <p:sldId id="324" r:id="rId13"/>
    <p:sldId id="326" r:id="rId14"/>
    <p:sldId id="327" r:id="rId15"/>
    <p:sldId id="328" r:id="rId16"/>
    <p:sldId id="329" r:id="rId17"/>
    <p:sldId id="330" r:id="rId18"/>
    <p:sldId id="331" r:id="rId19"/>
    <p:sldId id="332" r:id="rId20"/>
    <p:sldId id="333" r:id="rId21"/>
    <p:sldId id="334" r:id="rId22"/>
    <p:sldId id="335" r:id="rId23"/>
    <p:sldId id="336" r:id="rId24"/>
    <p:sldId id="307" r:id="rId25"/>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Arial Narrow" panose="020B0606020202030204" pitchFamily="34" charset="0"/>
        <a:ea typeface="+mn-ea"/>
        <a:cs typeface="Times New Roman" panose="02020603050405020304" pitchFamily="18" charset="0"/>
      </a:defRPr>
    </a:lvl1pPr>
    <a:lvl2pPr marL="457200" algn="l" rtl="0" fontAlgn="base">
      <a:spcBef>
        <a:spcPct val="0"/>
      </a:spcBef>
      <a:spcAft>
        <a:spcPct val="0"/>
      </a:spcAft>
      <a:defRPr sz="2400" kern="1200">
        <a:solidFill>
          <a:schemeClr val="tx1"/>
        </a:solidFill>
        <a:latin typeface="Arial Narrow" panose="020B0606020202030204" pitchFamily="34" charset="0"/>
        <a:ea typeface="+mn-ea"/>
        <a:cs typeface="Times New Roman" panose="02020603050405020304" pitchFamily="18" charset="0"/>
      </a:defRPr>
    </a:lvl2pPr>
    <a:lvl3pPr marL="914400" algn="l" rtl="0" fontAlgn="base">
      <a:spcBef>
        <a:spcPct val="0"/>
      </a:spcBef>
      <a:spcAft>
        <a:spcPct val="0"/>
      </a:spcAft>
      <a:defRPr sz="2400" kern="1200">
        <a:solidFill>
          <a:schemeClr val="tx1"/>
        </a:solidFill>
        <a:latin typeface="Arial Narrow" panose="020B0606020202030204" pitchFamily="34" charset="0"/>
        <a:ea typeface="+mn-ea"/>
        <a:cs typeface="Times New Roman" panose="02020603050405020304" pitchFamily="18" charset="0"/>
      </a:defRPr>
    </a:lvl3pPr>
    <a:lvl4pPr marL="1371600" algn="l" rtl="0" fontAlgn="base">
      <a:spcBef>
        <a:spcPct val="0"/>
      </a:spcBef>
      <a:spcAft>
        <a:spcPct val="0"/>
      </a:spcAft>
      <a:defRPr sz="2400" kern="1200">
        <a:solidFill>
          <a:schemeClr val="tx1"/>
        </a:solidFill>
        <a:latin typeface="Arial Narrow" panose="020B0606020202030204" pitchFamily="34" charset="0"/>
        <a:ea typeface="+mn-ea"/>
        <a:cs typeface="Times New Roman" panose="02020603050405020304" pitchFamily="18" charset="0"/>
      </a:defRPr>
    </a:lvl4pPr>
    <a:lvl5pPr marL="1828800" algn="l" rtl="0" fontAlgn="base">
      <a:spcBef>
        <a:spcPct val="0"/>
      </a:spcBef>
      <a:spcAft>
        <a:spcPct val="0"/>
      </a:spcAft>
      <a:defRPr sz="2400" kern="1200">
        <a:solidFill>
          <a:schemeClr val="tx1"/>
        </a:solidFill>
        <a:latin typeface="Arial Narrow" panose="020B0606020202030204" pitchFamily="34" charset="0"/>
        <a:ea typeface="+mn-ea"/>
        <a:cs typeface="Times New Roman" panose="02020603050405020304" pitchFamily="18" charset="0"/>
      </a:defRPr>
    </a:lvl5pPr>
    <a:lvl6pPr marL="2286000" algn="l" defTabSz="914400" rtl="0" eaLnBrk="1" latinLnBrk="0" hangingPunct="1">
      <a:defRPr sz="2400" kern="1200">
        <a:solidFill>
          <a:schemeClr val="tx1"/>
        </a:solidFill>
        <a:latin typeface="Arial Narrow" panose="020B0606020202030204" pitchFamily="34" charset="0"/>
        <a:ea typeface="+mn-ea"/>
        <a:cs typeface="Times New Roman" panose="02020603050405020304" pitchFamily="18" charset="0"/>
      </a:defRPr>
    </a:lvl6pPr>
    <a:lvl7pPr marL="2743200" algn="l" defTabSz="914400" rtl="0" eaLnBrk="1" latinLnBrk="0" hangingPunct="1">
      <a:defRPr sz="2400" kern="1200">
        <a:solidFill>
          <a:schemeClr val="tx1"/>
        </a:solidFill>
        <a:latin typeface="Arial Narrow" panose="020B0606020202030204" pitchFamily="34" charset="0"/>
        <a:ea typeface="+mn-ea"/>
        <a:cs typeface="Times New Roman" panose="02020603050405020304" pitchFamily="18" charset="0"/>
      </a:defRPr>
    </a:lvl7pPr>
    <a:lvl8pPr marL="3200400" algn="l" defTabSz="914400" rtl="0" eaLnBrk="1" latinLnBrk="0" hangingPunct="1">
      <a:defRPr sz="2400" kern="1200">
        <a:solidFill>
          <a:schemeClr val="tx1"/>
        </a:solidFill>
        <a:latin typeface="Arial Narrow" panose="020B0606020202030204" pitchFamily="34" charset="0"/>
        <a:ea typeface="+mn-ea"/>
        <a:cs typeface="Times New Roman" panose="02020603050405020304" pitchFamily="18" charset="0"/>
      </a:defRPr>
    </a:lvl8pPr>
    <a:lvl9pPr marL="3657600" algn="l" defTabSz="914400" rtl="0" eaLnBrk="1" latinLnBrk="0" hangingPunct="1">
      <a:defRPr sz="2400" kern="1200">
        <a:solidFill>
          <a:schemeClr val="tx1"/>
        </a:solidFill>
        <a:latin typeface="Arial Narrow" panose="020B0606020202030204" pitchFamily="34"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FF0000"/>
    <a:srgbClr val="FF99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79" autoAdjust="0"/>
  </p:normalViewPr>
  <p:slideViewPr>
    <p:cSldViewPr>
      <p:cViewPr varScale="1">
        <p:scale>
          <a:sx n="65" d="100"/>
          <a:sy n="65" d="100"/>
        </p:scale>
        <p:origin x="132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36867"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36868"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36869"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0577893B-C164-4DD3-9790-0AEEA5C1A46D}"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atin typeface="Arial" charset="0"/>
              </a:defRPr>
            </a:lvl1pPr>
          </a:lstStyle>
          <a:p>
            <a:pPr>
              <a:defRPr/>
            </a:pPr>
            <a:endParaRPr lang="en-US"/>
          </a:p>
        </p:txBody>
      </p:sp>
      <p:sp>
        <p:nvSpPr>
          <p:cNvPr id="6147"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atin typeface="Arial" charset="0"/>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atin typeface="Arial" charset="0"/>
              </a:defRPr>
            </a:lvl1pPr>
          </a:lstStyle>
          <a:p>
            <a:pPr>
              <a:defRPr/>
            </a:pPr>
            <a:endParaRPr lang="en-US"/>
          </a:p>
        </p:txBody>
      </p:sp>
      <p:sp>
        <p:nvSpPr>
          <p:cNvPr id="6151"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atin typeface="Arial" panose="020B0604020202020204" pitchFamily="34" charset="0"/>
              </a:defRPr>
            </a:lvl1pPr>
          </a:lstStyle>
          <a:p>
            <a:fld id="{251D6D30-D6D0-4B69-B51C-DB89B59C2C8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CA"/>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B61BEF0D-F0BB-DE4B-95CE-6DB70DBA9567}" type="datetimeFigureOut">
              <a:rPr lang="en-US" smtClean="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64867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0DDF080-5E8C-48AD-84E5-6C08B304C14E}" type="datetimeFigureOut">
              <a:rPr lang="en-US" smtClean="0"/>
              <a:t>2/2/2020</a:t>
            </a:fld>
            <a:endParaRPr lang="en-US" dirty="0"/>
          </a:p>
        </p:txBody>
      </p:sp>
      <p:sp>
        <p:nvSpPr>
          <p:cNvPr id="5" name="Footer Placeholder 4"/>
          <p:cNvSpPr>
            <a:spLocks noGrp="1"/>
          </p:cNvSpPr>
          <p:nvPr>
            <p:ph type="ftr" sz="quarter" idx="11"/>
          </p:nvPr>
        </p:nvSpPr>
        <p:spPr/>
        <p:txBody>
          <a:bodyPr/>
          <a:lstStyle/>
          <a:p>
            <a:pPr>
              <a:defRPr/>
            </a:pPr>
            <a:r>
              <a:rPr lang="en-US" smtClean="0"/>
              <a:t>Algorithms - Introduction</a:t>
            </a:r>
            <a:endParaRPr lang="en-US"/>
          </a:p>
        </p:txBody>
      </p:sp>
      <p:sp>
        <p:nvSpPr>
          <p:cNvPr id="6" name="Slide Number Placeholder 5"/>
          <p:cNvSpPr>
            <a:spLocks noGrp="1"/>
          </p:cNvSpPr>
          <p:nvPr>
            <p:ph type="sldNum" sz="quarter" idx="12"/>
          </p:nvPr>
        </p:nvSpPr>
        <p:spPr/>
        <p:txBody>
          <a:bodyPr/>
          <a:lstStyle/>
          <a:p>
            <a:r>
              <a:rPr lang="en-US" altLang="en-US" smtClean="0"/>
              <a:t>1-</a:t>
            </a:r>
            <a:fld id="{D151EC69-4F14-4609-96BE-E721223126B0}" type="slidenum">
              <a:rPr lang="en-US" altLang="en-US" smtClean="0"/>
              <a:pPr/>
              <a:t>‹#›</a:t>
            </a:fld>
            <a:endParaRPr lang="en-US" altLang="en-US"/>
          </a:p>
        </p:txBody>
      </p:sp>
    </p:spTree>
    <p:extLst>
      <p:ext uri="{BB962C8B-B14F-4D97-AF65-F5344CB8AC3E}">
        <p14:creationId xmlns:p14="http://schemas.microsoft.com/office/powerpoint/2010/main" val="1151099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61BEF0D-F0BB-DE4B-95CE-6DB70DBA9567}" type="datetimeFigureOut">
              <a:rPr lang="en-US" smtClean="0"/>
              <a:pPr/>
              <a:t>2/2/2020</a:t>
            </a:fld>
            <a:endParaRPr lang="en-US" dirty="0"/>
          </a:p>
        </p:txBody>
      </p:sp>
      <p:sp>
        <p:nvSpPr>
          <p:cNvPr id="5" name="Footer Placeholder 4"/>
          <p:cNvSpPr>
            <a:spLocks noGrp="1"/>
          </p:cNvSpPr>
          <p:nvPr>
            <p:ph type="ftr" sz="quarter" idx="11"/>
          </p:nvPr>
        </p:nvSpPr>
        <p:spPr/>
        <p:txBody>
          <a:bodyPr/>
          <a:lstStyle/>
          <a:p>
            <a:pPr>
              <a:defRPr/>
            </a:pPr>
            <a:r>
              <a:rPr lang="en-US" smtClean="0"/>
              <a:t>Algorithms - Introduction</a:t>
            </a:r>
            <a:endParaRPr lang="en-US"/>
          </a:p>
        </p:txBody>
      </p:sp>
      <p:sp>
        <p:nvSpPr>
          <p:cNvPr id="6" name="Slide Number Placeholder 5"/>
          <p:cNvSpPr>
            <a:spLocks noGrp="1"/>
          </p:cNvSpPr>
          <p:nvPr>
            <p:ph type="sldNum" sz="quarter" idx="12"/>
          </p:nvPr>
        </p:nvSpPr>
        <p:spPr/>
        <p:txBody>
          <a:bodyPr/>
          <a:lstStyle/>
          <a:p>
            <a:r>
              <a:rPr lang="en-US" altLang="en-US" smtClean="0"/>
              <a:t>1-</a:t>
            </a:r>
            <a:fld id="{97C75E32-FD0E-4255-AE67-18F6C1DDCDCF}" type="slidenum">
              <a:rPr lang="en-US" altLang="en-US" smtClean="0"/>
              <a:pPr/>
              <a:t>‹#›</a:t>
            </a:fld>
            <a:endParaRPr lang="en-US" altLang="en-US"/>
          </a:p>
        </p:txBody>
      </p:sp>
    </p:spTree>
    <p:extLst>
      <p:ext uri="{BB962C8B-B14F-4D97-AF65-F5344CB8AC3E}">
        <p14:creationId xmlns:p14="http://schemas.microsoft.com/office/powerpoint/2010/main" val="4116764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0DDF080-5E8C-48AD-84E5-6C08B304C14E}" type="datetimeFigureOut">
              <a:rPr lang="en-US" smtClean="0"/>
              <a:t>2/2/2020</a:t>
            </a:fld>
            <a:endParaRPr lang="en-US" dirty="0"/>
          </a:p>
        </p:txBody>
      </p:sp>
      <p:sp>
        <p:nvSpPr>
          <p:cNvPr id="5" name="Footer Placeholder 4"/>
          <p:cNvSpPr>
            <a:spLocks noGrp="1"/>
          </p:cNvSpPr>
          <p:nvPr>
            <p:ph type="ftr" sz="quarter" idx="11"/>
          </p:nvPr>
        </p:nvSpPr>
        <p:spPr/>
        <p:txBody>
          <a:bodyPr/>
          <a:lstStyle/>
          <a:p>
            <a:pPr>
              <a:defRPr/>
            </a:pPr>
            <a:r>
              <a:rPr lang="en-US" smtClean="0"/>
              <a:t>Algorithms - Introduction</a:t>
            </a:r>
            <a:endParaRPr lang="en-US"/>
          </a:p>
        </p:txBody>
      </p:sp>
      <p:sp>
        <p:nvSpPr>
          <p:cNvPr id="6" name="Slide Number Placeholder 5"/>
          <p:cNvSpPr>
            <a:spLocks noGrp="1"/>
          </p:cNvSpPr>
          <p:nvPr>
            <p:ph type="sldNum" sz="quarter" idx="12"/>
          </p:nvPr>
        </p:nvSpPr>
        <p:spPr/>
        <p:txBody>
          <a:bodyPr/>
          <a:lstStyle/>
          <a:p>
            <a:r>
              <a:rPr lang="en-US" altLang="en-US" smtClean="0"/>
              <a:t>1-</a:t>
            </a:r>
            <a:fld id="{D853AF66-F910-4452-A27F-7AC4FAE1D9A1}" type="slidenum">
              <a:rPr lang="en-US" altLang="en-US" smtClean="0"/>
              <a:pPr/>
              <a:t>‹#›</a:t>
            </a:fld>
            <a:endParaRPr lang="en-US" altLang="en-US"/>
          </a:p>
        </p:txBody>
      </p:sp>
    </p:spTree>
    <p:extLst>
      <p:ext uri="{BB962C8B-B14F-4D97-AF65-F5344CB8AC3E}">
        <p14:creationId xmlns:p14="http://schemas.microsoft.com/office/powerpoint/2010/main" val="3748619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CA"/>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2/2/2020</a:t>
            </a:fld>
            <a:endParaRPr lang="en-US" dirty="0"/>
          </a:p>
        </p:txBody>
      </p:sp>
      <p:sp>
        <p:nvSpPr>
          <p:cNvPr id="5" name="Footer Placeholder 4"/>
          <p:cNvSpPr>
            <a:spLocks noGrp="1"/>
          </p:cNvSpPr>
          <p:nvPr>
            <p:ph type="ftr" sz="quarter" idx="11"/>
          </p:nvPr>
        </p:nvSpPr>
        <p:spPr/>
        <p:txBody>
          <a:bodyPr/>
          <a:lstStyle/>
          <a:p>
            <a:pPr>
              <a:defRPr/>
            </a:pPr>
            <a:r>
              <a:rPr lang="en-US" smtClean="0"/>
              <a:t>Algorithms - Introduction</a:t>
            </a:r>
            <a:endParaRPr lang="en-US"/>
          </a:p>
        </p:txBody>
      </p:sp>
      <p:sp>
        <p:nvSpPr>
          <p:cNvPr id="6" name="Slide Number Placeholder 5"/>
          <p:cNvSpPr>
            <a:spLocks noGrp="1"/>
          </p:cNvSpPr>
          <p:nvPr>
            <p:ph type="sldNum" sz="quarter" idx="12"/>
          </p:nvPr>
        </p:nvSpPr>
        <p:spPr/>
        <p:txBody>
          <a:bodyPr/>
          <a:lstStyle/>
          <a:p>
            <a:r>
              <a:rPr lang="en-US" altLang="en-US" smtClean="0"/>
              <a:t>1-</a:t>
            </a:r>
            <a:fld id="{47CB2A36-0426-46E0-87B0-DAB3A2D859E9}" type="slidenum">
              <a:rPr lang="en-US" altLang="en-US" smtClean="0"/>
              <a:pPr/>
              <a:t>‹#›</a:t>
            </a:fld>
            <a:endParaRPr lang="en-US" altLang="en-US"/>
          </a:p>
        </p:txBody>
      </p:sp>
    </p:spTree>
    <p:extLst>
      <p:ext uri="{BB962C8B-B14F-4D97-AF65-F5344CB8AC3E}">
        <p14:creationId xmlns:p14="http://schemas.microsoft.com/office/powerpoint/2010/main" val="1378299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B61BEF0D-F0BB-DE4B-95CE-6DB70DBA9567}" type="datetimeFigureOut">
              <a:rPr lang="en-US" smtClean="0"/>
              <a:pPr/>
              <a:t>2/2/2020</a:t>
            </a:fld>
            <a:endParaRPr lang="en-US" dirty="0"/>
          </a:p>
        </p:txBody>
      </p:sp>
      <p:sp>
        <p:nvSpPr>
          <p:cNvPr id="6" name="Footer Placeholder 5"/>
          <p:cNvSpPr>
            <a:spLocks noGrp="1"/>
          </p:cNvSpPr>
          <p:nvPr>
            <p:ph type="ftr" sz="quarter" idx="11"/>
          </p:nvPr>
        </p:nvSpPr>
        <p:spPr/>
        <p:txBody>
          <a:bodyPr/>
          <a:lstStyle/>
          <a:p>
            <a:pPr>
              <a:defRPr/>
            </a:pPr>
            <a:r>
              <a:rPr lang="en-US" smtClean="0"/>
              <a:t>Algorithms - Introduction</a:t>
            </a:r>
            <a:endParaRPr lang="en-US"/>
          </a:p>
        </p:txBody>
      </p:sp>
      <p:sp>
        <p:nvSpPr>
          <p:cNvPr id="7" name="Slide Number Placeholder 6"/>
          <p:cNvSpPr>
            <a:spLocks noGrp="1"/>
          </p:cNvSpPr>
          <p:nvPr>
            <p:ph type="sldNum" sz="quarter" idx="12"/>
          </p:nvPr>
        </p:nvSpPr>
        <p:spPr/>
        <p:txBody>
          <a:bodyPr/>
          <a:lstStyle/>
          <a:p>
            <a:r>
              <a:rPr lang="en-US" altLang="en-US" smtClean="0"/>
              <a:t>1-</a:t>
            </a:r>
            <a:fld id="{359F7BE7-05AA-4D3F-B26D-06D0B111D9E6}" type="slidenum">
              <a:rPr lang="en-US" altLang="en-US" smtClean="0"/>
              <a:pPr/>
              <a:t>‹#›</a:t>
            </a:fld>
            <a:endParaRPr lang="en-US" altLang="en-US"/>
          </a:p>
        </p:txBody>
      </p:sp>
    </p:spTree>
    <p:extLst>
      <p:ext uri="{BB962C8B-B14F-4D97-AF65-F5344CB8AC3E}">
        <p14:creationId xmlns:p14="http://schemas.microsoft.com/office/powerpoint/2010/main" val="79853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B61BEF0D-F0BB-DE4B-95CE-6DB70DBA9567}" type="datetimeFigureOut">
              <a:rPr lang="en-US" smtClean="0"/>
              <a:pPr/>
              <a:t>2/2/2020</a:t>
            </a:fld>
            <a:endParaRPr lang="en-US" dirty="0"/>
          </a:p>
        </p:txBody>
      </p:sp>
      <p:sp>
        <p:nvSpPr>
          <p:cNvPr id="8" name="Footer Placeholder 7"/>
          <p:cNvSpPr>
            <a:spLocks noGrp="1"/>
          </p:cNvSpPr>
          <p:nvPr>
            <p:ph type="ftr" sz="quarter" idx="11"/>
          </p:nvPr>
        </p:nvSpPr>
        <p:spPr/>
        <p:txBody>
          <a:bodyPr/>
          <a:lstStyle/>
          <a:p>
            <a:pPr>
              <a:defRPr/>
            </a:pPr>
            <a:r>
              <a:rPr lang="en-US" smtClean="0"/>
              <a:t>Algorithms - Introduction</a:t>
            </a:r>
            <a:endParaRPr lang="en-US"/>
          </a:p>
        </p:txBody>
      </p:sp>
      <p:sp>
        <p:nvSpPr>
          <p:cNvPr id="9" name="Slide Number Placeholder 8"/>
          <p:cNvSpPr>
            <a:spLocks noGrp="1"/>
          </p:cNvSpPr>
          <p:nvPr>
            <p:ph type="sldNum" sz="quarter" idx="12"/>
          </p:nvPr>
        </p:nvSpPr>
        <p:spPr/>
        <p:txBody>
          <a:bodyPr/>
          <a:lstStyle/>
          <a:p>
            <a:r>
              <a:rPr lang="en-US" altLang="en-US" smtClean="0"/>
              <a:t>1-</a:t>
            </a:r>
            <a:fld id="{B371A1EC-964F-4730-ACD4-8AAF23A72AAA}" type="slidenum">
              <a:rPr lang="en-US" altLang="en-US" smtClean="0"/>
              <a:pPr/>
              <a:t>‹#›</a:t>
            </a:fld>
            <a:endParaRPr lang="en-US" altLang="en-US"/>
          </a:p>
        </p:txBody>
      </p:sp>
    </p:spTree>
    <p:extLst>
      <p:ext uri="{BB962C8B-B14F-4D97-AF65-F5344CB8AC3E}">
        <p14:creationId xmlns:p14="http://schemas.microsoft.com/office/powerpoint/2010/main" val="4000482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B61BEF0D-F0BB-DE4B-95CE-6DB70DBA9567}" type="datetimeFigureOut">
              <a:rPr lang="en-US" smtClean="0"/>
              <a:pPr/>
              <a:t>2/2/2020</a:t>
            </a:fld>
            <a:endParaRPr lang="en-US" dirty="0"/>
          </a:p>
        </p:txBody>
      </p:sp>
      <p:sp>
        <p:nvSpPr>
          <p:cNvPr id="4" name="Footer Placeholder 3"/>
          <p:cNvSpPr>
            <a:spLocks noGrp="1"/>
          </p:cNvSpPr>
          <p:nvPr>
            <p:ph type="ftr" sz="quarter" idx="11"/>
          </p:nvPr>
        </p:nvSpPr>
        <p:spPr/>
        <p:txBody>
          <a:bodyPr/>
          <a:lstStyle/>
          <a:p>
            <a:pPr>
              <a:defRPr/>
            </a:pPr>
            <a:r>
              <a:rPr lang="en-US" smtClean="0"/>
              <a:t>Algorithms - Introduction</a:t>
            </a:r>
            <a:endParaRPr lang="en-US"/>
          </a:p>
        </p:txBody>
      </p:sp>
      <p:sp>
        <p:nvSpPr>
          <p:cNvPr id="5" name="Slide Number Placeholder 4"/>
          <p:cNvSpPr>
            <a:spLocks noGrp="1"/>
          </p:cNvSpPr>
          <p:nvPr>
            <p:ph type="sldNum" sz="quarter" idx="12"/>
          </p:nvPr>
        </p:nvSpPr>
        <p:spPr/>
        <p:txBody>
          <a:bodyPr/>
          <a:lstStyle/>
          <a:p>
            <a:r>
              <a:rPr lang="en-US" altLang="en-US" smtClean="0"/>
              <a:t>1-</a:t>
            </a:r>
            <a:fld id="{3ED5C627-ED0C-4490-AE55-106D847154F1}" type="slidenum">
              <a:rPr lang="en-US" altLang="en-US" smtClean="0"/>
              <a:pPr/>
              <a:t>‹#›</a:t>
            </a:fld>
            <a:endParaRPr lang="en-US" altLang="en-US"/>
          </a:p>
        </p:txBody>
      </p:sp>
    </p:spTree>
    <p:extLst>
      <p:ext uri="{BB962C8B-B14F-4D97-AF65-F5344CB8AC3E}">
        <p14:creationId xmlns:p14="http://schemas.microsoft.com/office/powerpoint/2010/main" val="1940457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2/2/2020</a:t>
            </a:fld>
            <a:endParaRPr lang="en-US" dirty="0"/>
          </a:p>
        </p:txBody>
      </p:sp>
      <p:sp>
        <p:nvSpPr>
          <p:cNvPr id="3" name="Footer Placeholder 2"/>
          <p:cNvSpPr>
            <a:spLocks noGrp="1"/>
          </p:cNvSpPr>
          <p:nvPr>
            <p:ph type="ftr" sz="quarter" idx="11"/>
          </p:nvPr>
        </p:nvSpPr>
        <p:spPr/>
        <p:txBody>
          <a:bodyPr/>
          <a:lstStyle/>
          <a:p>
            <a:pPr>
              <a:defRPr/>
            </a:pPr>
            <a:r>
              <a:rPr lang="en-US" smtClean="0"/>
              <a:t>Algorithms - Introduction</a:t>
            </a:r>
            <a:endParaRPr lang="en-US"/>
          </a:p>
        </p:txBody>
      </p:sp>
      <p:sp>
        <p:nvSpPr>
          <p:cNvPr id="4" name="Slide Number Placeholder 3"/>
          <p:cNvSpPr>
            <a:spLocks noGrp="1"/>
          </p:cNvSpPr>
          <p:nvPr>
            <p:ph type="sldNum" sz="quarter" idx="12"/>
          </p:nvPr>
        </p:nvSpPr>
        <p:spPr/>
        <p:txBody>
          <a:bodyPr/>
          <a:lstStyle/>
          <a:p>
            <a:r>
              <a:rPr lang="en-US" altLang="en-US" smtClean="0"/>
              <a:t>1-</a:t>
            </a:r>
            <a:fld id="{1C34A2E8-A307-4A4C-BFAD-6E97804F6277}" type="slidenum">
              <a:rPr lang="en-US" altLang="en-US" smtClean="0"/>
              <a:pPr/>
              <a:t>‹#›</a:t>
            </a:fld>
            <a:endParaRPr lang="en-US" altLang="en-US"/>
          </a:p>
        </p:txBody>
      </p:sp>
    </p:spTree>
    <p:extLst>
      <p:ext uri="{BB962C8B-B14F-4D97-AF65-F5344CB8AC3E}">
        <p14:creationId xmlns:p14="http://schemas.microsoft.com/office/powerpoint/2010/main" val="4052158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CA"/>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70DDF080-5E8C-48AD-84E5-6C08B304C14E}" type="datetimeFigureOut">
              <a:rPr lang="en-US" smtClean="0"/>
              <a:t>2/2/2020</a:t>
            </a:fld>
            <a:endParaRPr lang="en-US" dirty="0"/>
          </a:p>
        </p:txBody>
      </p:sp>
      <p:sp>
        <p:nvSpPr>
          <p:cNvPr id="6" name="Footer Placeholder 5"/>
          <p:cNvSpPr>
            <a:spLocks noGrp="1"/>
          </p:cNvSpPr>
          <p:nvPr>
            <p:ph type="ftr" sz="quarter" idx="11"/>
          </p:nvPr>
        </p:nvSpPr>
        <p:spPr/>
        <p:txBody>
          <a:bodyPr/>
          <a:lstStyle/>
          <a:p>
            <a:pPr>
              <a:defRPr/>
            </a:pPr>
            <a:r>
              <a:rPr lang="en-US" smtClean="0"/>
              <a:t>Algorithms - Introduction</a:t>
            </a:r>
            <a:endParaRPr lang="en-US"/>
          </a:p>
        </p:txBody>
      </p:sp>
      <p:sp>
        <p:nvSpPr>
          <p:cNvPr id="7" name="Slide Number Placeholder 6"/>
          <p:cNvSpPr>
            <a:spLocks noGrp="1"/>
          </p:cNvSpPr>
          <p:nvPr>
            <p:ph type="sldNum" sz="quarter" idx="12"/>
          </p:nvPr>
        </p:nvSpPr>
        <p:spPr/>
        <p:txBody>
          <a:bodyPr/>
          <a:lstStyle/>
          <a:p>
            <a:r>
              <a:rPr lang="en-US" altLang="en-US" smtClean="0"/>
              <a:t>1-</a:t>
            </a:r>
            <a:fld id="{9A7C540F-8BC7-47A6-AEE9-2326332882E3}" type="slidenum">
              <a:rPr lang="en-US" altLang="en-US" smtClean="0"/>
              <a:pPr/>
              <a:t>‹#›</a:t>
            </a:fld>
            <a:endParaRPr lang="en-US" altLang="en-US"/>
          </a:p>
        </p:txBody>
      </p:sp>
    </p:spTree>
    <p:extLst>
      <p:ext uri="{BB962C8B-B14F-4D97-AF65-F5344CB8AC3E}">
        <p14:creationId xmlns:p14="http://schemas.microsoft.com/office/powerpoint/2010/main" val="2206203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CA"/>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r>
              <a:rPr lang="en-US" altLang="en-US" smtClean="0"/>
              <a:t>1-</a:t>
            </a:r>
            <a:fld id="{BB4EB669-2839-4BC5-A245-6EAA54AC24A9}" type="slidenum">
              <a:rPr lang="en-US" altLang="en-US" smtClean="0"/>
              <a:pPr/>
              <a:t>‹#›</a:t>
            </a:fld>
            <a:endParaRPr lang="en-US" altLang="en-US"/>
          </a:p>
        </p:txBody>
      </p:sp>
    </p:spTree>
    <p:extLst>
      <p:ext uri="{BB962C8B-B14F-4D97-AF65-F5344CB8AC3E}">
        <p14:creationId xmlns:p14="http://schemas.microsoft.com/office/powerpoint/2010/main" val="2168870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2/2/2020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r>
              <a:rPr lang="en-US" smtClean="0"/>
              <a:t>Algorithms - Introduction</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altLang="en-US" smtClean="0"/>
              <a:t>1-</a:t>
            </a:r>
            <a:fld id="{2A5E2A84-E056-42D9-9776-5B6786C07FC3}" type="slidenum">
              <a:rPr lang="en-US" altLang="en-US" smtClean="0"/>
              <a:pPr/>
              <a:t>‹#›</a:t>
            </a:fld>
            <a:endParaRPr lang="en-US" altLang="en-US"/>
          </a:p>
        </p:txBody>
      </p:sp>
    </p:spTree>
    <p:extLst>
      <p:ext uri="{BB962C8B-B14F-4D97-AF65-F5344CB8AC3E}">
        <p14:creationId xmlns:p14="http://schemas.microsoft.com/office/powerpoint/2010/main" val="2399823831"/>
      </p:ext>
    </p:extLst>
  </p:cSld>
  <p:clrMap bg1="lt1" tx1="dk1" bg2="lt2" tx2="dk2" accent1="accent1" accent2="accent2" accent3="accent3" accent4="accent4" accent5="accent5" accent6="accent6" hlink="hlink" folHlink="folHlink"/>
  <p:sldLayoutIdLst>
    <p:sldLayoutId id="2147484094" r:id="rId1"/>
    <p:sldLayoutId id="2147484095" r:id="rId2"/>
    <p:sldLayoutId id="2147484096" r:id="rId3"/>
    <p:sldLayoutId id="2147484097" r:id="rId4"/>
    <p:sldLayoutId id="2147484098" r:id="rId5"/>
    <p:sldLayoutId id="2147484099" r:id="rId6"/>
    <p:sldLayoutId id="2147484100" r:id="rId7"/>
    <p:sldLayoutId id="2147484101" r:id="rId8"/>
    <p:sldLayoutId id="2147484102" r:id="rId9"/>
    <p:sldLayoutId id="2147484103" r:id="rId10"/>
    <p:sldLayoutId id="2147484104"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a:bodyPr>
          <a:lstStyle/>
          <a:p>
            <a:r>
              <a:rPr lang="en-US" altLang="en-US" sz="3600" dirty="0" smtClean="0"/>
              <a:t>CMPT 706 - Algorithms for Big Data</a:t>
            </a:r>
            <a:br>
              <a:rPr lang="en-US" altLang="en-US" sz="3600" dirty="0" smtClean="0"/>
            </a:br>
            <a:r>
              <a:rPr lang="en-US" altLang="en-US" sz="3600" dirty="0" smtClean="0"/>
              <a:t/>
            </a:r>
            <a:br>
              <a:rPr lang="en-US" altLang="en-US" sz="3600" dirty="0" smtClean="0"/>
            </a:br>
            <a:endParaRPr lang="en-US" altLang="en-US" sz="3600" dirty="0" smtClean="0"/>
          </a:p>
        </p:txBody>
      </p:sp>
      <p:sp>
        <p:nvSpPr>
          <p:cNvPr id="7" name="Subtitle 6"/>
          <p:cNvSpPr>
            <a:spLocks noGrp="1"/>
          </p:cNvSpPr>
          <p:nvPr>
            <p:ph type="subTitle" idx="1"/>
          </p:nvPr>
        </p:nvSpPr>
        <p:spPr/>
        <p:txBody>
          <a:bodyPr>
            <a:normAutofit/>
          </a:bodyPr>
          <a:lstStyle/>
          <a:p>
            <a:r>
              <a:rPr lang="en-US" sz="2400" dirty="0" smtClean="0"/>
              <a:t>Big-O notation </a:t>
            </a:r>
            <a:r>
              <a:rPr lang="en-US" sz="2400" dirty="0"/>
              <a:t>and Arithmetic</a:t>
            </a:r>
            <a:endParaRPr lang="en-US" sz="2400" dirty="0" smtClean="0"/>
          </a:p>
          <a:p>
            <a:endParaRPr lang="en-US" sz="2400" dirty="0"/>
          </a:p>
          <a:p>
            <a:r>
              <a:rPr lang="en-US" sz="2400" dirty="0" smtClean="0"/>
              <a:t>January 16, 2020</a:t>
            </a:r>
          </a:p>
          <a:p>
            <a:endParaRPr lang="en-CA" sz="2400"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1</a:t>
            </a:fld>
            <a:endParaRPr lang="en-US" altLang="en-US"/>
          </a:p>
        </p:txBody>
      </p:sp>
    </p:spTree>
    <p:extLst>
      <p:ext uri="{BB962C8B-B14F-4D97-AF65-F5344CB8AC3E}">
        <p14:creationId xmlns:p14="http://schemas.microsoft.com/office/powerpoint/2010/main" val="6320716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Big-O notation – related definitions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indent="0">
                  <a:buNone/>
                </a:pPr>
                <a:r>
                  <a:rPr lang="en-US" u="sng" dirty="0" smtClean="0"/>
                  <a:t>Comment:</a:t>
                </a:r>
                <a:r>
                  <a:rPr lang="en-US" dirty="0" smtClean="0"/>
                  <a:t> I may write sometime </a:t>
                </a:r>
                <a:r>
                  <a:rPr lang="de-DE" altLang="en-US" sz="2000" dirty="0" smtClean="0"/>
                  <a:t>f = O(n</a:t>
                </a:r>
                <a:r>
                  <a:rPr lang="de-DE" altLang="en-US" sz="2000" baseline="30000" dirty="0" smtClean="0"/>
                  <a:t>2</a:t>
                </a:r>
                <a:r>
                  <a:rPr lang="de-DE" altLang="en-US" sz="2000" dirty="0" smtClean="0"/>
                  <a:t>) or </a:t>
                </a:r>
                <a:r>
                  <a:rPr lang="de-DE" altLang="en-US" sz="2000" dirty="0"/>
                  <a:t>f </a:t>
                </a:r>
                <a:r>
                  <a:rPr lang="de-DE" altLang="en-US" sz="2000" dirty="0" smtClean="0"/>
                  <a:t>&lt;= </a:t>
                </a:r>
                <a:r>
                  <a:rPr lang="de-DE" altLang="en-US" sz="2000" dirty="0"/>
                  <a:t>O(n</a:t>
                </a:r>
                <a:r>
                  <a:rPr lang="de-DE" altLang="en-US" sz="2000" baseline="30000" dirty="0"/>
                  <a:t>2</a:t>
                </a:r>
                <a:r>
                  <a:rPr lang="de-DE" altLang="en-US" sz="2000" dirty="0" smtClean="0"/>
                  <a:t>). Both are ok.</a:t>
                </a:r>
              </a:p>
              <a:p>
                <a:pPr marL="0" indent="0">
                  <a:buNone/>
                </a:pPr>
                <a:endParaRPr lang="de-DE" sz="2000" dirty="0"/>
              </a:p>
              <a:p>
                <a:pPr marL="0" indent="0">
                  <a:buNone/>
                </a:pPr>
                <a:r>
                  <a:rPr lang="en-US" sz="2000" i="1" u="sng" dirty="0" smtClean="0"/>
                  <a:t>Little-o notation</a:t>
                </a:r>
                <a:r>
                  <a:rPr lang="en-US" sz="2000" dirty="0" smtClean="0"/>
                  <a:t>: </a:t>
                </a:r>
                <a:r>
                  <a:rPr lang="de-DE" altLang="en-US" sz="2000" dirty="0"/>
                  <a:t>Let </a:t>
                </a:r>
                <a:r>
                  <a:rPr lang="de-DE" altLang="en-US" sz="2000" i="1" dirty="0"/>
                  <a:t>f(n)</a:t>
                </a:r>
                <a:r>
                  <a:rPr lang="de-DE" altLang="en-US" sz="2000" dirty="0"/>
                  <a:t> and </a:t>
                </a:r>
                <a:r>
                  <a:rPr lang="de-DE" altLang="en-US" sz="2000" i="1" dirty="0"/>
                  <a:t>g(n)</a:t>
                </a:r>
                <a:r>
                  <a:rPr lang="de-DE" altLang="en-US" sz="2000" dirty="0"/>
                  <a:t> be two functions on positive integers.</a:t>
                </a:r>
              </a:p>
              <a:p>
                <a:pPr marL="0" indent="0">
                  <a:buNone/>
                </a:pPr>
                <a:r>
                  <a:rPr lang="en-US" sz="2000" dirty="0" smtClean="0"/>
                  <a:t>We </a:t>
                </a:r>
                <a:r>
                  <a:rPr lang="en-US" sz="2000" dirty="0"/>
                  <a:t>say that </a:t>
                </a:r>
                <a:r>
                  <a:rPr lang="en-US" sz="2000" dirty="0">
                    <a:solidFill>
                      <a:srgbClr val="FF0000"/>
                    </a:solidFill>
                  </a:rPr>
                  <a:t>f = </a:t>
                </a:r>
                <a:r>
                  <a:rPr lang="en-US" sz="2000" dirty="0" smtClean="0">
                    <a:solidFill>
                      <a:srgbClr val="FF0000"/>
                    </a:solidFill>
                  </a:rPr>
                  <a:t>o(g</a:t>
                </a:r>
                <a:r>
                  <a:rPr lang="en-US" sz="2000" dirty="0">
                    <a:solidFill>
                      <a:srgbClr val="FF0000"/>
                    </a:solidFill>
                  </a:rPr>
                  <a:t>)</a:t>
                </a:r>
                <a:r>
                  <a:rPr lang="en-US" sz="2000" dirty="0"/>
                  <a:t> if </a:t>
                </a:r>
                <a14:m>
                  <m:oMath xmlns:m="http://schemas.openxmlformats.org/officeDocument/2006/math">
                    <m:limLow>
                      <m:limLowPr>
                        <m:ctrlPr>
                          <a:rPr lang="en-US" sz="2000" b="0" i="1" smtClean="0">
                            <a:latin typeface="Cambria Math" panose="02040503050406030204" pitchFamily="18" charset="0"/>
                          </a:rPr>
                        </m:ctrlPr>
                      </m:limLowPr>
                      <m:e>
                        <m:r>
                          <m:rPr>
                            <m:sty m:val="p"/>
                          </m:rPr>
                          <a:rPr lang="en-US" sz="2000" b="0" i="0" smtClean="0">
                            <a:latin typeface="Cambria Math" panose="02040503050406030204" pitchFamily="18" charset="0"/>
                          </a:rPr>
                          <m:t>lim</m:t>
                        </m:r>
                      </m:e>
                      <m:lim>
                        <m:r>
                          <a:rPr lang="en-US" sz="2000" b="0" i="1" smtClean="0">
                            <a:latin typeface="Cambria Math" panose="02040503050406030204" pitchFamily="18" charset="0"/>
                          </a:rPr>
                          <m:t>𝑛</m:t>
                        </m:r>
                        <m:r>
                          <a:rPr lang="en-US" sz="2000" b="0" i="1" smtClean="0">
                            <a:latin typeface="Cambria Math" panose="02040503050406030204" pitchFamily="18" charset="0"/>
                          </a:rPr>
                          <m:t>→∞</m:t>
                        </m:r>
                      </m:lim>
                    </m:limLow>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𝑓</m:t>
                        </m:r>
                        <m:r>
                          <a:rPr lang="en-US" sz="2000" b="0" i="1" smtClean="0">
                            <a:latin typeface="Cambria Math" panose="02040503050406030204" pitchFamily="18" charset="0"/>
                          </a:rPr>
                          <m:t>(</m:t>
                        </m:r>
                        <m:r>
                          <a:rPr lang="en-US" sz="2000" b="0" i="1" smtClean="0">
                            <a:latin typeface="Cambria Math" panose="02040503050406030204" pitchFamily="18" charset="0"/>
                          </a:rPr>
                          <m:t>𝑛</m:t>
                        </m:r>
                        <m:r>
                          <a:rPr lang="en-US" sz="2000" b="0" i="1" smtClean="0">
                            <a:latin typeface="Cambria Math" panose="02040503050406030204" pitchFamily="18" charset="0"/>
                          </a:rPr>
                          <m:t>) </m:t>
                        </m:r>
                      </m:num>
                      <m:den>
                        <m:r>
                          <a:rPr lang="en-US" sz="2000" b="0" i="1" smtClean="0">
                            <a:latin typeface="Cambria Math" panose="02040503050406030204" pitchFamily="18" charset="0"/>
                          </a:rPr>
                          <m:t>𝑔</m:t>
                        </m:r>
                        <m:r>
                          <a:rPr lang="en-US" sz="2000" b="0" i="1" smtClean="0">
                            <a:latin typeface="Cambria Math" panose="02040503050406030204" pitchFamily="18" charset="0"/>
                          </a:rPr>
                          <m:t>(</m:t>
                        </m:r>
                        <m:r>
                          <a:rPr lang="en-US" sz="2000" b="0" i="1" smtClean="0">
                            <a:latin typeface="Cambria Math" panose="02040503050406030204" pitchFamily="18" charset="0"/>
                          </a:rPr>
                          <m:t>𝑛</m:t>
                        </m:r>
                        <m:r>
                          <a:rPr lang="en-US" sz="2000" b="0" i="1" smtClean="0">
                            <a:latin typeface="Cambria Math" panose="02040503050406030204" pitchFamily="18" charset="0"/>
                          </a:rPr>
                          <m:t>)</m:t>
                        </m:r>
                      </m:den>
                    </m:f>
                    <m:r>
                      <a:rPr lang="en-US" sz="2000" b="0" i="1" smtClean="0">
                        <a:latin typeface="Cambria Math" panose="02040503050406030204" pitchFamily="18" charset="0"/>
                      </a:rPr>
                      <m:t>=0</m:t>
                    </m:r>
                  </m:oMath>
                </a14:m>
                <a:r>
                  <a:rPr lang="en-US" sz="2000" dirty="0" smtClean="0"/>
                  <a:t>.</a:t>
                </a:r>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r>
                  <a:rPr lang="en-US" sz="2000" u="sng" dirty="0" smtClean="0"/>
                  <a:t>Example:</a:t>
                </a:r>
                <a:r>
                  <a:rPr lang="en-US" sz="2000" dirty="0" smtClean="0"/>
                  <a:t> If f(n) = n</a:t>
                </a:r>
                <a:r>
                  <a:rPr lang="en-US" sz="2000" baseline="30000" dirty="0" smtClean="0"/>
                  <a:t>2</a:t>
                </a:r>
                <a:r>
                  <a:rPr lang="en-US" sz="2000" dirty="0" smtClean="0"/>
                  <a:t>.  Then f = o(n</a:t>
                </a:r>
                <a:r>
                  <a:rPr lang="en-US" sz="2000" baseline="30000" dirty="0" smtClean="0"/>
                  <a:t>3</a:t>
                </a:r>
                <a:r>
                  <a:rPr lang="en-US" sz="2000" dirty="0" smtClean="0"/>
                  <a:t>) and </a:t>
                </a:r>
                <a:r>
                  <a:rPr lang="en-US" sz="2000" dirty="0"/>
                  <a:t>f = </a:t>
                </a:r>
                <a:r>
                  <a:rPr lang="en-US" sz="2000" dirty="0" smtClean="0"/>
                  <a:t>o(n</a:t>
                </a:r>
                <a:r>
                  <a:rPr lang="en-US" sz="2000" baseline="30000" dirty="0" smtClean="0"/>
                  <a:t>2</a:t>
                </a:r>
                <a:r>
                  <a:rPr lang="en-US" sz="2000" dirty="0" smtClean="0"/>
                  <a:t> log(n)) </a:t>
                </a:r>
                <a:endParaRPr lang="en-US" sz="2000" u="sng" dirty="0" smtClean="0"/>
              </a:p>
              <a:p>
                <a:pPr marL="0" indent="0">
                  <a:buNone/>
                </a:pPr>
                <a:r>
                  <a:rPr lang="en-US" sz="2000" u="sng" dirty="0" smtClean="0"/>
                  <a:t>Comment</a:t>
                </a:r>
                <a:r>
                  <a:rPr lang="en-US" sz="2000" u="sng" dirty="0"/>
                  <a:t>:</a:t>
                </a:r>
                <a:r>
                  <a:rPr lang="en-US" sz="2000" dirty="0"/>
                  <a:t> I may write sometime </a:t>
                </a:r>
                <a:r>
                  <a:rPr lang="de-DE" altLang="en-US" sz="2000" dirty="0"/>
                  <a:t>f = o</a:t>
                </a:r>
                <a:r>
                  <a:rPr lang="de-DE" altLang="en-US" sz="2000" dirty="0" smtClean="0"/>
                  <a:t>(n</a:t>
                </a:r>
                <a:r>
                  <a:rPr lang="de-DE" altLang="en-US" sz="2000" baseline="30000" dirty="0" smtClean="0"/>
                  <a:t>2</a:t>
                </a:r>
                <a:r>
                  <a:rPr lang="de-DE" altLang="en-US" sz="2000" dirty="0"/>
                  <a:t>) or f </a:t>
                </a:r>
                <a:r>
                  <a:rPr lang="de-DE" altLang="en-US" sz="2000" dirty="0" smtClean="0"/>
                  <a:t>&lt; o(n</a:t>
                </a:r>
                <a:r>
                  <a:rPr lang="de-DE" altLang="en-US" sz="2000" baseline="30000" dirty="0" smtClean="0"/>
                  <a:t>2</a:t>
                </a:r>
                <a:r>
                  <a:rPr lang="de-DE" altLang="en-US" sz="2000" dirty="0"/>
                  <a:t>). Both are ok.</a:t>
                </a:r>
              </a:p>
              <a:p>
                <a:pPr marL="0" indent="0">
                  <a:buNone/>
                </a:pPr>
                <a:endParaRPr lang="en-US" sz="2000" dirty="0"/>
              </a:p>
              <a:p>
                <a:pPr marL="0" indent="0">
                  <a:buNone/>
                </a:pPr>
                <a:endParaRPr lang="de-DE" sz="2000" dirty="0" smtClean="0"/>
              </a:p>
              <a:p>
                <a:pPr marL="0" indent="0">
                  <a:buNone/>
                </a:pPr>
                <a:endParaRPr lang="pt-BR"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927" t="-1541" b="-1401"/>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10</a:t>
            </a:fld>
            <a:endParaRPr lang="en-US" altLang="en-US"/>
          </a:p>
        </p:txBody>
      </p:sp>
      <p:sp>
        <p:nvSpPr>
          <p:cNvPr id="7" name="Rounded Rectangle 6"/>
          <p:cNvSpPr/>
          <p:nvPr/>
        </p:nvSpPr>
        <p:spPr>
          <a:xfrm>
            <a:off x="1176704" y="3581400"/>
            <a:ext cx="6324600" cy="171370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indent="0">
              <a:buNone/>
            </a:pPr>
            <a:r>
              <a:rPr lang="en-US" dirty="0"/>
              <a:t>In simple </a:t>
            </a:r>
            <a:r>
              <a:rPr lang="en-US" dirty="0" smtClean="0"/>
              <a:t>words </a:t>
            </a:r>
            <a:r>
              <a:rPr lang="en-US" dirty="0"/>
              <a:t>that </a:t>
            </a:r>
            <a:r>
              <a:rPr lang="en-US" dirty="0">
                <a:solidFill>
                  <a:srgbClr val="FF0000"/>
                </a:solidFill>
              </a:rPr>
              <a:t>f = o(g)</a:t>
            </a:r>
            <a:r>
              <a:rPr lang="en-US" dirty="0"/>
              <a:t> </a:t>
            </a:r>
            <a:r>
              <a:rPr lang="en-US" dirty="0" smtClean="0"/>
              <a:t>if</a:t>
            </a:r>
            <a:endParaRPr lang="en-US" dirty="0"/>
          </a:p>
          <a:p>
            <a:pPr marL="0" indent="0">
              <a:buNone/>
            </a:pPr>
            <a:r>
              <a:rPr lang="en-US" dirty="0"/>
              <a:t>f(n) &lt; g(n) for all large enough n</a:t>
            </a:r>
          </a:p>
          <a:p>
            <a:pPr marL="0" indent="0">
              <a:buNone/>
            </a:pPr>
            <a:r>
              <a:rPr lang="en-US" dirty="0"/>
              <a:t>f(n) &lt; g(n)/10 for all large enough n</a:t>
            </a:r>
          </a:p>
          <a:p>
            <a:pPr marL="0" indent="0">
              <a:buNone/>
            </a:pPr>
            <a:r>
              <a:rPr lang="en-US" dirty="0"/>
              <a:t>f(n) &lt; g(n)/1000 for all large enough n</a:t>
            </a:r>
          </a:p>
        </p:txBody>
      </p:sp>
    </p:spTree>
    <p:extLst>
      <p:ext uri="{BB962C8B-B14F-4D97-AF65-F5344CB8AC3E}">
        <p14:creationId xmlns:p14="http://schemas.microsoft.com/office/powerpoint/2010/main" val="2981481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Big-O notation – related definitions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pPr marL="0" indent="0">
                  <a:buNone/>
                </a:pPr>
                <a:r>
                  <a:rPr lang="en-US" sz="2000" i="1" u="sng" dirty="0" smtClean="0">
                    <a:latin typeface="Calibri (Body)"/>
                  </a:rPr>
                  <a:t>Big-Omega notation</a:t>
                </a:r>
                <a:r>
                  <a:rPr lang="en-US" sz="2000" dirty="0" smtClean="0">
                    <a:latin typeface="Calibri (Body)"/>
                  </a:rPr>
                  <a:t>: </a:t>
                </a:r>
                <a:r>
                  <a:rPr lang="de-DE" altLang="en-US" sz="2000" dirty="0">
                    <a:latin typeface="Calibri (Body)"/>
                  </a:rPr>
                  <a:t>Let </a:t>
                </a:r>
                <a:r>
                  <a:rPr lang="de-DE" altLang="en-US" sz="2000" i="1" dirty="0">
                    <a:latin typeface="Calibri (Body)"/>
                  </a:rPr>
                  <a:t>f(n)</a:t>
                </a:r>
                <a:r>
                  <a:rPr lang="de-DE" altLang="en-US" sz="2000" dirty="0">
                    <a:latin typeface="Calibri (Body)"/>
                  </a:rPr>
                  <a:t> and </a:t>
                </a:r>
                <a:r>
                  <a:rPr lang="de-DE" altLang="en-US" sz="2000" i="1" dirty="0">
                    <a:latin typeface="Calibri (Body)"/>
                  </a:rPr>
                  <a:t>g(n)</a:t>
                </a:r>
                <a:r>
                  <a:rPr lang="de-DE" altLang="en-US" sz="2000" dirty="0">
                    <a:latin typeface="Calibri (Body)"/>
                  </a:rPr>
                  <a:t> be </a:t>
                </a:r>
                <a:r>
                  <a:rPr lang="de-DE" altLang="en-US" sz="2000" dirty="0" smtClean="0">
                    <a:latin typeface="Calibri (Body)"/>
                  </a:rPr>
                  <a:t>functions </a:t>
                </a:r>
                <a:r>
                  <a:rPr lang="de-DE" altLang="en-US" sz="2000" dirty="0">
                    <a:latin typeface="Calibri (Body)"/>
                  </a:rPr>
                  <a:t>on positive integers.</a:t>
                </a:r>
              </a:p>
              <a:p>
                <a:pPr marL="0" indent="0">
                  <a:buNone/>
                </a:pPr>
                <a:r>
                  <a:rPr lang="en-US" sz="2000" dirty="0" smtClean="0">
                    <a:latin typeface="Calibri (Body)"/>
                  </a:rPr>
                  <a:t>We </a:t>
                </a:r>
                <a:r>
                  <a:rPr lang="en-US" sz="2000" dirty="0">
                    <a:latin typeface="Calibri (Body)"/>
                  </a:rPr>
                  <a:t>say that </a:t>
                </a:r>
                <a:r>
                  <a:rPr lang="en-US" sz="2000" dirty="0">
                    <a:solidFill>
                      <a:srgbClr val="FF0000"/>
                    </a:solidFill>
                    <a:latin typeface="Calibri (Body)"/>
                  </a:rPr>
                  <a:t>f = </a:t>
                </a:r>
                <a:r>
                  <a:rPr lang="el-GR" sz="2000" dirty="0" smtClean="0">
                    <a:solidFill>
                      <a:srgbClr val="FF0000"/>
                    </a:solidFill>
                    <a:latin typeface="Calibri (Body)"/>
                  </a:rPr>
                  <a:t>Ω</a:t>
                </a:r>
                <a:r>
                  <a:rPr lang="en-US" sz="2000" dirty="0" smtClean="0">
                    <a:solidFill>
                      <a:srgbClr val="FF0000"/>
                    </a:solidFill>
                    <a:latin typeface="Calibri (Body)"/>
                  </a:rPr>
                  <a:t>(g</a:t>
                </a:r>
                <a:r>
                  <a:rPr lang="en-US" sz="2000" dirty="0">
                    <a:solidFill>
                      <a:srgbClr val="FF0000"/>
                    </a:solidFill>
                    <a:latin typeface="Calibri (Body)"/>
                  </a:rPr>
                  <a:t>)</a:t>
                </a:r>
                <a:r>
                  <a:rPr lang="en-US" sz="2000" dirty="0">
                    <a:latin typeface="Calibri (Body)"/>
                  </a:rPr>
                  <a:t> if </a:t>
                </a:r>
                <a:r>
                  <a:rPr lang="en-US" sz="2000" dirty="0" smtClean="0">
                    <a:latin typeface="Calibri (Body)"/>
                  </a:rPr>
                  <a:t>g = O(f)</a:t>
                </a:r>
              </a:p>
              <a:p>
                <a:pPr marL="0" indent="0">
                  <a:buNone/>
                </a:pPr>
                <a:endParaRPr lang="en-US" sz="2000" dirty="0">
                  <a:latin typeface="Calibri (Body)"/>
                </a:endParaRPr>
              </a:p>
              <a:p>
                <a:pPr marL="0" indent="0">
                  <a:buNone/>
                </a:pPr>
                <a:r>
                  <a:rPr lang="en-US" sz="2000" u="sng" dirty="0" smtClean="0">
                    <a:latin typeface="Calibri (Body)"/>
                  </a:rPr>
                  <a:t/>
                </a:r>
                <a:br>
                  <a:rPr lang="en-US" sz="2000" u="sng" dirty="0" smtClean="0">
                    <a:latin typeface="Calibri (Body)"/>
                  </a:rPr>
                </a:br>
                <a:endParaRPr lang="en-US" sz="2000" u="sng" dirty="0" smtClean="0">
                  <a:latin typeface="Calibri (Body)"/>
                </a:endParaRPr>
              </a:p>
              <a:p>
                <a:pPr marL="0" indent="0">
                  <a:buNone/>
                </a:pPr>
                <a:r>
                  <a:rPr lang="en-US" sz="2000" i="1" u="sng" dirty="0" smtClean="0">
                    <a:latin typeface="Calibri (Body)"/>
                  </a:rPr>
                  <a:t>Little-Omega </a:t>
                </a:r>
                <a:r>
                  <a:rPr lang="en-US" sz="2000" i="1" u="sng" dirty="0">
                    <a:latin typeface="Calibri (Body)"/>
                  </a:rPr>
                  <a:t>notation</a:t>
                </a:r>
                <a:r>
                  <a:rPr lang="en-US" sz="2000" dirty="0">
                    <a:latin typeface="Calibri (Body)"/>
                  </a:rPr>
                  <a:t>: </a:t>
                </a:r>
                <a:r>
                  <a:rPr lang="de-DE" altLang="en-US" sz="2000" dirty="0">
                    <a:latin typeface="Calibri (Body)"/>
                  </a:rPr>
                  <a:t>Let </a:t>
                </a:r>
                <a:r>
                  <a:rPr lang="de-DE" altLang="en-US" sz="2000" i="1" dirty="0">
                    <a:latin typeface="Calibri (Body)"/>
                  </a:rPr>
                  <a:t>f(n)</a:t>
                </a:r>
                <a:r>
                  <a:rPr lang="de-DE" altLang="en-US" sz="2000" dirty="0">
                    <a:latin typeface="Calibri (Body)"/>
                  </a:rPr>
                  <a:t> and </a:t>
                </a:r>
                <a:r>
                  <a:rPr lang="de-DE" altLang="en-US" sz="2000" i="1" dirty="0">
                    <a:latin typeface="Calibri (Body)"/>
                  </a:rPr>
                  <a:t>g(n)</a:t>
                </a:r>
                <a:r>
                  <a:rPr lang="de-DE" altLang="en-US" sz="2000" dirty="0">
                    <a:latin typeface="Calibri (Body)"/>
                  </a:rPr>
                  <a:t> be functions on positive integers.</a:t>
                </a:r>
              </a:p>
              <a:p>
                <a:pPr marL="0" indent="0">
                  <a:buNone/>
                </a:pPr>
                <a:r>
                  <a:rPr lang="en-US" sz="2000" dirty="0">
                    <a:latin typeface="Calibri (Body)"/>
                  </a:rPr>
                  <a:t>We say that </a:t>
                </a:r>
                <a:r>
                  <a:rPr lang="en-US" sz="2000" dirty="0">
                    <a:solidFill>
                      <a:srgbClr val="FF0000"/>
                    </a:solidFill>
                    <a:latin typeface="Calibri (Body)"/>
                  </a:rPr>
                  <a:t>f = </a:t>
                </a:r>
                <a:r>
                  <a:rPr lang="el-GR" sz="2000" dirty="0" smtClean="0">
                    <a:solidFill>
                      <a:srgbClr val="FF0000"/>
                    </a:solidFill>
                    <a:latin typeface="Calibri (Body)"/>
                  </a:rPr>
                  <a:t>ω</a:t>
                </a:r>
                <a:r>
                  <a:rPr lang="en-US" sz="2000" dirty="0" smtClean="0">
                    <a:solidFill>
                      <a:srgbClr val="FF0000"/>
                    </a:solidFill>
                    <a:latin typeface="Calibri (Body)"/>
                  </a:rPr>
                  <a:t>(g</a:t>
                </a:r>
                <a:r>
                  <a:rPr lang="en-US" sz="2000" dirty="0">
                    <a:solidFill>
                      <a:srgbClr val="FF0000"/>
                    </a:solidFill>
                    <a:latin typeface="Calibri (Body)"/>
                  </a:rPr>
                  <a:t>)</a:t>
                </a:r>
                <a:r>
                  <a:rPr lang="en-US" sz="2000" dirty="0">
                    <a:latin typeface="Calibri (Body)"/>
                  </a:rPr>
                  <a:t> if g = </a:t>
                </a:r>
                <a:r>
                  <a:rPr lang="en-US" sz="2000" dirty="0" smtClean="0">
                    <a:latin typeface="Calibri (Body)"/>
                  </a:rPr>
                  <a:t>o(f), i.e.</a:t>
                </a:r>
                <a:r>
                  <a:rPr lang="en-US" sz="2000" dirty="0"/>
                  <a:t> </a:t>
                </a:r>
                <a14:m>
                  <m:oMath xmlns:m="http://schemas.openxmlformats.org/officeDocument/2006/math">
                    <m:limLow>
                      <m:limLowPr>
                        <m:ctrlPr>
                          <a:rPr lang="en-US" sz="2000" i="1">
                            <a:latin typeface="Cambria Math" panose="02040503050406030204" pitchFamily="18" charset="0"/>
                          </a:rPr>
                        </m:ctrlPr>
                      </m:limLowPr>
                      <m:e>
                        <m:r>
                          <m:rPr>
                            <m:sty m:val="p"/>
                          </m:rPr>
                          <a:rPr lang="en-US" sz="2000">
                            <a:latin typeface="Cambria Math" panose="02040503050406030204" pitchFamily="18" charset="0"/>
                          </a:rPr>
                          <m:t>lim</m:t>
                        </m:r>
                      </m:e>
                      <m:lim>
                        <m:r>
                          <a:rPr lang="en-US" sz="2000" i="1">
                            <a:latin typeface="Cambria Math" panose="02040503050406030204" pitchFamily="18" charset="0"/>
                          </a:rPr>
                          <m:t>𝑛</m:t>
                        </m:r>
                        <m:r>
                          <a:rPr lang="en-US" sz="2000" i="1">
                            <a:latin typeface="Cambria Math" panose="02040503050406030204" pitchFamily="18" charset="0"/>
                          </a:rPr>
                          <m:t>→∞</m:t>
                        </m:r>
                      </m:lim>
                    </m:limLow>
                    <m:f>
                      <m:fPr>
                        <m:ctrlPr>
                          <a:rPr lang="en-US" sz="2000" i="1">
                            <a:latin typeface="Cambria Math" panose="02040503050406030204" pitchFamily="18" charset="0"/>
                          </a:rPr>
                        </m:ctrlPr>
                      </m:fPr>
                      <m:num>
                        <m:r>
                          <a:rPr lang="en-US" sz="2000" b="0" i="1" smtClean="0">
                            <a:latin typeface="Cambria Math" panose="02040503050406030204" pitchFamily="18" charset="0"/>
                          </a:rPr>
                          <m:t>𝑔</m:t>
                        </m:r>
                        <m:r>
                          <a:rPr lang="en-US" sz="2000" i="1">
                            <a:latin typeface="Cambria Math" panose="02040503050406030204" pitchFamily="18" charset="0"/>
                          </a:rPr>
                          <m:t>(</m:t>
                        </m:r>
                        <m:r>
                          <a:rPr lang="en-US" sz="2000" i="1">
                            <a:latin typeface="Cambria Math" panose="02040503050406030204" pitchFamily="18" charset="0"/>
                          </a:rPr>
                          <m:t>𝑛</m:t>
                        </m:r>
                        <m:r>
                          <a:rPr lang="en-US" sz="2000" i="1">
                            <a:latin typeface="Cambria Math" panose="02040503050406030204" pitchFamily="18" charset="0"/>
                          </a:rPr>
                          <m:t>) </m:t>
                        </m:r>
                      </m:num>
                      <m:den>
                        <m:r>
                          <a:rPr lang="en-US" sz="2000" b="0" i="1" smtClean="0">
                            <a:latin typeface="Cambria Math" panose="02040503050406030204" pitchFamily="18" charset="0"/>
                          </a:rPr>
                          <m:t>𝑓</m:t>
                        </m:r>
                        <m:r>
                          <a:rPr lang="en-US" sz="2000" i="1">
                            <a:latin typeface="Cambria Math" panose="02040503050406030204" pitchFamily="18" charset="0"/>
                          </a:rPr>
                          <m:t>(</m:t>
                        </m:r>
                        <m:r>
                          <a:rPr lang="en-US" sz="2000" i="1">
                            <a:latin typeface="Cambria Math" panose="02040503050406030204" pitchFamily="18" charset="0"/>
                          </a:rPr>
                          <m:t>𝑛</m:t>
                        </m:r>
                        <m:r>
                          <a:rPr lang="en-US" sz="2000" i="1">
                            <a:latin typeface="Cambria Math" panose="02040503050406030204" pitchFamily="18" charset="0"/>
                          </a:rPr>
                          <m:t>)</m:t>
                        </m:r>
                      </m:den>
                    </m:f>
                    <m:r>
                      <a:rPr lang="en-US" sz="2000" i="1">
                        <a:latin typeface="Cambria Math" panose="02040503050406030204" pitchFamily="18" charset="0"/>
                      </a:rPr>
                      <m:t>=0</m:t>
                    </m:r>
                  </m:oMath>
                </a14:m>
                <a:r>
                  <a:rPr lang="en-US" sz="2000" dirty="0"/>
                  <a:t>.</a:t>
                </a:r>
              </a:p>
              <a:p>
                <a:pPr marL="0" indent="0">
                  <a:buNone/>
                </a:pPr>
                <a:endParaRPr lang="en-US" sz="2000" dirty="0">
                  <a:latin typeface="Calibri (Body)"/>
                </a:endParaRPr>
              </a:p>
              <a:p>
                <a:pPr marL="0" indent="0">
                  <a:buNone/>
                </a:pPr>
                <a:r>
                  <a:rPr lang="en-US" sz="2000" dirty="0" smtClean="0">
                    <a:latin typeface="Calibri (Body)"/>
                  </a:rPr>
                  <a:t/>
                </a:r>
                <a:br>
                  <a:rPr lang="en-US" sz="2000" dirty="0" smtClean="0">
                    <a:latin typeface="Calibri (Body)"/>
                  </a:rPr>
                </a:br>
                <a:endParaRPr lang="en-US" sz="2000" dirty="0">
                  <a:latin typeface="Calibri (Body)"/>
                </a:endParaRPr>
              </a:p>
              <a:p>
                <a:pPr marL="0" indent="0">
                  <a:buNone/>
                </a:pPr>
                <a:endParaRPr lang="en-US" sz="2000" dirty="0">
                  <a:latin typeface="Calibri (Body)"/>
                </a:endParaRPr>
              </a:p>
              <a:p>
                <a:pPr marL="0" indent="0">
                  <a:buNone/>
                </a:pPr>
                <a:r>
                  <a:rPr lang="en-US" sz="2000" u="sng" dirty="0" smtClean="0">
                    <a:latin typeface="Calibri (Body)"/>
                  </a:rPr>
                  <a:t>Comment:</a:t>
                </a:r>
                <a:r>
                  <a:rPr lang="en-US" sz="2000" dirty="0" smtClean="0">
                    <a:latin typeface="Calibri (Body)"/>
                  </a:rPr>
                  <a:t> I </a:t>
                </a:r>
                <a:r>
                  <a:rPr lang="en-US" sz="2000" dirty="0">
                    <a:latin typeface="Calibri (Body)"/>
                  </a:rPr>
                  <a:t>may write sometime </a:t>
                </a:r>
                <a:r>
                  <a:rPr lang="de-DE" altLang="en-US" sz="2000" dirty="0">
                    <a:latin typeface="Calibri (Body)"/>
                  </a:rPr>
                  <a:t>f = </a:t>
                </a:r>
                <a:r>
                  <a:rPr lang="el-GR" altLang="en-US" sz="2000" dirty="0" smtClean="0">
                    <a:latin typeface="Calibri (Body)"/>
                  </a:rPr>
                  <a:t>Ω</a:t>
                </a:r>
                <a:r>
                  <a:rPr lang="de-DE" altLang="en-US" sz="2000" dirty="0" smtClean="0">
                    <a:latin typeface="Calibri (Body)"/>
                  </a:rPr>
                  <a:t>(n</a:t>
                </a:r>
                <a:r>
                  <a:rPr lang="de-DE" altLang="en-US" sz="2000" baseline="30000" dirty="0" smtClean="0">
                    <a:latin typeface="Calibri (Body)"/>
                  </a:rPr>
                  <a:t>2</a:t>
                </a:r>
                <a:r>
                  <a:rPr lang="de-DE" altLang="en-US" sz="2000" dirty="0">
                    <a:latin typeface="Calibri (Body)"/>
                  </a:rPr>
                  <a:t>) or f </a:t>
                </a:r>
                <a:r>
                  <a:rPr lang="de-DE" altLang="en-US" sz="2000" dirty="0" smtClean="0">
                    <a:latin typeface="Calibri (Body)"/>
                  </a:rPr>
                  <a:t>&gt;= </a:t>
                </a:r>
                <a:r>
                  <a:rPr lang="el-GR" altLang="en-US" sz="2000" dirty="0">
                    <a:latin typeface="Calibri (Body)"/>
                  </a:rPr>
                  <a:t>Ω</a:t>
                </a:r>
                <a:r>
                  <a:rPr lang="de-DE" altLang="en-US" sz="2000" dirty="0" smtClean="0">
                    <a:latin typeface="Calibri (Body)"/>
                  </a:rPr>
                  <a:t>(n</a:t>
                </a:r>
                <a:r>
                  <a:rPr lang="de-DE" altLang="en-US" sz="2000" baseline="30000" dirty="0" smtClean="0">
                    <a:latin typeface="Calibri (Body)"/>
                  </a:rPr>
                  <a:t>2</a:t>
                </a:r>
                <a:r>
                  <a:rPr lang="de-DE" altLang="en-US" sz="2000" dirty="0">
                    <a:latin typeface="Calibri (Body)"/>
                  </a:rPr>
                  <a:t>). Both are ok</a:t>
                </a:r>
                <a:r>
                  <a:rPr lang="de-DE" altLang="en-US" sz="2000" dirty="0" smtClean="0">
                    <a:latin typeface="Calibri (Body)"/>
                  </a:rPr>
                  <a:t>.</a:t>
                </a:r>
              </a:p>
              <a:p>
                <a:pPr marL="0" indent="0">
                  <a:buNone/>
                </a:pPr>
                <a:r>
                  <a:rPr lang="en-US" sz="2000" dirty="0" smtClean="0">
                    <a:latin typeface="Calibri (Body)"/>
                  </a:rPr>
                  <a:t>Similarly, both </a:t>
                </a:r>
                <a:r>
                  <a:rPr lang="de-DE" altLang="en-US" sz="2000" dirty="0" smtClean="0">
                    <a:latin typeface="Calibri (Body)"/>
                  </a:rPr>
                  <a:t>f </a:t>
                </a:r>
                <a:r>
                  <a:rPr lang="de-DE" altLang="en-US" sz="2000" dirty="0">
                    <a:latin typeface="Calibri (Body)"/>
                  </a:rPr>
                  <a:t>= </a:t>
                </a:r>
                <a:r>
                  <a:rPr lang="el-GR" altLang="en-US" sz="2000" dirty="0" smtClean="0">
                    <a:latin typeface="Calibri (Body)"/>
                  </a:rPr>
                  <a:t>ω</a:t>
                </a:r>
                <a:r>
                  <a:rPr lang="de-DE" altLang="en-US" sz="2000" dirty="0" smtClean="0">
                    <a:latin typeface="Calibri (Body)"/>
                  </a:rPr>
                  <a:t>(n</a:t>
                </a:r>
                <a:r>
                  <a:rPr lang="de-DE" altLang="en-US" sz="2000" baseline="30000" dirty="0" smtClean="0">
                    <a:latin typeface="Calibri (Body)"/>
                  </a:rPr>
                  <a:t>2</a:t>
                </a:r>
                <a:r>
                  <a:rPr lang="de-DE" altLang="en-US" sz="2000" dirty="0">
                    <a:latin typeface="Calibri (Body)"/>
                  </a:rPr>
                  <a:t>) or f </a:t>
                </a:r>
                <a:r>
                  <a:rPr lang="de-DE" altLang="en-US" sz="2000" dirty="0" smtClean="0">
                    <a:latin typeface="Calibri (Body)"/>
                  </a:rPr>
                  <a:t>&gt; </a:t>
                </a:r>
                <a:r>
                  <a:rPr lang="el-GR" altLang="en-US" sz="2000" dirty="0" smtClean="0">
                    <a:latin typeface="Calibri (Body)"/>
                  </a:rPr>
                  <a:t>ω</a:t>
                </a:r>
                <a:r>
                  <a:rPr lang="de-DE" altLang="en-US" sz="2000" dirty="0" smtClean="0">
                    <a:latin typeface="Calibri (Body)"/>
                  </a:rPr>
                  <a:t>(n</a:t>
                </a:r>
                <a:r>
                  <a:rPr lang="de-DE" altLang="en-US" sz="2000" baseline="30000" dirty="0" smtClean="0">
                    <a:latin typeface="Calibri (Body)"/>
                  </a:rPr>
                  <a:t>2</a:t>
                </a:r>
                <a:r>
                  <a:rPr lang="de-DE" altLang="en-US" sz="2000" dirty="0" smtClean="0">
                    <a:latin typeface="Calibri (Body)"/>
                  </a:rPr>
                  <a:t>) are </a:t>
                </a:r>
                <a:r>
                  <a:rPr lang="de-DE" altLang="en-US" sz="2000" dirty="0">
                    <a:latin typeface="Calibri (Body)"/>
                  </a:rPr>
                  <a:t>ok</a:t>
                </a:r>
                <a:r>
                  <a:rPr lang="de-DE" altLang="en-US" sz="2000" dirty="0" smtClean="0">
                    <a:latin typeface="Calibri (Body)"/>
                  </a:rPr>
                  <a:t>.</a:t>
                </a:r>
                <a:endParaRPr lang="pt-BR" sz="2000" dirty="0">
                  <a:latin typeface="Calibri (Body)"/>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696" t="-2661"/>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11</a:t>
            </a:fld>
            <a:endParaRPr lang="en-US" altLang="en-US"/>
          </a:p>
        </p:txBody>
      </p:sp>
      <p:sp>
        <p:nvSpPr>
          <p:cNvPr id="7" name="Rounded Rectangle 6"/>
          <p:cNvSpPr/>
          <p:nvPr/>
        </p:nvSpPr>
        <p:spPr>
          <a:xfrm>
            <a:off x="762000" y="2362200"/>
            <a:ext cx="7359162" cy="838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indent="0">
              <a:buNone/>
            </a:pPr>
            <a:r>
              <a:rPr lang="en-US" dirty="0"/>
              <a:t>In simple </a:t>
            </a:r>
            <a:r>
              <a:rPr lang="en-US" dirty="0" smtClean="0"/>
              <a:t>words that there is a constant </a:t>
            </a:r>
            <a:r>
              <a:rPr lang="en-US" dirty="0" smtClean="0">
                <a:solidFill>
                  <a:srgbClr val="FF0000"/>
                </a:solidFill>
              </a:rPr>
              <a:t>c (small enough, e.g. c = 0.01 </a:t>
            </a:r>
            <a:r>
              <a:rPr lang="en-US" dirty="0" smtClean="0"/>
              <a:t>such that f(n</a:t>
            </a:r>
            <a:r>
              <a:rPr lang="en-US" dirty="0"/>
              <a:t>) </a:t>
            </a:r>
            <a:r>
              <a:rPr lang="en-US" dirty="0" smtClean="0"/>
              <a:t>&gt;= c*g(n) </a:t>
            </a:r>
            <a:r>
              <a:rPr lang="en-US" dirty="0"/>
              <a:t>for large enough n.</a:t>
            </a:r>
          </a:p>
        </p:txBody>
      </p:sp>
      <p:sp>
        <p:nvSpPr>
          <p:cNvPr id="8" name="Rounded Rectangle 7"/>
          <p:cNvSpPr/>
          <p:nvPr/>
        </p:nvSpPr>
        <p:spPr>
          <a:xfrm>
            <a:off x="638175" y="4319761"/>
            <a:ext cx="7606812" cy="838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indent="0">
              <a:buNone/>
            </a:pPr>
            <a:r>
              <a:rPr lang="en-US" dirty="0"/>
              <a:t>In simple </a:t>
            </a:r>
            <a:r>
              <a:rPr lang="en-US" dirty="0" smtClean="0"/>
              <a:t>words that for any constant </a:t>
            </a:r>
            <a:r>
              <a:rPr lang="en-US" dirty="0" smtClean="0">
                <a:solidFill>
                  <a:srgbClr val="FF0000"/>
                </a:solidFill>
              </a:rPr>
              <a:t>C (e.g. C = 100, 1000) </a:t>
            </a:r>
            <a:r>
              <a:rPr lang="en-US" dirty="0" smtClean="0"/>
              <a:t>it holds that f(n</a:t>
            </a:r>
            <a:r>
              <a:rPr lang="en-US" dirty="0"/>
              <a:t>) </a:t>
            </a:r>
            <a:r>
              <a:rPr lang="en-US" dirty="0" smtClean="0"/>
              <a:t>&gt;= C*g(n) for large enough n.</a:t>
            </a:r>
            <a:endParaRPr lang="en-US" dirty="0"/>
          </a:p>
        </p:txBody>
      </p:sp>
    </p:spTree>
    <p:extLst>
      <p:ext uri="{BB962C8B-B14F-4D97-AF65-F5344CB8AC3E}">
        <p14:creationId xmlns:p14="http://schemas.microsoft.com/office/powerpoint/2010/main" val="3109062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Big-O notation – practice problems</a:t>
            </a:r>
            <a:endParaRPr lang="en-US" dirty="0"/>
          </a:p>
        </p:txBody>
      </p:sp>
      <p:sp>
        <p:nvSpPr>
          <p:cNvPr id="3" name="Content Placeholder 2"/>
          <p:cNvSpPr>
            <a:spLocks noGrp="1"/>
          </p:cNvSpPr>
          <p:nvPr>
            <p:ph idx="1"/>
          </p:nvPr>
        </p:nvSpPr>
        <p:spPr/>
        <p:txBody>
          <a:bodyPr>
            <a:normAutofit/>
          </a:bodyPr>
          <a:lstStyle/>
          <a:p>
            <a:pPr marL="0" indent="0">
              <a:buNone/>
            </a:pPr>
            <a:r>
              <a:rPr lang="pt-BR" sz="2000" dirty="0" smtClean="0"/>
              <a:t>Ex 1: Suppose that f = O(n) and f = </a:t>
            </a:r>
            <a:r>
              <a:rPr lang="el-GR" altLang="en-US" sz="2000" dirty="0" smtClean="0"/>
              <a:t>Ω</a:t>
            </a:r>
            <a:r>
              <a:rPr lang="en-US" altLang="en-US" sz="2000" dirty="0" smtClean="0"/>
              <a:t>(n). Prove that f = </a:t>
            </a:r>
            <a:r>
              <a:rPr lang="el-GR" sz="2000" dirty="0" smtClean="0"/>
              <a:t>Θ</a:t>
            </a:r>
            <a:r>
              <a:rPr lang="en-US" altLang="en-US" sz="2000" dirty="0" smtClean="0"/>
              <a:t>(n)</a:t>
            </a:r>
          </a:p>
          <a:p>
            <a:pPr marL="0" indent="0">
              <a:buNone/>
            </a:pPr>
            <a:endParaRPr lang="en-US" sz="2000" dirty="0"/>
          </a:p>
          <a:p>
            <a:pPr marL="0" indent="0">
              <a:buNone/>
            </a:pPr>
            <a:r>
              <a:rPr lang="en-US" sz="2000" dirty="0" smtClean="0"/>
              <a:t>Ex 2: Let f(n) = n</a:t>
            </a:r>
            <a:r>
              <a:rPr lang="en-US" sz="2000" baseline="30000" dirty="0" smtClean="0"/>
              <a:t>2</a:t>
            </a:r>
            <a:r>
              <a:rPr lang="en-US" sz="2000" dirty="0" smtClean="0"/>
              <a:t>+10n. Prove that f = </a:t>
            </a:r>
            <a:r>
              <a:rPr lang="el-GR" altLang="en-US" sz="2000" dirty="0" smtClean="0">
                <a:latin typeface="Calibri (Body)"/>
              </a:rPr>
              <a:t>ω</a:t>
            </a:r>
            <a:r>
              <a:rPr lang="en-US" altLang="en-US" sz="2000" dirty="0" smtClean="0">
                <a:latin typeface="Calibri (Body)"/>
              </a:rPr>
              <a:t>(n). </a:t>
            </a:r>
            <a:r>
              <a:rPr lang="en-US" sz="2000" dirty="0"/>
              <a:t>Prove that f = </a:t>
            </a:r>
            <a:r>
              <a:rPr lang="el-GR" altLang="en-US" sz="2000" dirty="0">
                <a:latin typeface="Calibri (Body)"/>
              </a:rPr>
              <a:t>ω</a:t>
            </a:r>
            <a:r>
              <a:rPr lang="en-US" altLang="en-US" sz="2000" dirty="0" smtClean="0">
                <a:latin typeface="Calibri (Body)"/>
              </a:rPr>
              <a:t>(n</a:t>
            </a:r>
            <a:r>
              <a:rPr lang="en-US" altLang="en-US" sz="2000" baseline="30000" dirty="0" smtClean="0">
                <a:latin typeface="Calibri (Body)"/>
              </a:rPr>
              <a:t>1.5</a:t>
            </a:r>
            <a:r>
              <a:rPr lang="en-US" altLang="en-US" sz="2000" dirty="0" smtClean="0">
                <a:latin typeface="Calibri (Body)"/>
              </a:rPr>
              <a:t>).</a:t>
            </a:r>
          </a:p>
          <a:p>
            <a:pPr marL="0" indent="0">
              <a:buNone/>
            </a:pPr>
            <a:endParaRPr lang="pt-BR" sz="2000" dirty="0" smtClean="0"/>
          </a:p>
          <a:p>
            <a:pPr marL="0" indent="0">
              <a:buNone/>
            </a:pPr>
            <a:r>
              <a:rPr lang="en-US" sz="2000" dirty="0"/>
              <a:t>Ex </a:t>
            </a:r>
            <a:r>
              <a:rPr lang="en-US" sz="2000" dirty="0" smtClean="0"/>
              <a:t>3: </a:t>
            </a:r>
            <a:r>
              <a:rPr lang="en-US" sz="2000" dirty="0"/>
              <a:t>Let f(n) = </a:t>
            </a:r>
            <a:r>
              <a:rPr lang="en-US" sz="2000" dirty="0" smtClean="0"/>
              <a:t>n log(n)/10 + 100 n + log (n). </a:t>
            </a:r>
            <a:r>
              <a:rPr lang="en-US" sz="2000" dirty="0"/>
              <a:t>Prove that f = </a:t>
            </a:r>
            <a:r>
              <a:rPr lang="el-GR" sz="2000" dirty="0" smtClean="0"/>
              <a:t>Θ</a:t>
            </a:r>
            <a:r>
              <a:rPr lang="en-US" altLang="en-US" sz="2000" dirty="0" smtClean="0">
                <a:latin typeface="Calibri (Body)"/>
              </a:rPr>
              <a:t>(n log(n)).</a:t>
            </a:r>
          </a:p>
          <a:p>
            <a:pPr marL="0" indent="0">
              <a:buNone/>
            </a:pPr>
            <a:endParaRPr lang="en-US" altLang="en-US" sz="2000" dirty="0">
              <a:latin typeface="Calibri (Body)"/>
            </a:endParaRPr>
          </a:p>
          <a:p>
            <a:pPr marL="0" indent="0">
              <a:buNone/>
            </a:pPr>
            <a:r>
              <a:rPr lang="en-US" sz="2000" dirty="0" smtClean="0"/>
              <a:t>Ex 4: Let f(n) = 2</a:t>
            </a:r>
            <a:r>
              <a:rPr lang="en-US" sz="2000" baseline="30000" dirty="0" smtClean="0"/>
              <a:t>n</a:t>
            </a:r>
            <a:r>
              <a:rPr lang="en-US" sz="2000" dirty="0" smtClean="0"/>
              <a:t>+n. Prove that f = </a:t>
            </a:r>
            <a:r>
              <a:rPr lang="el-GR" sz="2000" dirty="0" smtClean="0"/>
              <a:t>Θ</a:t>
            </a:r>
            <a:r>
              <a:rPr lang="en-US" altLang="en-US" sz="2000" dirty="0" smtClean="0">
                <a:latin typeface="Calibri (Body)"/>
              </a:rPr>
              <a:t>(2</a:t>
            </a:r>
            <a:r>
              <a:rPr lang="en-US" altLang="en-US" sz="2000" baseline="30000" dirty="0" smtClean="0">
                <a:latin typeface="Calibri (Body)"/>
              </a:rPr>
              <a:t>n</a:t>
            </a:r>
            <a:r>
              <a:rPr lang="en-US" altLang="en-US" sz="2000" dirty="0" smtClean="0">
                <a:latin typeface="Calibri (Body)"/>
              </a:rPr>
              <a:t>). </a:t>
            </a:r>
            <a:r>
              <a:rPr lang="en-US" sz="2000" dirty="0"/>
              <a:t>Prove that f = </a:t>
            </a:r>
            <a:r>
              <a:rPr lang="en-US" sz="2000" dirty="0" smtClean="0"/>
              <a:t>o</a:t>
            </a:r>
            <a:r>
              <a:rPr lang="en-US" altLang="en-US" sz="2000" dirty="0" smtClean="0">
                <a:latin typeface="Calibri (Body)"/>
              </a:rPr>
              <a:t>(4</a:t>
            </a:r>
            <a:r>
              <a:rPr lang="en-US" altLang="en-US" sz="2000" baseline="30000" dirty="0" smtClean="0">
                <a:latin typeface="Calibri (Body)"/>
              </a:rPr>
              <a:t>n</a:t>
            </a:r>
            <a:r>
              <a:rPr lang="en-US" altLang="en-US" sz="2000" dirty="0">
                <a:latin typeface="Calibri (Body)"/>
              </a:rPr>
              <a:t>).</a:t>
            </a:r>
            <a:endParaRPr lang="en-US" altLang="en-US" sz="2000" dirty="0" smtClean="0">
              <a:latin typeface="Calibri (Body)"/>
            </a:endParaRPr>
          </a:p>
          <a:p>
            <a:pPr marL="0" indent="0">
              <a:buNone/>
            </a:pPr>
            <a:endParaRPr lang="en-US" altLang="en-US" sz="2000" dirty="0">
              <a:latin typeface="Calibri (Body)"/>
            </a:endParaRPr>
          </a:p>
          <a:p>
            <a:pPr marL="0" indent="0">
              <a:buNone/>
            </a:pPr>
            <a:endParaRPr lang="en-US" altLang="en-US" sz="2000" dirty="0">
              <a:latin typeface="Calibri (Body)"/>
            </a:endParaRPr>
          </a:p>
          <a:p>
            <a:pPr marL="0" indent="0">
              <a:buNone/>
            </a:pPr>
            <a:endParaRPr lang="pt-BR" sz="2000"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12</a:t>
            </a:fld>
            <a:endParaRPr lang="en-US" altLang="en-US"/>
          </a:p>
        </p:txBody>
      </p:sp>
    </p:spTree>
    <p:extLst>
      <p:ext uri="{BB962C8B-B14F-4D97-AF65-F5344CB8AC3E}">
        <p14:creationId xmlns:p14="http://schemas.microsoft.com/office/powerpoint/2010/main" val="985471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Arithmetic and Algorithms </a:t>
            </a:r>
            <a:endParaRPr lang="en-US" dirty="0"/>
          </a:p>
        </p:txBody>
      </p:sp>
      <p:sp>
        <p:nvSpPr>
          <p:cNvPr id="7" name="Subtitle 6"/>
          <p:cNvSpPr>
            <a:spLocks noGrp="1"/>
          </p:cNvSpPr>
          <p:nvPr>
            <p:ph type="subTitle"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13</a:t>
            </a:fld>
            <a:endParaRPr lang="en-US" altLang="en-US"/>
          </a:p>
        </p:txBody>
      </p:sp>
    </p:spTree>
    <p:extLst>
      <p:ext uri="{BB962C8B-B14F-4D97-AF65-F5344CB8AC3E}">
        <p14:creationId xmlns:p14="http://schemas.microsoft.com/office/powerpoint/2010/main" val="14123850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Complexity of Arithmetic: </a:t>
            </a:r>
            <a:r>
              <a:rPr lang="en-US" dirty="0" smtClean="0"/>
              <a:t>Exponentiation</a:t>
            </a:r>
            <a:endParaRPr lang="en-US" dirty="0"/>
          </a:p>
        </p:txBody>
      </p:sp>
      <p:sp>
        <p:nvSpPr>
          <p:cNvPr id="3" name="Content Placeholder 2"/>
          <p:cNvSpPr>
            <a:spLocks noGrp="1"/>
          </p:cNvSpPr>
          <p:nvPr>
            <p:ph idx="1"/>
          </p:nvPr>
        </p:nvSpPr>
        <p:spPr/>
        <p:txBody>
          <a:bodyPr>
            <a:normAutofit/>
          </a:bodyPr>
          <a:lstStyle/>
          <a:p>
            <a:pPr marL="0" indent="0">
              <a:buNone/>
            </a:pPr>
            <a:r>
              <a:rPr lang="pt-BR" sz="2000" dirty="0" smtClean="0"/>
              <a:t>We saw last week:</a:t>
            </a:r>
          </a:p>
          <a:p>
            <a:r>
              <a:rPr lang="pt-BR" sz="2000" dirty="0" smtClean="0"/>
              <a:t>Addition of two numbers n-bits long can be done is O(n) time</a:t>
            </a:r>
          </a:p>
          <a:p>
            <a:r>
              <a:rPr lang="pt-BR" sz="2000" dirty="0" smtClean="0"/>
              <a:t>Multiplication</a:t>
            </a:r>
            <a:r>
              <a:rPr lang="pt-BR" sz="2000" dirty="0"/>
              <a:t> of two numbers n-bits long can be done is </a:t>
            </a:r>
            <a:r>
              <a:rPr lang="pt-BR" sz="2000" dirty="0" smtClean="0"/>
              <a:t>O(n</a:t>
            </a:r>
            <a:r>
              <a:rPr lang="pt-BR" sz="2000" baseline="30000" dirty="0" smtClean="0"/>
              <a:t>2</a:t>
            </a:r>
            <a:r>
              <a:rPr lang="pt-BR" sz="2000" dirty="0" smtClean="0"/>
              <a:t>) </a:t>
            </a:r>
            <a:r>
              <a:rPr lang="pt-BR" sz="2000" dirty="0"/>
              <a:t>time</a:t>
            </a:r>
          </a:p>
          <a:p>
            <a:pPr lvl="1"/>
            <a:r>
              <a:rPr lang="pt-BR" sz="2000" dirty="0" smtClean="0"/>
              <a:t>Next </a:t>
            </a:r>
            <a:r>
              <a:rPr lang="pt-BR" sz="2000" smtClean="0"/>
              <a:t>week we’ll </a:t>
            </a:r>
            <a:r>
              <a:rPr lang="pt-BR" sz="2000" dirty="0" smtClean="0"/>
              <a:t>see how to do it in o(n</a:t>
            </a:r>
            <a:r>
              <a:rPr lang="pt-BR" sz="2000" baseline="30000" dirty="0" smtClean="0"/>
              <a:t>2</a:t>
            </a:r>
            <a:r>
              <a:rPr lang="pt-BR" sz="2000" dirty="0" smtClean="0"/>
              <a:t>) time</a:t>
            </a:r>
          </a:p>
          <a:p>
            <a:endParaRPr lang="pt-BR" sz="2000" dirty="0" smtClean="0"/>
          </a:p>
          <a:p>
            <a:r>
              <a:rPr lang="pt-BR" sz="2000" dirty="0" smtClean="0"/>
              <a:t>What about exponentiation?</a:t>
            </a:r>
          </a:p>
          <a:p>
            <a:pPr marL="0" indent="0">
              <a:buNone/>
            </a:pPr>
            <a:r>
              <a:rPr lang="en-US" sz="2000" u="sng" dirty="0"/>
              <a:t>Input</a:t>
            </a:r>
            <a:r>
              <a:rPr lang="en-US" sz="2000" dirty="0"/>
              <a:t>: </a:t>
            </a:r>
            <a:r>
              <a:rPr lang="en-US" sz="2000" dirty="0" smtClean="0"/>
              <a:t>two </a:t>
            </a:r>
            <a:r>
              <a:rPr lang="en-US" sz="2000" dirty="0"/>
              <a:t>positive integers </a:t>
            </a:r>
            <a:r>
              <a:rPr lang="en-US" sz="2000" dirty="0" smtClean="0"/>
              <a:t>a, b</a:t>
            </a:r>
            <a:endParaRPr lang="en-US" sz="2000" dirty="0"/>
          </a:p>
          <a:p>
            <a:pPr marL="0" indent="0">
              <a:buNone/>
            </a:pPr>
            <a:r>
              <a:rPr lang="en-US" sz="2000" u="sng" dirty="0"/>
              <a:t>Output</a:t>
            </a:r>
            <a:r>
              <a:rPr lang="en-US" sz="2000" dirty="0"/>
              <a:t>: </a:t>
            </a:r>
            <a:r>
              <a:rPr lang="en-US" sz="2000" dirty="0" smtClean="0"/>
              <a:t>a</a:t>
            </a:r>
            <a:r>
              <a:rPr lang="en-US" sz="2000" baseline="30000" dirty="0" smtClean="0"/>
              <a:t>b</a:t>
            </a:r>
            <a:r>
              <a:rPr lang="en-US" sz="2000" dirty="0" smtClean="0"/>
              <a:t>= a*a*…*a (b times)</a:t>
            </a:r>
          </a:p>
          <a:p>
            <a:pPr marL="0" indent="0">
              <a:buNone/>
            </a:pPr>
            <a:endParaRPr lang="en-US" sz="2000" dirty="0"/>
          </a:p>
          <a:p>
            <a:pPr marL="0" indent="0">
              <a:buNone/>
            </a:pPr>
            <a:r>
              <a:rPr lang="en-US" sz="2000" u="sng" dirty="0" smtClean="0"/>
              <a:t>Observation</a:t>
            </a:r>
            <a:r>
              <a:rPr lang="en-US" sz="2000" dirty="0" smtClean="0"/>
              <a:t>: The length of a</a:t>
            </a:r>
            <a:r>
              <a:rPr lang="en-US" sz="2000" baseline="30000" dirty="0" smtClean="0"/>
              <a:t>b</a:t>
            </a:r>
            <a:r>
              <a:rPr lang="en-US" sz="2000" dirty="0" smtClean="0"/>
              <a:t> is </a:t>
            </a:r>
            <a:r>
              <a:rPr lang="el-GR" sz="2000" dirty="0" smtClean="0"/>
              <a:t>Θ</a:t>
            </a:r>
            <a:r>
              <a:rPr lang="en-US" sz="2000" dirty="0" smtClean="0"/>
              <a:t>(log(a) * b).</a:t>
            </a:r>
          </a:p>
          <a:p>
            <a:pPr marL="0" indent="0">
              <a:buNone/>
            </a:pPr>
            <a:r>
              <a:rPr lang="en-US" sz="2000" dirty="0" smtClean="0"/>
              <a:t>Therefore, the algorithm cannot run in time o(log(a</a:t>
            </a:r>
            <a:r>
              <a:rPr lang="en-US" sz="2000" dirty="0"/>
              <a:t>) * b)</a:t>
            </a:r>
            <a:endParaRPr lang="pt-BR" sz="2000"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14</a:t>
            </a:fld>
            <a:endParaRPr lang="en-US" altLang="en-US"/>
          </a:p>
        </p:txBody>
      </p:sp>
      <p:sp>
        <p:nvSpPr>
          <p:cNvPr id="6" name="Rounded Rectangle 5"/>
          <p:cNvSpPr/>
          <p:nvPr/>
        </p:nvSpPr>
        <p:spPr>
          <a:xfrm>
            <a:off x="4953000" y="4648200"/>
            <a:ext cx="3962400" cy="457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indent="0">
              <a:buNone/>
            </a:pPr>
            <a:r>
              <a:rPr lang="en-US" dirty="0" smtClean="0"/>
              <a:t>Practicing the o /</a:t>
            </a:r>
            <a:r>
              <a:rPr lang="el-GR" dirty="0" smtClean="0"/>
              <a:t> Θ</a:t>
            </a:r>
            <a:r>
              <a:rPr lang="en-US" dirty="0" smtClean="0"/>
              <a:t> notations</a:t>
            </a:r>
            <a:endParaRPr lang="en-US" dirty="0"/>
          </a:p>
        </p:txBody>
      </p:sp>
    </p:spTree>
    <p:extLst>
      <p:ext uri="{BB962C8B-B14F-4D97-AF65-F5344CB8AC3E}">
        <p14:creationId xmlns:p14="http://schemas.microsoft.com/office/powerpoint/2010/main" val="2953101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Complexity of Arithmetic: </a:t>
            </a:r>
            <a:r>
              <a:rPr lang="en-US" dirty="0" smtClean="0"/>
              <a:t>Exponentiation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000" u="sng" dirty="0" smtClean="0"/>
              <a:t>Input</a:t>
            </a:r>
            <a:r>
              <a:rPr lang="en-US" sz="2000" dirty="0"/>
              <a:t>: </a:t>
            </a:r>
            <a:r>
              <a:rPr lang="en-US" sz="2000" dirty="0" smtClean="0"/>
              <a:t>two </a:t>
            </a:r>
            <a:r>
              <a:rPr lang="en-US" sz="2000" dirty="0"/>
              <a:t>positive integers </a:t>
            </a:r>
            <a:r>
              <a:rPr lang="en-US" sz="2000" dirty="0" smtClean="0"/>
              <a:t>a, b</a:t>
            </a:r>
            <a:endParaRPr lang="en-US" sz="2000" dirty="0"/>
          </a:p>
          <a:p>
            <a:pPr marL="0" indent="0">
              <a:buNone/>
            </a:pPr>
            <a:r>
              <a:rPr lang="en-US" sz="2000" u="sng" dirty="0"/>
              <a:t>Output</a:t>
            </a:r>
            <a:r>
              <a:rPr lang="en-US" sz="2000" dirty="0"/>
              <a:t>: </a:t>
            </a:r>
            <a:r>
              <a:rPr lang="en-US" sz="2000" dirty="0" smtClean="0"/>
              <a:t>a</a:t>
            </a:r>
            <a:r>
              <a:rPr lang="en-US" sz="2000" baseline="30000" dirty="0" smtClean="0"/>
              <a:t>b</a:t>
            </a:r>
            <a:r>
              <a:rPr lang="en-US" sz="2000" dirty="0" smtClean="0"/>
              <a:t>= a*a*…*a (b times)</a:t>
            </a:r>
          </a:p>
          <a:p>
            <a:pPr marL="0" indent="0">
              <a:buNone/>
            </a:pPr>
            <a:r>
              <a:rPr lang="en-US" sz="2000" u="sng" dirty="0" smtClean="0"/>
              <a:t>Naïve algorithm</a:t>
            </a:r>
          </a:p>
          <a:p>
            <a:pPr marL="0" indent="0">
              <a:buNone/>
            </a:pPr>
            <a:r>
              <a:rPr lang="en-US" sz="2000" dirty="0" smtClean="0"/>
              <a:t>	result = 1</a:t>
            </a:r>
          </a:p>
          <a:p>
            <a:pPr marL="0" indent="0">
              <a:buNone/>
            </a:pPr>
            <a:r>
              <a:rPr lang="en-US" sz="2000" dirty="0" smtClean="0"/>
              <a:t>	for </a:t>
            </a:r>
            <a:r>
              <a:rPr lang="en-US" sz="2000" dirty="0" err="1" smtClean="0"/>
              <a:t>i</a:t>
            </a:r>
            <a:r>
              <a:rPr lang="en-US" sz="2000" dirty="0" smtClean="0"/>
              <a:t>=1…b</a:t>
            </a:r>
          </a:p>
          <a:p>
            <a:pPr marL="0" indent="0">
              <a:buNone/>
            </a:pPr>
            <a:r>
              <a:rPr lang="en-US" sz="2000" dirty="0" smtClean="0"/>
              <a:t>		result = result * a</a:t>
            </a:r>
          </a:p>
          <a:p>
            <a:pPr marL="0" indent="0">
              <a:buNone/>
            </a:pPr>
            <a:r>
              <a:rPr lang="en-US" sz="2000" dirty="0"/>
              <a:t>	</a:t>
            </a:r>
            <a:r>
              <a:rPr lang="en-US" sz="2000" dirty="0" smtClean="0"/>
              <a:t>return result</a:t>
            </a:r>
          </a:p>
          <a:p>
            <a:pPr marL="0" indent="0">
              <a:buNone/>
            </a:pPr>
            <a:r>
              <a:rPr lang="en-US" sz="2000" u="sng" dirty="0" smtClean="0"/>
              <a:t>Runtime</a:t>
            </a:r>
            <a:r>
              <a:rPr lang="en-US" sz="2000" dirty="0" smtClean="0"/>
              <a:t>: we perform b multiplications.</a:t>
            </a:r>
          </a:p>
          <a:p>
            <a:pPr marL="0" indent="0">
              <a:buNone/>
            </a:pPr>
            <a:r>
              <a:rPr lang="en-US" sz="2000" dirty="0" smtClean="0"/>
              <a:t>In the </a:t>
            </a:r>
            <a:r>
              <a:rPr lang="en-US" sz="2000" dirty="0" err="1"/>
              <a:t>i</a:t>
            </a:r>
            <a:r>
              <a:rPr lang="en-US" sz="2000" dirty="0" err="1" smtClean="0"/>
              <a:t>'th</a:t>
            </a:r>
            <a:r>
              <a:rPr lang="en-US" sz="2000" dirty="0" smtClean="0"/>
              <a:t> iteration we are multiplying a</a:t>
            </a:r>
            <a:r>
              <a:rPr lang="en-US" sz="2000" baseline="30000" dirty="0" smtClean="0"/>
              <a:t>i-1</a:t>
            </a:r>
            <a:r>
              <a:rPr lang="en-US" sz="2000" dirty="0" smtClean="0"/>
              <a:t> by a.</a:t>
            </a:r>
          </a:p>
          <a:p>
            <a:pPr marL="0" indent="0">
              <a:buNone/>
            </a:pPr>
            <a:r>
              <a:rPr lang="en-US" sz="2000" dirty="0" smtClean="0"/>
              <a:t>The runtime of the </a:t>
            </a:r>
            <a:r>
              <a:rPr lang="en-US" sz="2000" dirty="0" err="1" smtClean="0"/>
              <a:t>i’th</a:t>
            </a:r>
            <a:r>
              <a:rPr lang="en-US" sz="2000" dirty="0" smtClean="0"/>
              <a:t> iteration is log(a</a:t>
            </a:r>
            <a:r>
              <a:rPr lang="en-US" sz="2000" baseline="30000" dirty="0" smtClean="0"/>
              <a:t>i-1</a:t>
            </a:r>
            <a:r>
              <a:rPr lang="en-US" sz="2000" dirty="0" smtClean="0"/>
              <a:t>) *</a:t>
            </a:r>
            <a:r>
              <a:rPr lang="en-US" sz="2000" dirty="0"/>
              <a:t> </a:t>
            </a:r>
            <a:r>
              <a:rPr lang="en-US" sz="2000" dirty="0" smtClean="0"/>
              <a:t>log(a) = (i-1)*log</a:t>
            </a:r>
            <a:r>
              <a:rPr lang="en-US" sz="2000" baseline="30000" dirty="0" smtClean="0"/>
              <a:t>2</a:t>
            </a:r>
            <a:r>
              <a:rPr lang="en-US" sz="2000" dirty="0" smtClean="0"/>
              <a:t>(a)</a:t>
            </a:r>
            <a:endParaRPr lang="en-US" sz="2000" baseline="30000" dirty="0" smtClean="0"/>
          </a:p>
          <a:p>
            <a:pPr marL="0" indent="0">
              <a:buNone/>
            </a:pPr>
            <a:r>
              <a:rPr lang="en-US" sz="2000" dirty="0" smtClean="0"/>
              <a:t>Therefore, the total running time is</a:t>
            </a:r>
          </a:p>
          <a:p>
            <a:pPr marL="0" indent="0" algn="ctr">
              <a:buNone/>
            </a:pPr>
            <a:r>
              <a:rPr lang="en-US" sz="2000" dirty="0" smtClean="0"/>
              <a:t>O(log</a:t>
            </a:r>
            <a:r>
              <a:rPr lang="en-US" sz="2000" baseline="30000" dirty="0" smtClean="0"/>
              <a:t>2</a:t>
            </a:r>
            <a:r>
              <a:rPr lang="en-US" sz="2000" dirty="0" smtClean="0"/>
              <a:t>(a) + 2log</a:t>
            </a:r>
            <a:r>
              <a:rPr lang="en-US" sz="2000" baseline="30000" dirty="0" smtClean="0"/>
              <a:t> 2</a:t>
            </a:r>
            <a:r>
              <a:rPr lang="en-US" sz="2000" dirty="0" smtClean="0"/>
              <a:t>(a) </a:t>
            </a:r>
            <a:r>
              <a:rPr lang="en-US" sz="2000" dirty="0"/>
              <a:t>+ </a:t>
            </a:r>
            <a:r>
              <a:rPr lang="en-US" sz="2000" dirty="0" smtClean="0"/>
              <a:t>3log</a:t>
            </a:r>
            <a:r>
              <a:rPr lang="en-US" sz="2000" baseline="30000" dirty="0" smtClean="0"/>
              <a:t>2</a:t>
            </a:r>
            <a:r>
              <a:rPr lang="en-US" sz="2000" dirty="0" smtClean="0"/>
              <a:t>(a) </a:t>
            </a:r>
            <a:r>
              <a:rPr lang="en-US" sz="2000" dirty="0"/>
              <a:t>+ </a:t>
            </a:r>
            <a:r>
              <a:rPr lang="en-US" sz="2000" dirty="0" smtClean="0"/>
              <a:t>… + (b-1)*log</a:t>
            </a:r>
            <a:r>
              <a:rPr lang="en-US" sz="2000" baseline="30000" dirty="0" smtClean="0"/>
              <a:t>2</a:t>
            </a:r>
            <a:r>
              <a:rPr lang="en-US" sz="2000" dirty="0" smtClean="0"/>
              <a:t>(a) = O(b</a:t>
            </a:r>
            <a:r>
              <a:rPr lang="en-US" sz="2000" baseline="30000" dirty="0" smtClean="0"/>
              <a:t>2</a:t>
            </a:r>
            <a:r>
              <a:rPr lang="en-US" sz="2000" dirty="0" smtClean="0"/>
              <a:t>*log</a:t>
            </a:r>
            <a:r>
              <a:rPr lang="en-US" sz="2000" baseline="30000" dirty="0" smtClean="0"/>
              <a:t>2</a:t>
            </a:r>
            <a:r>
              <a:rPr lang="en-US" sz="2000" dirty="0" smtClean="0"/>
              <a:t>(a))</a:t>
            </a:r>
            <a:endParaRPr lang="en-US" sz="2000" dirty="0"/>
          </a:p>
          <a:p>
            <a:pPr marL="0" indent="0">
              <a:buNone/>
            </a:pPr>
            <a:endParaRPr lang="pt-BR" sz="2000"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15</a:t>
            </a:fld>
            <a:endParaRPr lang="en-US" altLang="en-US"/>
          </a:p>
        </p:txBody>
      </p:sp>
      <p:sp>
        <p:nvSpPr>
          <p:cNvPr id="7" name="Rounded Rectangle 6"/>
          <p:cNvSpPr/>
          <p:nvPr/>
        </p:nvSpPr>
        <p:spPr>
          <a:xfrm>
            <a:off x="4781550" y="2514600"/>
            <a:ext cx="2533650" cy="457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indent="0">
              <a:buNone/>
            </a:pPr>
            <a:r>
              <a:rPr lang="en-US" dirty="0" smtClean="0"/>
              <a:t>Can we do better?</a:t>
            </a:r>
            <a:endParaRPr lang="en-US" dirty="0"/>
          </a:p>
        </p:txBody>
      </p:sp>
      <p:sp>
        <p:nvSpPr>
          <p:cNvPr id="8" name="Rounded Rectangle 7"/>
          <p:cNvSpPr/>
          <p:nvPr/>
        </p:nvSpPr>
        <p:spPr>
          <a:xfrm>
            <a:off x="4953000" y="3276600"/>
            <a:ext cx="3200400" cy="457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indent="0">
              <a:buNone/>
            </a:pPr>
            <a:r>
              <a:rPr lang="en-US" dirty="0" smtClean="0"/>
              <a:t>Can we do O(b log(a))?</a:t>
            </a:r>
            <a:endParaRPr lang="en-US" dirty="0"/>
          </a:p>
        </p:txBody>
      </p:sp>
    </p:spTree>
    <p:extLst>
      <p:ext uri="{BB962C8B-B14F-4D97-AF65-F5344CB8AC3E}">
        <p14:creationId xmlns:p14="http://schemas.microsoft.com/office/powerpoint/2010/main" val="113769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Modular Arithmetic: </a:t>
            </a:r>
            <a:r>
              <a:rPr lang="en-US" altLang="en-US" dirty="0" err="1"/>
              <a:t>Congruences</a:t>
            </a:r>
            <a:endParaRPr lang="en-US" dirty="0"/>
          </a:p>
        </p:txBody>
      </p:sp>
      <p:sp>
        <p:nvSpPr>
          <p:cNvPr id="3" name="Content Placeholder 2"/>
          <p:cNvSpPr>
            <a:spLocks noGrp="1"/>
          </p:cNvSpPr>
          <p:nvPr>
            <p:ph idx="1"/>
          </p:nvPr>
        </p:nvSpPr>
        <p:spPr/>
        <p:txBody>
          <a:bodyPr>
            <a:normAutofit/>
          </a:bodyPr>
          <a:lstStyle/>
          <a:p>
            <a:r>
              <a:rPr lang="en-US" dirty="0" smtClean="0"/>
              <a:t>In </a:t>
            </a:r>
            <a:r>
              <a:rPr lang="en-US" dirty="0"/>
              <a:t>some situations we care only about the remainder of an integer when it is divided by some specified positive number.  For instance, when we ask what time it will be 50 hours from now, we care only about the remainder  of  50 plus the current hour divided by </a:t>
            </a:r>
            <a:r>
              <a:rPr lang="en-US" dirty="0" smtClean="0"/>
              <a:t>24.</a:t>
            </a:r>
          </a:p>
          <a:p>
            <a:r>
              <a:rPr lang="en-US" u="sng" dirty="0" smtClean="0"/>
              <a:t>Definition</a:t>
            </a:r>
            <a:r>
              <a:rPr lang="en-US" dirty="0" smtClean="0"/>
              <a:t>: If a and b </a:t>
            </a:r>
            <a:r>
              <a:rPr lang="en-US" dirty="0"/>
              <a:t>are integers and </a:t>
            </a:r>
            <a:r>
              <a:rPr lang="en-US" dirty="0" smtClean="0"/>
              <a:t>m is </a:t>
            </a:r>
            <a:r>
              <a:rPr lang="en-US" dirty="0"/>
              <a:t>a positive integer</a:t>
            </a:r>
            <a:r>
              <a:rPr lang="en-US" dirty="0" smtClean="0"/>
              <a:t>, then</a:t>
            </a:r>
            <a:br>
              <a:rPr lang="en-US" dirty="0" smtClean="0"/>
            </a:br>
            <a:r>
              <a:rPr lang="en-US" i="1" dirty="0" smtClean="0">
                <a:solidFill>
                  <a:srgbClr val="FF0000"/>
                </a:solidFill>
              </a:rPr>
              <a:t>a is </a:t>
            </a:r>
            <a:r>
              <a:rPr lang="en-US" i="1" dirty="0">
                <a:solidFill>
                  <a:srgbClr val="FF0000"/>
                </a:solidFill>
              </a:rPr>
              <a:t>congruent to </a:t>
            </a:r>
            <a:r>
              <a:rPr lang="en-US" i="1" dirty="0" smtClean="0">
                <a:solidFill>
                  <a:srgbClr val="FF0000"/>
                </a:solidFill>
              </a:rPr>
              <a:t>b modulo  </a:t>
            </a:r>
            <a:r>
              <a:rPr lang="en-US" i="1" dirty="0">
                <a:solidFill>
                  <a:srgbClr val="FF0000"/>
                </a:solidFill>
              </a:rPr>
              <a:t>m</a:t>
            </a:r>
            <a:r>
              <a:rPr lang="en-US" dirty="0"/>
              <a:t> </a:t>
            </a:r>
            <a:r>
              <a:rPr lang="en-US" dirty="0" smtClean="0"/>
              <a:t>if m divides a </a:t>
            </a:r>
            <a:r>
              <a:rPr lang="en-US" dirty="0"/>
              <a:t>– </a:t>
            </a:r>
            <a:r>
              <a:rPr lang="en-US" dirty="0" smtClean="0"/>
              <a:t>b.</a:t>
            </a:r>
          </a:p>
          <a:p>
            <a:r>
              <a:rPr lang="en-US" u="sng" dirty="0" smtClean="0"/>
              <a:t>Notation</a:t>
            </a:r>
            <a:r>
              <a:rPr lang="en-US" dirty="0" smtClean="0"/>
              <a:t>: Write </a:t>
            </a:r>
            <a:r>
              <a:rPr lang="en-US" dirty="0" smtClean="0">
                <a:solidFill>
                  <a:srgbClr val="FF0000"/>
                </a:solidFill>
              </a:rPr>
              <a:t>a </a:t>
            </a:r>
            <a:r>
              <a:rPr lang="en-US" altLang="en-US" dirty="0">
                <a:solidFill>
                  <a:srgbClr val="FF0000"/>
                </a:solidFill>
                <a:sym typeface="Symbol" pitchFamily="18" charset="2"/>
              </a:rPr>
              <a:t> </a:t>
            </a:r>
            <a:r>
              <a:rPr lang="en-US" dirty="0" smtClean="0">
                <a:solidFill>
                  <a:srgbClr val="FF0000"/>
                </a:solidFill>
              </a:rPr>
              <a:t>b </a:t>
            </a:r>
            <a:r>
              <a:rPr lang="en-US" dirty="0">
                <a:solidFill>
                  <a:srgbClr val="FF0000"/>
                </a:solidFill>
              </a:rPr>
              <a:t>(mod m)</a:t>
            </a:r>
            <a:r>
              <a:rPr lang="en-US" dirty="0"/>
              <a:t>  to </a:t>
            </a:r>
            <a:r>
              <a:rPr lang="en-US" dirty="0" smtClean="0"/>
              <a:t>say a is congruent to b modulo m.</a:t>
            </a:r>
          </a:p>
          <a:p>
            <a:r>
              <a:rPr lang="en-US" dirty="0" smtClean="0"/>
              <a:t>If a and b are not congruent modulo  m, we write  </a:t>
            </a:r>
            <a:r>
              <a:rPr lang="en-US" dirty="0" smtClean="0">
                <a:solidFill>
                  <a:srgbClr val="FF0000"/>
                </a:solidFill>
              </a:rPr>
              <a:t>a ≠ b (mod m)</a:t>
            </a:r>
            <a:r>
              <a:rPr lang="en-US" dirty="0" smtClean="0"/>
              <a:t>.</a:t>
            </a:r>
          </a:p>
          <a:p>
            <a:r>
              <a:rPr lang="en-US" u="sng" dirty="0" smtClean="0"/>
              <a:t>Proposition</a:t>
            </a:r>
            <a:r>
              <a:rPr lang="en-US" dirty="0" smtClean="0"/>
              <a:t>: Integers a </a:t>
            </a:r>
            <a:r>
              <a:rPr lang="en-US" dirty="0"/>
              <a:t>and  </a:t>
            </a:r>
            <a:r>
              <a:rPr lang="en-US" dirty="0" smtClean="0"/>
              <a:t>b </a:t>
            </a:r>
            <a:r>
              <a:rPr lang="en-US" dirty="0"/>
              <a:t>are congruent modulo </a:t>
            </a:r>
            <a:r>
              <a:rPr lang="en-US" dirty="0" smtClean="0"/>
              <a:t>m  </a:t>
            </a:r>
            <a:r>
              <a:rPr lang="en-US" dirty="0"/>
              <a:t>if and only if they have the same remainder when divided by </a:t>
            </a:r>
            <a:r>
              <a:rPr lang="en-US" dirty="0" smtClean="0"/>
              <a:t>m.</a:t>
            </a:r>
          </a:p>
          <a:p>
            <a:r>
              <a:rPr lang="en-US" u="sng" dirty="0" smtClean="0"/>
              <a:t>Proof</a:t>
            </a:r>
            <a:r>
              <a:rPr lang="en-US" dirty="0" smtClean="0"/>
              <a:t>: </a:t>
            </a:r>
            <a:r>
              <a:rPr lang="en-US" dirty="0"/>
              <a:t>if </a:t>
            </a:r>
            <a:r>
              <a:rPr lang="en-US" dirty="0" smtClean="0"/>
              <a:t>a </a:t>
            </a:r>
            <a:r>
              <a:rPr lang="en-US" dirty="0"/>
              <a:t>– b = km </a:t>
            </a:r>
            <a:r>
              <a:rPr lang="en-US" dirty="0" smtClean="0"/>
              <a:t>and b </a:t>
            </a:r>
            <a:r>
              <a:rPr lang="en-US" dirty="0"/>
              <a:t>= </a:t>
            </a:r>
            <a:r>
              <a:rPr lang="en-US" dirty="0" err="1"/>
              <a:t>qm</a:t>
            </a:r>
            <a:r>
              <a:rPr lang="en-US" dirty="0"/>
              <a:t> + r,  then </a:t>
            </a:r>
            <a:r>
              <a:rPr lang="en-US" dirty="0" smtClean="0"/>
              <a:t>a </a:t>
            </a:r>
            <a:r>
              <a:rPr lang="en-US" dirty="0"/>
              <a:t>= km + b = (k + q)m + r</a:t>
            </a:r>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16</a:t>
            </a:fld>
            <a:endParaRPr lang="en-US" altLang="en-US"/>
          </a:p>
        </p:txBody>
      </p:sp>
    </p:spTree>
    <p:extLst>
      <p:ext uri="{BB962C8B-B14F-4D97-AF65-F5344CB8AC3E}">
        <p14:creationId xmlns:p14="http://schemas.microsoft.com/office/powerpoint/2010/main" val="1963607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Modular Arithmetic: </a:t>
            </a:r>
            <a:r>
              <a:rPr lang="en-US" altLang="en-US" dirty="0" err="1"/>
              <a:t>Congruences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Examples</a:t>
            </a:r>
            <a:r>
              <a:rPr lang="en-US" dirty="0"/>
              <a:t>:</a:t>
            </a:r>
          </a:p>
          <a:p>
            <a:pPr marL="0" indent="0">
              <a:buNone/>
            </a:pPr>
            <a:r>
              <a:rPr lang="en-US" dirty="0" smtClean="0"/>
              <a:t>	12 </a:t>
            </a:r>
            <a:r>
              <a:rPr lang="en-US" altLang="en-US" dirty="0">
                <a:sym typeface="Symbol" pitchFamily="18" charset="2"/>
              </a:rPr>
              <a:t></a:t>
            </a:r>
            <a:r>
              <a:rPr lang="en-US" dirty="0" smtClean="0"/>
              <a:t> </a:t>
            </a:r>
            <a:r>
              <a:rPr lang="en-US" dirty="0"/>
              <a:t>5 (mod 7)</a:t>
            </a:r>
          </a:p>
          <a:p>
            <a:pPr marL="0" indent="0">
              <a:buNone/>
            </a:pPr>
            <a:r>
              <a:rPr lang="en-US" dirty="0" smtClean="0"/>
              <a:t>	</a:t>
            </a:r>
            <a:r>
              <a:rPr lang="en-US" dirty="0"/>
              <a:t>12 </a:t>
            </a:r>
            <a:r>
              <a:rPr lang="en-US" altLang="en-US" dirty="0">
                <a:sym typeface="Symbol" pitchFamily="18" charset="2"/>
              </a:rPr>
              <a:t></a:t>
            </a:r>
            <a:r>
              <a:rPr lang="en-US" dirty="0"/>
              <a:t> 6  </a:t>
            </a:r>
            <a:r>
              <a:rPr lang="en-US" altLang="en-US" dirty="0">
                <a:sym typeface="Symbol" pitchFamily="18" charset="2"/>
              </a:rPr>
              <a:t></a:t>
            </a:r>
            <a:r>
              <a:rPr lang="en-US" dirty="0"/>
              <a:t> </a:t>
            </a:r>
            <a:r>
              <a:rPr lang="en-US" dirty="0" smtClean="0"/>
              <a:t>0 (</a:t>
            </a:r>
            <a:r>
              <a:rPr lang="en-US" dirty="0"/>
              <a:t>mod </a:t>
            </a:r>
            <a:r>
              <a:rPr lang="en-US" dirty="0" smtClean="0"/>
              <a:t>3)</a:t>
            </a:r>
          </a:p>
          <a:p>
            <a:pPr marL="0" indent="0">
              <a:buNone/>
            </a:pPr>
            <a:r>
              <a:rPr lang="en-US" dirty="0"/>
              <a:t>	</a:t>
            </a:r>
            <a:r>
              <a:rPr lang="en-US" dirty="0" smtClean="0"/>
              <a:t>12 </a:t>
            </a:r>
            <a:r>
              <a:rPr lang="en-US" altLang="en-US" dirty="0">
                <a:sym typeface="Symbol" pitchFamily="18" charset="2"/>
              </a:rPr>
              <a:t></a:t>
            </a:r>
            <a:r>
              <a:rPr lang="en-US" dirty="0" smtClean="0"/>
              <a:t> </a:t>
            </a:r>
            <a:r>
              <a:rPr lang="en-US" dirty="0"/>
              <a:t>-3 (mod 15)</a:t>
            </a:r>
          </a:p>
          <a:p>
            <a:pPr marL="0" indent="0">
              <a:buNone/>
            </a:pPr>
            <a:r>
              <a:rPr lang="en-US" dirty="0" smtClean="0"/>
              <a:t>	12 </a:t>
            </a:r>
            <a:r>
              <a:rPr lang="en-US" altLang="en-US" dirty="0">
                <a:sym typeface="Symbol" pitchFamily="18" charset="2"/>
              </a:rPr>
              <a:t></a:t>
            </a:r>
            <a:r>
              <a:rPr lang="en-US" dirty="0" smtClean="0"/>
              <a:t> </a:t>
            </a:r>
            <a:r>
              <a:rPr lang="en-US" dirty="0"/>
              <a:t>0 (mod 12</a:t>
            </a:r>
            <a:r>
              <a:rPr lang="en-US" dirty="0" smtClean="0"/>
              <a:t>)</a:t>
            </a:r>
          </a:p>
          <a:p>
            <a:pPr marL="0" indent="0">
              <a:buNone/>
            </a:pPr>
            <a:r>
              <a:rPr lang="en-US" dirty="0"/>
              <a:t>	</a:t>
            </a:r>
            <a:r>
              <a:rPr lang="en-US" dirty="0" smtClean="0"/>
              <a:t>12</a:t>
            </a:r>
            <a:r>
              <a:rPr lang="en-US" dirty="0"/>
              <a:t> </a:t>
            </a:r>
            <a:r>
              <a:rPr lang="en-US" altLang="en-US" dirty="0" smtClean="0">
                <a:sym typeface="Symbol" pitchFamily="18" charset="2"/>
              </a:rPr>
              <a:t> -5 (mod 17)</a:t>
            </a:r>
            <a:endParaRPr lang="en-US" dirty="0"/>
          </a:p>
          <a:p>
            <a:pPr marL="0" indent="0">
              <a:buNone/>
            </a:pPr>
            <a:r>
              <a:rPr lang="en-US" dirty="0" smtClean="0"/>
              <a:t>For integers a</a:t>
            </a:r>
            <a:r>
              <a:rPr lang="en-US" dirty="0"/>
              <a:t>, </a:t>
            </a:r>
            <a:r>
              <a:rPr lang="en-US" dirty="0" smtClean="0"/>
              <a:t>b, m we have</a:t>
            </a:r>
          </a:p>
          <a:p>
            <a:pPr marL="0" indent="0" algn="ctr">
              <a:buNone/>
            </a:pPr>
            <a:r>
              <a:rPr lang="en-US" dirty="0" smtClean="0"/>
              <a:t>a </a:t>
            </a:r>
            <a:r>
              <a:rPr lang="en-US" altLang="en-US" dirty="0">
                <a:sym typeface="Symbol" pitchFamily="18" charset="2"/>
              </a:rPr>
              <a:t></a:t>
            </a:r>
            <a:r>
              <a:rPr lang="en-US" dirty="0" smtClean="0"/>
              <a:t> </a:t>
            </a:r>
            <a:r>
              <a:rPr lang="en-US" dirty="0"/>
              <a:t>b (mod m)  if and only if  </a:t>
            </a:r>
            <a:r>
              <a:rPr lang="en-US" dirty="0" smtClean="0"/>
              <a:t>a </a:t>
            </a:r>
            <a:r>
              <a:rPr lang="en-US" dirty="0"/>
              <a:t>= b + </a:t>
            </a:r>
            <a:r>
              <a:rPr lang="en-US" dirty="0" smtClean="0"/>
              <a:t>km </a:t>
            </a:r>
            <a:r>
              <a:rPr lang="en-US" dirty="0"/>
              <a:t>for </a:t>
            </a:r>
            <a:r>
              <a:rPr lang="en-US" i="1" dirty="0"/>
              <a:t>some </a:t>
            </a:r>
            <a:r>
              <a:rPr lang="en-US" dirty="0"/>
              <a:t>integer  k</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17</a:t>
            </a:fld>
            <a:endParaRPr lang="en-US" altLang="en-US"/>
          </a:p>
        </p:txBody>
      </p:sp>
    </p:spTree>
    <p:extLst>
      <p:ext uri="{BB962C8B-B14F-4D97-AF65-F5344CB8AC3E}">
        <p14:creationId xmlns:p14="http://schemas.microsoft.com/office/powerpoint/2010/main" val="1337292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t>Congruences</a:t>
            </a:r>
            <a:r>
              <a:rPr lang="en-US" altLang="en-US" dirty="0"/>
              <a:t> and Arithmetic Operations</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Addition</a:t>
            </a:r>
            <a:r>
              <a:rPr lang="en-US" dirty="0"/>
              <a:t>, subtraction, multiplication behave really well with respect </a:t>
            </a:r>
            <a:r>
              <a:rPr lang="en-US" dirty="0" smtClean="0"/>
              <a:t>to modulo</a:t>
            </a:r>
            <a:endParaRPr lang="en-US" dirty="0"/>
          </a:p>
          <a:p>
            <a:pPr marL="0" indent="0">
              <a:buNone/>
            </a:pPr>
            <a:r>
              <a:rPr lang="en-US" u="sng" dirty="0" smtClean="0"/>
              <a:t>Theorem</a:t>
            </a:r>
            <a:r>
              <a:rPr lang="en-US" dirty="0" smtClean="0"/>
              <a:t>:(Substitution </a:t>
            </a:r>
            <a:r>
              <a:rPr lang="en-US" dirty="0"/>
              <a:t>Rule)</a:t>
            </a:r>
          </a:p>
          <a:p>
            <a:pPr marL="0" indent="0">
              <a:buNone/>
            </a:pPr>
            <a:r>
              <a:rPr lang="en-US" dirty="0" smtClean="0"/>
              <a:t>Let m be </a:t>
            </a:r>
            <a:r>
              <a:rPr lang="en-US" dirty="0"/>
              <a:t>positive integer.  If  a </a:t>
            </a:r>
            <a:r>
              <a:rPr lang="en-US" altLang="en-US" dirty="0">
                <a:sym typeface="Symbol" pitchFamily="18" charset="2"/>
              </a:rPr>
              <a:t></a:t>
            </a:r>
            <a:r>
              <a:rPr lang="en-US" dirty="0" smtClean="0"/>
              <a:t> </a:t>
            </a:r>
            <a:r>
              <a:rPr lang="en-US" dirty="0"/>
              <a:t>b (mod m)  and  c </a:t>
            </a:r>
            <a:r>
              <a:rPr lang="en-US" altLang="en-US" dirty="0">
                <a:sym typeface="Symbol" pitchFamily="18" charset="2"/>
              </a:rPr>
              <a:t></a:t>
            </a:r>
            <a:r>
              <a:rPr lang="en-US" dirty="0" smtClean="0"/>
              <a:t> </a:t>
            </a:r>
            <a:r>
              <a:rPr lang="en-US" dirty="0"/>
              <a:t>d (mod m</a:t>
            </a:r>
            <a:r>
              <a:rPr lang="en-US" dirty="0" smtClean="0"/>
              <a:t>),</a:t>
            </a:r>
          </a:p>
          <a:p>
            <a:pPr marL="0" indent="0">
              <a:buNone/>
            </a:pPr>
            <a:r>
              <a:rPr lang="en-US" dirty="0" smtClean="0"/>
              <a:t>then  </a:t>
            </a:r>
            <a:r>
              <a:rPr lang="en-US" dirty="0"/>
              <a:t>a + c </a:t>
            </a:r>
            <a:r>
              <a:rPr lang="en-US" altLang="en-US" dirty="0" smtClean="0">
                <a:sym typeface="Symbol" pitchFamily="18" charset="2"/>
              </a:rPr>
              <a:t> </a:t>
            </a:r>
            <a:r>
              <a:rPr lang="en-US" altLang="en-US" dirty="0">
                <a:sym typeface="Symbol" pitchFamily="18" charset="2"/>
              </a:rPr>
              <a:t></a:t>
            </a:r>
            <a:r>
              <a:rPr lang="en-US" dirty="0" smtClean="0"/>
              <a:t> </a:t>
            </a:r>
            <a:r>
              <a:rPr lang="en-US" dirty="0"/>
              <a:t>b + d (mod m),  a – c </a:t>
            </a:r>
            <a:r>
              <a:rPr lang="en-US" altLang="en-US" dirty="0">
                <a:sym typeface="Symbol" pitchFamily="18" charset="2"/>
              </a:rPr>
              <a:t></a:t>
            </a:r>
            <a:r>
              <a:rPr lang="en-US" dirty="0" smtClean="0"/>
              <a:t> </a:t>
            </a:r>
            <a:r>
              <a:rPr lang="en-US" dirty="0"/>
              <a:t>b – d (mod m),  and  ac </a:t>
            </a:r>
            <a:r>
              <a:rPr lang="en-US" altLang="en-US" dirty="0">
                <a:sym typeface="Symbol" pitchFamily="18" charset="2"/>
              </a:rPr>
              <a:t> </a:t>
            </a:r>
            <a:r>
              <a:rPr lang="en-US" dirty="0" smtClean="0"/>
              <a:t> </a:t>
            </a:r>
            <a:r>
              <a:rPr lang="en-US" dirty="0" err="1"/>
              <a:t>bd</a:t>
            </a:r>
            <a:r>
              <a:rPr lang="en-US" dirty="0"/>
              <a:t> (mod m)</a:t>
            </a:r>
          </a:p>
          <a:p>
            <a:pPr marL="0" indent="0">
              <a:buNone/>
            </a:pPr>
            <a:r>
              <a:rPr lang="en-US" u="sng" dirty="0" smtClean="0"/>
              <a:t>Proof</a:t>
            </a:r>
            <a:r>
              <a:rPr lang="en-US" dirty="0" smtClean="0"/>
              <a:t>: (For multiplication)</a:t>
            </a:r>
          </a:p>
          <a:p>
            <a:pPr marL="0" indent="0">
              <a:buNone/>
            </a:pPr>
            <a:r>
              <a:rPr lang="en-US" dirty="0" smtClean="0"/>
              <a:t>We </a:t>
            </a:r>
            <a:r>
              <a:rPr lang="en-US" dirty="0"/>
              <a:t>have  a = b + km  and  c = d + lm  for some k  and  </a:t>
            </a:r>
            <a:r>
              <a:rPr lang="en-US" dirty="0" smtClean="0"/>
              <a:t>l.</a:t>
            </a:r>
          </a:p>
          <a:p>
            <a:pPr marL="0" indent="0">
              <a:buNone/>
            </a:pPr>
            <a:r>
              <a:rPr lang="en-US" dirty="0" smtClean="0"/>
              <a:t>Then  </a:t>
            </a:r>
            <a:r>
              <a:rPr lang="en-US" dirty="0"/>
              <a:t>ac = (b + km)(d + lm) = </a:t>
            </a:r>
            <a:r>
              <a:rPr lang="en-US" dirty="0" err="1"/>
              <a:t>bd</a:t>
            </a:r>
            <a:r>
              <a:rPr lang="en-US" dirty="0"/>
              <a:t> + </a:t>
            </a:r>
            <a:r>
              <a:rPr lang="en-US" dirty="0" err="1"/>
              <a:t>blm</a:t>
            </a:r>
            <a:r>
              <a:rPr lang="en-US" dirty="0"/>
              <a:t> + </a:t>
            </a:r>
            <a:r>
              <a:rPr lang="en-US" dirty="0" err="1"/>
              <a:t>dkm</a:t>
            </a:r>
            <a:r>
              <a:rPr lang="en-US" dirty="0"/>
              <a:t> + </a:t>
            </a:r>
            <a:r>
              <a:rPr lang="en-US" dirty="0" err="1"/>
              <a:t>kmlm</a:t>
            </a:r>
            <a:r>
              <a:rPr lang="en-US" dirty="0"/>
              <a:t> </a:t>
            </a:r>
          </a:p>
          <a:p>
            <a:pPr marL="0" indent="0">
              <a:buNone/>
            </a:pPr>
            <a:r>
              <a:rPr lang="en-US" dirty="0"/>
              <a:t>                      = </a:t>
            </a:r>
            <a:r>
              <a:rPr lang="en-US" dirty="0" err="1"/>
              <a:t>bd</a:t>
            </a:r>
            <a:r>
              <a:rPr lang="en-US" dirty="0"/>
              <a:t> + (</a:t>
            </a:r>
            <a:r>
              <a:rPr lang="en-US" dirty="0" err="1"/>
              <a:t>bl</a:t>
            </a:r>
            <a:r>
              <a:rPr lang="en-US" dirty="0"/>
              <a:t> + </a:t>
            </a:r>
            <a:r>
              <a:rPr lang="en-US" dirty="0" err="1"/>
              <a:t>dk</a:t>
            </a:r>
            <a:r>
              <a:rPr lang="en-US" dirty="0"/>
              <a:t> +</a:t>
            </a:r>
            <a:r>
              <a:rPr lang="en-US" dirty="0" err="1" smtClean="0"/>
              <a:t>klm</a:t>
            </a:r>
            <a:r>
              <a:rPr lang="en-US" dirty="0" smtClean="0"/>
              <a:t>)</a:t>
            </a:r>
            <a:r>
              <a:rPr lang="en-US" dirty="0">
                <a:sym typeface="Symbol" pitchFamily="18" charset="2"/>
              </a:rPr>
              <a:t>*</a:t>
            </a:r>
            <a:r>
              <a:rPr lang="en-US" dirty="0" smtClean="0"/>
              <a:t>m</a:t>
            </a:r>
            <a:endParaRPr lang="en-US" dirty="0"/>
          </a:p>
          <a:p>
            <a:pPr marL="0" indent="0">
              <a:buNone/>
            </a:pPr>
            <a:r>
              <a:rPr lang="en-US" dirty="0"/>
              <a:t>  Example:    7 </a:t>
            </a:r>
            <a:r>
              <a:rPr lang="en-US" altLang="en-US" dirty="0">
                <a:sym typeface="Symbol" pitchFamily="18" charset="2"/>
              </a:rPr>
              <a:t></a:t>
            </a:r>
            <a:r>
              <a:rPr lang="en-US" dirty="0" smtClean="0"/>
              <a:t> </a:t>
            </a:r>
            <a:r>
              <a:rPr lang="en-US" dirty="0"/>
              <a:t>2 (mod 5)  and  </a:t>
            </a:r>
            <a:r>
              <a:rPr lang="en-US" dirty="0" smtClean="0"/>
              <a:t>11</a:t>
            </a:r>
            <a:r>
              <a:rPr lang="en-US" altLang="en-US" dirty="0">
                <a:sym typeface="Symbol" pitchFamily="18" charset="2"/>
              </a:rPr>
              <a:t> </a:t>
            </a:r>
            <a:r>
              <a:rPr lang="en-US" altLang="en-US" dirty="0" smtClean="0">
                <a:sym typeface="Symbol" pitchFamily="18" charset="2"/>
              </a:rPr>
              <a:t></a:t>
            </a:r>
            <a:r>
              <a:rPr lang="en-US" dirty="0" smtClean="0"/>
              <a:t> </a:t>
            </a:r>
            <a:r>
              <a:rPr lang="en-US" dirty="0"/>
              <a:t>1 (mod 5)</a:t>
            </a:r>
          </a:p>
          <a:p>
            <a:pPr marL="0" indent="0">
              <a:buNone/>
            </a:pPr>
            <a:r>
              <a:rPr lang="en-US" dirty="0"/>
              <a:t>       18 = 7 + 11 </a:t>
            </a:r>
            <a:r>
              <a:rPr lang="en-US" altLang="en-US" dirty="0">
                <a:sym typeface="Symbol" pitchFamily="18" charset="2"/>
              </a:rPr>
              <a:t></a:t>
            </a:r>
            <a:r>
              <a:rPr lang="en-US" dirty="0" smtClean="0"/>
              <a:t> </a:t>
            </a:r>
            <a:r>
              <a:rPr lang="en-US" dirty="0"/>
              <a:t>2 + 1 = 3 (mod 5)</a:t>
            </a:r>
          </a:p>
          <a:p>
            <a:pPr marL="0" indent="0">
              <a:buNone/>
            </a:pPr>
            <a:r>
              <a:rPr lang="en-US" dirty="0"/>
              <a:t>        77 = </a:t>
            </a:r>
            <a:r>
              <a:rPr lang="en-US" dirty="0" smtClean="0"/>
              <a:t>7</a:t>
            </a:r>
            <a:r>
              <a:rPr lang="en-US" dirty="0" smtClean="0">
                <a:sym typeface="Symbol" pitchFamily="18" charset="2"/>
              </a:rPr>
              <a:t>*</a:t>
            </a:r>
            <a:r>
              <a:rPr lang="en-US" dirty="0" smtClean="0"/>
              <a:t>11 </a:t>
            </a:r>
            <a:r>
              <a:rPr lang="en-US" altLang="en-US" dirty="0" smtClean="0">
                <a:sym typeface="Symbol" pitchFamily="18" charset="2"/>
              </a:rPr>
              <a:t></a:t>
            </a:r>
            <a:r>
              <a:rPr lang="en-US" dirty="0" smtClean="0"/>
              <a:t> 2*1 </a:t>
            </a:r>
            <a:r>
              <a:rPr lang="en-US" dirty="0"/>
              <a:t>= 2 (mod 5)</a:t>
            </a:r>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18</a:t>
            </a:fld>
            <a:endParaRPr lang="en-US" altLang="en-US"/>
          </a:p>
        </p:txBody>
      </p:sp>
    </p:spTree>
    <p:extLst>
      <p:ext uri="{BB962C8B-B14F-4D97-AF65-F5344CB8AC3E}">
        <p14:creationId xmlns:p14="http://schemas.microsoft.com/office/powerpoint/2010/main" val="4159942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t>Congruences</a:t>
            </a:r>
            <a:r>
              <a:rPr lang="en-US" altLang="en-US" dirty="0"/>
              <a:t> and Arithmetic Operations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Division is not so great.</a:t>
            </a:r>
          </a:p>
          <a:p>
            <a:pPr marL="0" indent="0">
              <a:buNone/>
            </a:pPr>
            <a:r>
              <a:rPr lang="en-US" u="sng" dirty="0" smtClean="0"/>
              <a:t>Example</a:t>
            </a:r>
            <a:r>
              <a:rPr lang="en-US" dirty="0" smtClean="0"/>
              <a:t>:</a:t>
            </a:r>
          </a:p>
          <a:p>
            <a:pPr marL="0" indent="0">
              <a:buNone/>
            </a:pPr>
            <a:r>
              <a:rPr lang="en-US" dirty="0" smtClean="0"/>
              <a:t>We have 8</a:t>
            </a:r>
            <a:r>
              <a:rPr lang="en-US" altLang="en-US" dirty="0">
                <a:sym typeface="Symbol" pitchFamily="18" charset="2"/>
              </a:rPr>
              <a:t> </a:t>
            </a:r>
            <a:r>
              <a:rPr lang="en-US" altLang="en-US" dirty="0" smtClean="0">
                <a:sym typeface="Symbol" pitchFamily="18" charset="2"/>
              </a:rPr>
              <a:t>24 (mod 4) and 4</a:t>
            </a:r>
            <a:r>
              <a:rPr lang="en-US" altLang="en-US" dirty="0">
                <a:sym typeface="Symbol" pitchFamily="18" charset="2"/>
              </a:rPr>
              <a:t> </a:t>
            </a:r>
            <a:r>
              <a:rPr lang="en-US" altLang="en-US" dirty="0" smtClean="0">
                <a:sym typeface="Symbol" pitchFamily="18" charset="2"/>
              </a:rPr>
              <a:t>8 (mod 4)</a:t>
            </a:r>
          </a:p>
          <a:p>
            <a:pPr marL="0" indent="0">
              <a:buNone/>
            </a:pPr>
            <a:r>
              <a:rPr lang="en-US" dirty="0" smtClean="0">
                <a:sym typeface="Symbol" pitchFamily="18" charset="2"/>
              </a:rPr>
              <a:t>But 8/4</a:t>
            </a:r>
            <a:r>
              <a:rPr lang="en-US" altLang="en-US" dirty="0">
                <a:sym typeface="Symbol" pitchFamily="18" charset="2"/>
              </a:rPr>
              <a:t>  </a:t>
            </a:r>
            <a:r>
              <a:rPr lang="en-US" dirty="0" smtClean="0">
                <a:sym typeface="Symbol" pitchFamily="18" charset="2"/>
              </a:rPr>
              <a:t>2 (mod 4)</a:t>
            </a:r>
          </a:p>
          <a:p>
            <a:pPr marL="0" indent="0">
              <a:buNone/>
            </a:pPr>
            <a:r>
              <a:rPr lang="en-US" dirty="0" smtClean="0">
                <a:sym typeface="Symbol" pitchFamily="18" charset="2"/>
              </a:rPr>
              <a:t>24/8 </a:t>
            </a:r>
            <a:r>
              <a:rPr lang="en-US" altLang="en-US" dirty="0">
                <a:sym typeface="Symbol" pitchFamily="18" charset="2"/>
              </a:rPr>
              <a:t> </a:t>
            </a:r>
            <a:r>
              <a:rPr lang="en-US" dirty="0" smtClean="0">
                <a:sym typeface="Symbol" pitchFamily="18" charset="2"/>
              </a:rPr>
              <a:t>3 (mod 4)</a:t>
            </a:r>
          </a:p>
          <a:p>
            <a:pPr marL="0" indent="0">
              <a:buNone/>
            </a:pPr>
            <a:r>
              <a:rPr lang="en-US" dirty="0" smtClean="0">
                <a:solidFill>
                  <a:srgbClr val="FF0000"/>
                </a:solidFill>
                <a:sym typeface="Symbol" pitchFamily="18" charset="2"/>
              </a:rPr>
              <a:t>2 </a:t>
            </a:r>
            <a:r>
              <a:rPr lang="en-US" dirty="0">
                <a:solidFill>
                  <a:srgbClr val="FF0000"/>
                </a:solidFill>
              </a:rPr>
              <a:t>≠ </a:t>
            </a:r>
            <a:r>
              <a:rPr lang="en-US" dirty="0" smtClean="0">
                <a:solidFill>
                  <a:srgbClr val="FF0000"/>
                </a:solidFill>
              </a:rPr>
              <a:t>3</a:t>
            </a:r>
            <a:r>
              <a:rPr lang="en-US" dirty="0" smtClean="0">
                <a:sym typeface="Symbol" pitchFamily="18" charset="2"/>
              </a:rPr>
              <a:t>. So division does not work well with </a:t>
            </a:r>
            <a:r>
              <a:rPr lang="en-US" dirty="0" err="1" smtClean="0">
                <a:sym typeface="Symbol" pitchFamily="18" charset="2"/>
              </a:rPr>
              <a:t>congruences</a:t>
            </a:r>
            <a:r>
              <a:rPr lang="en-US" dirty="0" smtClean="0">
                <a:sym typeface="Symbol" pitchFamily="18" charset="2"/>
              </a:rPr>
              <a:t>.</a:t>
            </a:r>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19</a:t>
            </a:fld>
            <a:endParaRPr lang="en-US" altLang="en-US"/>
          </a:p>
        </p:txBody>
      </p:sp>
    </p:spTree>
    <p:extLst>
      <p:ext uri="{BB962C8B-B14F-4D97-AF65-F5344CB8AC3E}">
        <p14:creationId xmlns:p14="http://schemas.microsoft.com/office/powerpoint/2010/main" val="1387438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Big-O notation</a:t>
            </a:r>
            <a:br>
              <a:rPr lang="en-US" dirty="0" smtClean="0"/>
            </a:br>
            <a:r>
              <a:rPr lang="en-US" dirty="0" smtClean="0"/>
              <a:t>and its friends</a:t>
            </a:r>
            <a:endParaRPr lang="en-US" dirty="0"/>
          </a:p>
        </p:txBody>
      </p:sp>
      <p:sp>
        <p:nvSpPr>
          <p:cNvPr id="7" name="Subtitle 6"/>
          <p:cNvSpPr>
            <a:spLocks noGrp="1"/>
          </p:cNvSpPr>
          <p:nvPr>
            <p:ph type="subTitle"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2</a:t>
            </a:fld>
            <a:endParaRPr lang="en-US" altLang="en-US"/>
          </a:p>
        </p:txBody>
      </p:sp>
    </p:spTree>
    <p:extLst>
      <p:ext uri="{BB962C8B-B14F-4D97-AF65-F5344CB8AC3E}">
        <p14:creationId xmlns:p14="http://schemas.microsoft.com/office/powerpoint/2010/main" val="5525190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Residues</a:t>
            </a:r>
          </a:p>
        </p:txBody>
      </p:sp>
      <p:sp>
        <p:nvSpPr>
          <p:cNvPr id="3" name="Content Placeholder 2"/>
          <p:cNvSpPr>
            <a:spLocks noGrp="1"/>
          </p:cNvSpPr>
          <p:nvPr>
            <p:ph idx="1"/>
          </p:nvPr>
        </p:nvSpPr>
        <p:spPr/>
        <p:txBody>
          <a:bodyPr>
            <a:normAutofit/>
          </a:bodyPr>
          <a:lstStyle/>
          <a:p>
            <a:pPr marL="0" indent="0">
              <a:buNone/>
            </a:pPr>
            <a:r>
              <a:rPr lang="en-US" dirty="0" smtClean="0"/>
              <a:t>All </a:t>
            </a:r>
            <a:r>
              <a:rPr lang="en-US" dirty="0"/>
              <a:t>integers are divided into </a:t>
            </a:r>
            <a:r>
              <a:rPr lang="en-US" dirty="0" smtClean="0"/>
              <a:t>m classes</a:t>
            </a:r>
            <a:r>
              <a:rPr lang="en-US" dirty="0"/>
              <a:t>, where every class contains all integers congruent modulo </a:t>
            </a:r>
            <a:r>
              <a:rPr lang="en-US" dirty="0" smtClean="0"/>
              <a:t>m to </a:t>
            </a:r>
            <a:r>
              <a:rPr lang="en-US" dirty="0"/>
              <a:t>each </a:t>
            </a:r>
          </a:p>
          <a:p>
            <a:pPr marL="0" indent="0">
              <a:buNone/>
            </a:pPr>
            <a:r>
              <a:rPr lang="en-US" dirty="0" smtClean="0"/>
              <a:t>We </a:t>
            </a:r>
            <a:r>
              <a:rPr lang="en-US" dirty="0"/>
              <a:t>choose a </a:t>
            </a:r>
            <a:r>
              <a:rPr lang="en-US" i="1" u="sng" dirty="0">
                <a:solidFill>
                  <a:srgbClr val="FF0000"/>
                </a:solidFill>
              </a:rPr>
              <a:t>representative</a:t>
            </a:r>
            <a:r>
              <a:rPr lang="en-US" dirty="0"/>
              <a:t> from each such </a:t>
            </a:r>
            <a:r>
              <a:rPr lang="en-US" dirty="0" smtClean="0"/>
              <a:t>class to be </a:t>
            </a:r>
            <a:r>
              <a:rPr lang="en-US" dirty="0" err="1" smtClean="0"/>
              <a:t>Z</a:t>
            </a:r>
            <a:r>
              <a:rPr lang="en-US" baseline="-25000" dirty="0" err="1" smtClean="0"/>
              <a:t>m</a:t>
            </a:r>
            <a:r>
              <a:rPr lang="en-US" dirty="0" smtClean="0"/>
              <a:t> = {0…m-1}</a:t>
            </a:r>
          </a:p>
          <a:p>
            <a:pPr marL="0" indent="0">
              <a:buNone/>
            </a:pPr>
            <a:r>
              <a:rPr lang="en-US" dirty="0" smtClean="0"/>
              <a:t>The </a:t>
            </a:r>
            <a:r>
              <a:rPr lang="en-US" i="1" dirty="0">
                <a:solidFill>
                  <a:srgbClr val="FF0000"/>
                </a:solidFill>
              </a:rPr>
              <a:t>residue</a:t>
            </a:r>
            <a:r>
              <a:rPr lang="en-US" dirty="0"/>
              <a:t> of an </a:t>
            </a:r>
            <a:r>
              <a:rPr lang="en-US" dirty="0" smtClean="0"/>
              <a:t>integer a </a:t>
            </a:r>
            <a:r>
              <a:rPr lang="en-US" dirty="0"/>
              <a:t>modulo </a:t>
            </a:r>
            <a:r>
              <a:rPr lang="en-US" dirty="0" smtClean="0"/>
              <a:t>m  </a:t>
            </a:r>
            <a:r>
              <a:rPr lang="en-US" dirty="0"/>
              <a:t>is such a number </a:t>
            </a:r>
            <a:r>
              <a:rPr lang="en-US" dirty="0" smtClean="0"/>
              <a:t>b </a:t>
            </a:r>
            <a:br>
              <a:rPr lang="en-US" dirty="0" smtClean="0"/>
            </a:br>
            <a:r>
              <a:rPr lang="en-US" dirty="0" smtClean="0"/>
              <a:t>such that b</a:t>
            </a:r>
            <a:r>
              <a:rPr lang="en-US" altLang="en-US" dirty="0">
                <a:sym typeface="Symbol" pitchFamily="18" charset="2"/>
              </a:rPr>
              <a:t> </a:t>
            </a:r>
            <a:r>
              <a:rPr lang="en-US" altLang="en-US" dirty="0" smtClean="0">
                <a:sym typeface="Symbol" pitchFamily="18" charset="2"/>
              </a:rPr>
              <a:t></a:t>
            </a:r>
            <a:r>
              <a:rPr lang="en-US" altLang="en-US" dirty="0" err="1" smtClean="0">
                <a:sym typeface="Symbol" pitchFamily="18" charset="2"/>
              </a:rPr>
              <a:t>Z</a:t>
            </a:r>
            <a:r>
              <a:rPr lang="en-US" altLang="en-US" baseline="-25000" dirty="0" err="1" smtClean="0">
                <a:sym typeface="Symbol" pitchFamily="18" charset="2"/>
              </a:rPr>
              <a:t>m</a:t>
            </a:r>
            <a:r>
              <a:rPr lang="en-US" dirty="0" smtClean="0"/>
              <a:t> and a </a:t>
            </a:r>
            <a:r>
              <a:rPr lang="en-US" altLang="en-US" dirty="0">
                <a:sym typeface="Symbol" pitchFamily="18" charset="2"/>
              </a:rPr>
              <a:t> </a:t>
            </a:r>
            <a:r>
              <a:rPr lang="en-US" dirty="0" smtClean="0"/>
              <a:t> </a:t>
            </a:r>
            <a:r>
              <a:rPr lang="en-US" dirty="0"/>
              <a:t>b (mod m</a:t>
            </a:r>
            <a:r>
              <a:rPr lang="en-US" dirty="0" smtClean="0"/>
              <a:t>)</a:t>
            </a:r>
          </a:p>
          <a:p>
            <a:pPr marL="0" indent="0">
              <a:buNone/>
            </a:pPr>
            <a:r>
              <a:rPr lang="en-US" dirty="0" smtClean="0"/>
              <a:t>We denote it by 𝑎 mod 𝑚</a:t>
            </a:r>
          </a:p>
          <a:p>
            <a:pPr marL="0" indent="0">
              <a:buNone/>
            </a:pPr>
            <a:endParaRPr lang="en-US" dirty="0"/>
          </a:p>
          <a:p>
            <a:pPr marL="0" indent="0">
              <a:buNone/>
            </a:pPr>
            <a:r>
              <a:rPr lang="en-US" dirty="0" smtClean="0"/>
              <a:t>In </a:t>
            </a:r>
            <a:r>
              <a:rPr lang="en-US" dirty="0"/>
              <a:t>other </a:t>
            </a:r>
            <a:r>
              <a:rPr lang="en-US" dirty="0" smtClean="0"/>
              <a:t>words, </a:t>
            </a:r>
            <a:r>
              <a:rPr lang="en-US" dirty="0"/>
              <a:t>the residue of </a:t>
            </a:r>
            <a:r>
              <a:rPr lang="en-US" dirty="0" smtClean="0"/>
              <a:t>a (mod m) is </a:t>
            </a:r>
            <a:r>
              <a:rPr lang="en-US" dirty="0"/>
              <a:t>the remainder of </a:t>
            </a:r>
            <a:r>
              <a:rPr lang="en-US" dirty="0" smtClean="0"/>
              <a:t>a when </a:t>
            </a:r>
            <a:r>
              <a:rPr lang="en-US" dirty="0"/>
              <a:t>divided by </a:t>
            </a:r>
            <a:r>
              <a:rPr lang="en-US" dirty="0" smtClean="0"/>
              <a:t>m.</a:t>
            </a:r>
            <a:endParaRPr lang="en-US" dirty="0"/>
          </a:p>
          <a:p>
            <a:pPr marL="0" indent="0">
              <a:buNone/>
            </a:pPr>
            <a:endParaRPr lang="en-US" dirty="0" smtClean="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20</a:t>
            </a:fld>
            <a:endParaRPr lang="en-US" altLang="en-US"/>
          </a:p>
        </p:txBody>
      </p:sp>
    </p:spTree>
    <p:extLst>
      <p:ext uri="{BB962C8B-B14F-4D97-AF65-F5344CB8AC3E}">
        <p14:creationId xmlns:p14="http://schemas.microsoft.com/office/powerpoint/2010/main" val="3525992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Modular Arithmetic</a:t>
            </a:r>
            <a:endParaRPr lang="en-US" dirty="0"/>
          </a:p>
        </p:txBody>
      </p:sp>
      <p:sp>
        <p:nvSpPr>
          <p:cNvPr id="3" name="Content Placeholder 2"/>
          <p:cNvSpPr>
            <a:spLocks noGrp="1"/>
          </p:cNvSpPr>
          <p:nvPr>
            <p:ph idx="1"/>
          </p:nvPr>
        </p:nvSpPr>
        <p:spPr/>
        <p:txBody>
          <a:bodyPr>
            <a:normAutofit/>
          </a:bodyPr>
          <a:lstStyle/>
          <a:p>
            <a:pPr marL="0" indent="0">
              <a:buNone/>
            </a:pPr>
            <a:r>
              <a:rPr lang="en-US" altLang="en-US" sz="2000" dirty="0" smtClean="0">
                <a:sym typeface="Symbol" pitchFamily="18" charset="2"/>
              </a:rPr>
              <a:t>We </a:t>
            </a:r>
            <a:r>
              <a:rPr lang="en-US" altLang="en-US" sz="2000" dirty="0">
                <a:sym typeface="Symbol" pitchFamily="18" charset="2"/>
              </a:rPr>
              <a:t>define addition, subtraction, and multiplication of residues:</a:t>
            </a:r>
          </a:p>
          <a:p>
            <a:pPr>
              <a:buNone/>
            </a:pPr>
            <a:r>
              <a:rPr lang="en-US" altLang="en-US" sz="2000" dirty="0" smtClean="0">
                <a:sym typeface="Symbol" pitchFamily="18" charset="2"/>
              </a:rPr>
              <a:t>Let  </a:t>
            </a:r>
            <a:r>
              <a:rPr lang="en-US" altLang="en-US" sz="2000" dirty="0" err="1">
                <a:sym typeface="Symbol" pitchFamily="18" charset="2"/>
              </a:rPr>
              <a:t>a,b</a:t>
            </a:r>
            <a:r>
              <a:rPr lang="en-US" altLang="en-US" sz="2000" dirty="0">
                <a:sym typeface="Symbol" pitchFamily="18" charset="2"/>
              </a:rPr>
              <a:t> </a:t>
            </a:r>
            <a:r>
              <a:rPr lang="en-US" altLang="en-US" sz="2000" dirty="0" smtClean="0">
                <a:sym typeface="Symbol" pitchFamily="18" charset="2"/>
              </a:rPr>
              <a:t></a:t>
            </a:r>
            <a:r>
              <a:rPr lang="en-US" altLang="en-US" sz="2000" dirty="0" err="1" smtClean="0">
                <a:sym typeface="Symbol" pitchFamily="18" charset="2"/>
              </a:rPr>
              <a:t>Z</a:t>
            </a:r>
            <a:r>
              <a:rPr lang="en-US" altLang="en-US" sz="2000" baseline="-25000" dirty="0" err="1" smtClean="0">
                <a:sym typeface="Symbol" pitchFamily="18" charset="2"/>
              </a:rPr>
              <a:t>m</a:t>
            </a:r>
            <a:r>
              <a:rPr lang="en-US" altLang="en-US" sz="2000" dirty="0" smtClean="0">
                <a:sym typeface="Symbol" pitchFamily="18" charset="2"/>
              </a:rPr>
              <a:t>.  </a:t>
            </a:r>
            <a:r>
              <a:rPr lang="en-US" altLang="en-US" sz="2000" dirty="0">
                <a:sym typeface="Symbol" pitchFamily="18" charset="2"/>
              </a:rPr>
              <a:t>Then</a:t>
            </a:r>
          </a:p>
          <a:p>
            <a:pPr>
              <a:buNone/>
            </a:pPr>
            <a:r>
              <a:rPr lang="en-US" altLang="en-US" sz="2000" dirty="0">
                <a:sym typeface="Symbol" pitchFamily="18" charset="2"/>
              </a:rPr>
              <a:t>      a + b (mod m)  is the element  c </a:t>
            </a:r>
            <a:r>
              <a:rPr lang="en-US" altLang="en-US" sz="2000" dirty="0" smtClean="0">
                <a:sym typeface="Symbol" pitchFamily="18" charset="2"/>
              </a:rPr>
              <a:t></a:t>
            </a:r>
            <a:r>
              <a:rPr lang="en-US" altLang="en-US" sz="2000" dirty="0">
                <a:sym typeface="Symbol" pitchFamily="18" charset="2"/>
              </a:rPr>
              <a:t> </a:t>
            </a:r>
            <a:r>
              <a:rPr lang="en-US" altLang="en-US" sz="2000" dirty="0" err="1">
                <a:sym typeface="Symbol" pitchFamily="18" charset="2"/>
              </a:rPr>
              <a:t>Z</a:t>
            </a:r>
            <a:r>
              <a:rPr lang="en-US" altLang="en-US" sz="2000" baseline="-25000" dirty="0" err="1">
                <a:sym typeface="Symbol" pitchFamily="18" charset="2"/>
              </a:rPr>
              <a:t>m</a:t>
            </a:r>
            <a:r>
              <a:rPr lang="en-US" altLang="en-US" sz="2000" dirty="0" smtClean="0">
                <a:sym typeface="Symbol" pitchFamily="18" charset="2"/>
              </a:rPr>
              <a:t> such </a:t>
            </a:r>
            <a:r>
              <a:rPr lang="en-US" altLang="en-US" sz="2000" dirty="0">
                <a:sym typeface="Symbol" pitchFamily="18" charset="2"/>
              </a:rPr>
              <a:t>that </a:t>
            </a:r>
            <a:r>
              <a:rPr lang="en-US" altLang="en-US" sz="2000" dirty="0" smtClean="0">
                <a:sym typeface="Symbol" pitchFamily="18" charset="2"/>
              </a:rPr>
              <a:t>c </a:t>
            </a:r>
            <a:r>
              <a:rPr lang="en-US" altLang="en-US" sz="2000" dirty="0">
                <a:sym typeface="Symbol" pitchFamily="18" charset="2"/>
              </a:rPr>
              <a:t> a + b (mod m</a:t>
            </a:r>
            <a:r>
              <a:rPr lang="en-US" altLang="en-US" sz="2000" dirty="0" smtClean="0">
                <a:sym typeface="Symbol" pitchFamily="18" charset="2"/>
              </a:rPr>
              <a:t>)</a:t>
            </a:r>
            <a:br>
              <a:rPr lang="en-US" altLang="en-US" sz="2000" dirty="0" smtClean="0">
                <a:sym typeface="Symbol" pitchFamily="18" charset="2"/>
              </a:rPr>
            </a:br>
            <a:r>
              <a:rPr lang="en-US" altLang="en-US" sz="2000" dirty="0" smtClean="0"/>
              <a:t>   </a:t>
            </a:r>
            <a:r>
              <a:rPr lang="en-US" altLang="en-US" sz="2000" dirty="0" smtClean="0">
                <a:sym typeface="Symbol" pitchFamily="18" charset="2"/>
              </a:rPr>
              <a:t>a </a:t>
            </a:r>
            <a:r>
              <a:rPr lang="en-US" altLang="en-US" sz="2000" dirty="0">
                <a:sym typeface="Symbol" pitchFamily="18" charset="2"/>
              </a:rPr>
              <a:t>– b (mod m)  is the element  c </a:t>
            </a:r>
            <a:r>
              <a:rPr lang="en-US" altLang="en-US" sz="2000" dirty="0" smtClean="0">
                <a:sym typeface="Symbol" pitchFamily="18" charset="2"/>
              </a:rPr>
              <a:t></a:t>
            </a:r>
            <a:r>
              <a:rPr lang="en-US" altLang="en-US" sz="2000" dirty="0">
                <a:sym typeface="Symbol" pitchFamily="18" charset="2"/>
              </a:rPr>
              <a:t> </a:t>
            </a:r>
            <a:r>
              <a:rPr lang="en-US" altLang="en-US" sz="2000" dirty="0" err="1" smtClean="0">
                <a:sym typeface="Symbol" pitchFamily="18" charset="2"/>
              </a:rPr>
              <a:t>Z</a:t>
            </a:r>
            <a:r>
              <a:rPr lang="en-US" altLang="en-US" sz="2000" baseline="-25000" dirty="0" err="1" smtClean="0">
                <a:sym typeface="Symbol" pitchFamily="18" charset="2"/>
              </a:rPr>
              <a:t>m</a:t>
            </a:r>
            <a:r>
              <a:rPr lang="en-US" altLang="en-US" sz="2000" dirty="0" smtClean="0">
                <a:sym typeface="Symbol" pitchFamily="18" charset="2"/>
              </a:rPr>
              <a:t> such </a:t>
            </a:r>
            <a:r>
              <a:rPr lang="en-US" altLang="en-US" sz="2000" dirty="0">
                <a:sym typeface="Symbol" pitchFamily="18" charset="2"/>
              </a:rPr>
              <a:t>that </a:t>
            </a:r>
            <a:r>
              <a:rPr lang="en-US" altLang="en-US" sz="2000" dirty="0" smtClean="0">
                <a:sym typeface="Symbol" pitchFamily="18" charset="2"/>
              </a:rPr>
              <a:t>c </a:t>
            </a:r>
            <a:r>
              <a:rPr lang="en-US" altLang="en-US" sz="2000" dirty="0">
                <a:sym typeface="Symbol" pitchFamily="18" charset="2"/>
              </a:rPr>
              <a:t> a – b (mod m</a:t>
            </a:r>
            <a:r>
              <a:rPr lang="en-US" altLang="en-US" sz="2000" dirty="0" smtClean="0">
                <a:sym typeface="Symbol" pitchFamily="18" charset="2"/>
              </a:rPr>
              <a:t>)</a:t>
            </a:r>
            <a:br>
              <a:rPr lang="en-US" altLang="en-US" sz="2000" dirty="0" smtClean="0">
                <a:sym typeface="Symbol" pitchFamily="18" charset="2"/>
              </a:rPr>
            </a:br>
            <a:r>
              <a:rPr lang="en-US" altLang="en-US" sz="2000" dirty="0" smtClean="0">
                <a:sym typeface="Symbol" pitchFamily="18" charset="2"/>
              </a:rPr>
              <a:t>   a </a:t>
            </a:r>
            <a:r>
              <a:rPr lang="en-US" altLang="en-US" sz="2000" dirty="0">
                <a:sym typeface="Symbol" pitchFamily="18" charset="2"/>
              </a:rPr>
              <a:t> b (mod m)  is the element  c  </a:t>
            </a:r>
            <a:r>
              <a:rPr lang="en-US" altLang="en-US" sz="2000" dirty="0" err="1" smtClean="0">
                <a:sym typeface="Symbol" pitchFamily="18" charset="2"/>
              </a:rPr>
              <a:t>Z</a:t>
            </a:r>
            <a:r>
              <a:rPr lang="en-US" altLang="en-US" sz="2000" baseline="-25000" dirty="0" err="1" smtClean="0">
                <a:sym typeface="Symbol" pitchFamily="18" charset="2"/>
              </a:rPr>
              <a:t>m</a:t>
            </a:r>
            <a:r>
              <a:rPr lang="en-US" altLang="en-US" sz="2000" baseline="-25000" dirty="0" smtClean="0">
                <a:sym typeface="Symbol" pitchFamily="18" charset="2"/>
              </a:rPr>
              <a:t> </a:t>
            </a:r>
            <a:r>
              <a:rPr lang="en-US" altLang="en-US" sz="2000" dirty="0" smtClean="0">
                <a:sym typeface="Symbol" pitchFamily="18" charset="2"/>
              </a:rPr>
              <a:t>such </a:t>
            </a:r>
            <a:r>
              <a:rPr lang="en-US" altLang="en-US" sz="2000" dirty="0">
                <a:sym typeface="Symbol" pitchFamily="18" charset="2"/>
              </a:rPr>
              <a:t>that </a:t>
            </a:r>
            <a:r>
              <a:rPr lang="en-US" altLang="en-US" sz="2000" dirty="0" smtClean="0">
                <a:sym typeface="Symbol" pitchFamily="18" charset="2"/>
              </a:rPr>
              <a:t>c </a:t>
            </a:r>
            <a:r>
              <a:rPr lang="en-US" altLang="en-US" sz="2000" dirty="0">
                <a:sym typeface="Symbol" pitchFamily="18" charset="2"/>
              </a:rPr>
              <a:t> a  b (mod </a:t>
            </a:r>
            <a:r>
              <a:rPr lang="en-US" altLang="en-US" sz="2000" dirty="0" smtClean="0">
                <a:sym typeface="Symbol" pitchFamily="18" charset="2"/>
              </a:rPr>
              <a:t>m)</a:t>
            </a:r>
          </a:p>
          <a:p>
            <a:pPr>
              <a:buNone/>
            </a:pPr>
            <a:r>
              <a:rPr lang="en-US" altLang="en-US" sz="2000" u="sng" dirty="0" smtClean="0">
                <a:sym typeface="Symbol" pitchFamily="18" charset="2"/>
              </a:rPr>
              <a:t>Example</a:t>
            </a:r>
            <a:r>
              <a:rPr lang="en-US" altLang="en-US" sz="2000" dirty="0" smtClean="0">
                <a:sym typeface="Symbol" pitchFamily="18" charset="2"/>
              </a:rPr>
              <a:t>.  Construct operation tables for Z</a:t>
            </a:r>
            <a:r>
              <a:rPr lang="en-US" altLang="en-US" sz="2000" baseline="-25000" dirty="0" smtClean="0">
                <a:sym typeface="Symbol" pitchFamily="18" charset="2"/>
              </a:rPr>
              <a:t>5</a:t>
            </a:r>
            <a:endParaRPr lang="en-US" sz="2000" baseline="-25000" dirty="0"/>
          </a:p>
        </p:txBody>
      </p:sp>
      <p:sp>
        <p:nvSpPr>
          <p:cNvPr id="4" name="Footer Placeholder 3"/>
          <p:cNvSpPr>
            <a:spLocks noGrp="1"/>
          </p:cNvSpPr>
          <p:nvPr>
            <p:ph type="ftr" sz="quarter" idx="11"/>
          </p:nvPr>
        </p:nvSpPr>
        <p:spPr>
          <a:xfrm>
            <a:off x="2571750" y="6076951"/>
            <a:ext cx="3086100" cy="365125"/>
          </a:xfrm>
        </p:spPr>
        <p:txBody>
          <a:bodyPr/>
          <a:lstStyle/>
          <a:p>
            <a:r>
              <a:rPr lang="en-US" dirty="0"/>
              <a:t>Big-O notation and Arithmetic</a:t>
            </a:r>
          </a:p>
        </p:txBody>
      </p:sp>
      <p:sp>
        <p:nvSpPr>
          <p:cNvPr id="5" name="Slide Number Placeholder 4"/>
          <p:cNvSpPr>
            <a:spLocks noGrp="1"/>
          </p:cNvSpPr>
          <p:nvPr>
            <p:ph type="sldNum" sz="quarter" idx="12"/>
          </p:nvPr>
        </p:nvSpPr>
        <p:spPr>
          <a:xfrm>
            <a:off x="6000750" y="6076951"/>
            <a:ext cx="2057400" cy="365125"/>
          </a:xfrm>
        </p:spPr>
        <p:txBody>
          <a:bodyPr/>
          <a:lstStyle/>
          <a:p>
            <a:r>
              <a:rPr lang="en-US" altLang="en-US" smtClean="0"/>
              <a:t>1-</a:t>
            </a:r>
            <a:fld id="{D853AF66-F910-4452-A27F-7AC4FAE1D9A1}" type="slidenum">
              <a:rPr lang="en-US" altLang="en-US" smtClean="0"/>
              <a:pPr/>
              <a:t>21</a:t>
            </a:fld>
            <a:endParaRPr lang="en-US" altLang="en-US"/>
          </a:p>
        </p:txBody>
      </p:sp>
      <p:graphicFrame>
        <p:nvGraphicFramePr>
          <p:cNvPr id="6" name="Group 83"/>
          <p:cNvGraphicFramePr>
            <a:graphicFrameLocks noGrp="1"/>
          </p:cNvGraphicFramePr>
          <p:nvPr>
            <p:extLst>
              <p:ext uri="{D42A27DB-BD31-4B8C-83A1-F6EECF244321}">
                <p14:modId xmlns:p14="http://schemas.microsoft.com/office/powerpoint/2010/main" val="2361244776"/>
              </p:ext>
            </p:extLst>
          </p:nvPr>
        </p:nvGraphicFramePr>
        <p:xfrm>
          <a:off x="1066800" y="3886200"/>
          <a:ext cx="2971800" cy="2565400"/>
        </p:xfrm>
        <a:graphic>
          <a:graphicData uri="http://schemas.openxmlformats.org/drawingml/2006/table">
            <a:tbl>
              <a:tblPr/>
              <a:tblGrid>
                <a:gridCol w="495300">
                  <a:extLst>
                    <a:ext uri="{9D8B030D-6E8A-4147-A177-3AD203B41FA5}">
                      <a16:colId xmlns:a16="http://schemas.microsoft.com/office/drawing/2014/main" val="20000"/>
                    </a:ext>
                  </a:extLst>
                </a:gridCol>
                <a:gridCol w="495300">
                  <a:extLst>
                    <a:ext uri="{9D8B030D-6E8A-4147-A177-3AD203B41FA5}">
                      <a16:colId xmlns:a16="http://schemas.microsoft.com/office/drawing/2014/main" val="20001"/>
                    </a:ext>
                  </a:extLst>
                </a:gridCol>
                <a:gridCol w="495300">
                  <a:extLst>
                    <a:ext uri="{9D8B030D-6E8A-4147-A177-3AD203B41FA5}">
                      <a16:colId xmlns:a16="http://schemas.microsoft.com/office/drawing/2014/main" val="20002"/>
                    </a:ext>
                  </a:extLst>
                </a:gridCol>
                <a:gridCol w="495300">
                  <a:extLst>
                    <a:ext uri="{9D8B030D-6E8A-4147-A177-3AD203B41FA5}">
                      <a16:colId xmlns:a16="http://schemas.microsoft.com/office/drawing/2014/main" val="20003"/>
                    </a:ext>
                  </a:extLst>
                </a:gridCol>
                <a:gridCol w="495300">
                  <a:extLst>
                    <a:ext uri="{9D8B030D-6E8A-4147-A177-3AD203B41FA5}">
                      <a16:colId xmlns:a16="http://schemas.microsoft.com/office/drawing/2014/main" val="20004"/>
                    </a:ext>
                  </a:extLst>
                </a:gridCol>
                <a:gridCol w="495300">
                  <a:extLst>
                    <a:ext uri="{9D8B030D-6E8A-4147-A177-3AD203B41FA5}">
                      <a16:colId xmlns:a16="http://schemas.microsoft.com/office/drawing/2014/main" val="20005"/>
                    </a:ext>
                  </a:extLst>
                </a:gridCol>
              </a:tblGrid>
              <a:tr h="428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Narrow" pitchFamily="34" charset="0"/>
                          <a:cs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54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0</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28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1</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8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2</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254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3</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28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4</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graphicFrame>
        <p:nvGraphicFramePr>
          <p:cNvPr id="7" name="Group 84"/>
          <p:cNvGraphicFramePr>
            <a:graphicFrameLocks noGrp="1"/>
          </p:cNvGraphicFramePr>
          <p:nvPr>
            <p:extLst>
              <p:ext uri="{D42A27DB-BD31-4B8C-83A1-F6EECF244321}">
                <p14:modId xmlns:p14="http://schemas.microsoft.com/office/powerpoint/2010/main" val="3654671086"/>
              </p:ext>
            </p:extLst>
          </p:nvPr>
        </p:nvGraphicFramePr>
        <p:xfrm>
          <a:off x="5105400" y="3886200"/>
          <a:ext cx="2971800" cy="2565400"/>
        </p:xfrm>
        <a:graphic>
          <a:graphicData uri="http://schemas.openxmlformats.org/drawingml/2006/table">
            <a:tbl>
              <a:tblPr/>
              <a:tblGrid>
                <a:gridCol w="495300">
                  <a:extLst>
                    <a:ext uri="{9D8B030D-6E8A-4147-A177-3AD203B41FA5}">
                      <a16:colId xmlns:a16="http://schemas.microsoft.com/office/drawing/2014/main" val="20000"/>
                    </a:ext>
                  </a:extLst>
                </a:gridCol>
                <a:gridCol w="495300">
                  <a:extLst>
                    <a:ext uri="{9D8B030D-6E8A-4147-A177-3AD203B41FA5}">
                      <a16:colId xmlns:a16="http://schemas.microsoft.com/office/drawing/2014/main" val="20001"/>
                    </a:ext>
                  </a:extLst>
                </a:gridCol>
                <a:gridCol w="495300">
                  <a:extLst>
                    <a:ext uri="{9D8B030D-6E8A-4147-A177-3AD203B41FA5}">
                      <a16:colId xmlns:a16="http://schemas.microsoft.com/office/drawing/2014/main" val="20002"/>
                    </a:ext>
                  </a:extLst>
                </a:gridCol>
                <a:gridCol w="495300">
                  <a:extLst>
                    <a:ext uri="{9D8B030D-6E8A-4147-A177-3AD203B41FA5}">
                      <a16:colId xmlns:a16="http://schemas.microsoft.com/office/drawing/2014/main" val="20003"/>
                    </a:ext>
                  </a:extLst>
                </a:gridCol>
                <a:gridCol w="495300">
                  <a:extLst>
                    <a:ext uri="{9D8B030D-6E8A-4147-A177-3AD203B41FA5}">
                      <a16:colId xmlns:a16="http://schemas.microsoft.com/office/drawing/2014/main" val="20004"/>
                    </a:ext>
                  </a:extLst>
                </a:gridCol>
                <a:gridCol w="495300">
                  <a:extLst>
                    <a:ext uri="{9D8B030D-6E8A-4147-A177-3AD203B41FA5}">
                      <a16:colId xmlns:a16="http://schemas.microsoft.com/office/drawing/2014/main" val="20005"/>
                    </a:ext>
                  </a:extLst>
                </a:gridCol>
              </a:tblGrid>
              <a:tr h="428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sym typeface="Symbol" pitchFamily="18" charset="2"/>
                        </a:rPr>
                        <a:t></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54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0</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28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1</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8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2</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254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3</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28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Narrow" pitchFamily="34" charset="0"/>
                          <a:cs typeface="Times New Roman" pitchFamily="18" charset="0"/>
                        </a:rPr>
                        <a:t>4</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8" name="Text Box 135"/>
          <p:cNvSpPr txBox="1">
            <a:spLocks noChangeArrowheads="1"/>
          </p:cNvSpPr>
          <p:nvPr/>
        </p:nvSpPr>
        <p:spPr bwMode="auto">
          <a:xfrm>
            <a:off x="1676400" y="4330700"/>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9" name="Text Box 150"/>
          <p:cNvSpPr txBox="1">
            <a:spLocks noChangeArrowheads="1"/>
          </p:cNvSpPr>
          <p:nvPr/>
        </p:nvSpPr>
        <p:spPr bwMode="auto">
          <a:xfrm>
            <a:off x="2151063" y="43307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1</a:t>
            </a:r>
          </a:p>
        </p:txBody>
      </p:sp>
      <p:sp>
        <p:nvSpPr>
          <p:cNvPr id="10" name="Text Box 151"/>
          <p:cNvSpPr txBox="1">
            <a:spLocks noChangeArrowheads="1"/>
          </p:cNvSpPr>
          <p:nvPr/>
        </p:nvSpPr>
        <p:spPr bwMode="auto">
          <a:xfrm>
            <a:off x="2659063" y="43434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2</a:t>
            </a:r>
          </a:p>
        </p:txBody>
      </p:sp>
      <p:sp>
        <p:nvSpPr>
          <p:cNvPr id="11" name="Text Box 152"/>
          <p:cNvSpPr txBox="1">
            <a:spLocks noChangeArrowheads="1"/>
          </p:cNvSpPr>
          <p:nvPr/>
        </p:nvSpPr>
        <p:spPr bwMode="auto">
          <a:xfrm>
            <a:off x="3141663" y="43434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3</a:t>
            </a:r>
          </a:p>
        </p:txBody>
      </p:sp>
      <p:sp>
        <p:nvSpPr>
          <p:cNvPr id="12" name="Text Box 153"/>
          <p:cNvSpPr txBox="1">
            <a:spLocks noChangeArrowheads="1"/>
          </p:cNvSpPr>
          <p:nvPr/>
        </p:nvSpPr>
        <p:spPr bwMode="auto">
          <a:xfrm>
            <a:off x="3649663" y="43402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4</a:t>
            </a:r>
          </a:p>
        </p:txBody>
      </p:sp>
      <p:sp>
        <p:nvSpPr>
          <p:cNvPr id="13" name="Text Box 154"/>
          <p:cNvSpPr txBox="1">
            <a:spLocks noChangeArrowheads="1"/>
          </p:cNvSpPr>
          <p:nvPr/>
        </p:nvSpPr>
        <p:spPr bwMode="auto">
          <a:xfrm>
            <a:off x="1676400" y="4746625"/>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1</a:t>
            </a:r>
          </a:p>
        </p:txBody>
      </p:sp>
      <p:sp>
        <p:nvSpPr>
          <p:cNvPr id="14" name="Text Box 155"/>
          <p:cNvSpPr txBox="1">
            <a:spLocks noChangeArrowheads="1"/>
          </p:cNvSpPr>
          <p:nvPr/>
        </p:nvSpPr>
        <p:spPr bwMode="auto">
          <a:xfrm>
            <a:off x="2151063" y="47466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2</a:t>
            </a:r>
          </a:p>
        </p:txBody>
      </p:sp>
      <p:sp>
        <p:nvSpPr>
          <p:cNvPr id="15" name="Text Box 156"/>
          <p:cNvSpPr txBox="1">
            <a:spLocks noChangeArrowheads="1"/>
          </p:cNvSpPr>
          <p:nvPr/>
        </p:nvSpPr>
        <p:spPr bwMode="auto">
          <a:xfrm>
            <a:off x="2659063" y="47593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3</a:t>
            </a:r>
          </a:p>
        </p:txBody>
      </p:sp>
      <p:sp>
        <p:nvSpPr>
          <p:cNvPr id="16" name="Text Box 157"/>
          <p:cNvSpPr txBox="1">
            <a:spLocks noChangeArrowheads="1"/>
          </p:cNvSpPr>
          <p:nvPr/>
        </p:nvSpPr>
        <p:spPr bwMode="auto">
          <a:xfrm>
            <a:off x="3141663" y="47593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4</a:t>
            </a:r>
          </a:p>
        </p:txBody>
      </p:sp>
      <p:sp>
        <p:nvSpPr>
          <p:cNvPr id="17" name="Text Box 158"/>
          <p:cNvSpPr txBox="1">
            <a:spLocks noChangeArrowheads="1"/>
          </p:cNvSpPr>
          <p:nvPr/>
        </p:nvSpPr>
        <p:spPr bwMode="auto">
          <a:xfrm>
            <a:off x="3649663" y="475615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18" name="Text Box 159"/>
          <p:cNvSpPr txBox="1">
            <a:spLocks noChangeArrowheads="1"/>
          </p:cNvSpPr>
          <p:nvPr/>
        </p:nvSpPr>
        <p:spPr bwMode="auto">
          <a:xfrm>
            <a:off x="1676400" y="5178425"/>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2</a:t>
            </a:r>
          </a:p>
        </p:txBody>
      </p:sp>
      <p:sp>
        <p:nvSpPr>
          <p:cNvPr id="19" name="Text Box 160"/>
          <p:cNvSpPr txBox="1">
            <a:spLocks noChangeArrowheads="1"/>
          </p:cNvSpPr>
          <p:nvPr/>
        </p:nvSpPr>
        <p:spPr bwMode="auto">
          <a:xfrm>
            <a:off x="2151063" y="51784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3</a:t>
            </a:r>
          </a:p>
        </p:txBody>
      </p:sp>
      <p:sp>
        <p:nvSpPr>
          <p:cNvPr id="20" name="Text Box 161"/>
          <p:cNvSpPr txBox="1">
            <a:spLocks noChangeArrowheads="1"/>
          </p:cNvSpPr>
          <p:nvPr/>
        </p:nvSpPr>
        <p:spPr bwMode="auto">
          <a:xfrm>
            <a:off x="2659063" y="51911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4</a:t>
            </a:r>
          </a:p>
        </p:txBody>
      </p:sp>
      <p:sp>
        <p:nvSpPr>
          <p:cNvPr id="21" name="Text Box 162"/>
          <p:cNvSpPr txBox="1">
            <a:spLocks noChangeArrowheads="1"/>
          </p:cNvSpPr>
          <p:nvPr/>
        </p:nvSpPr>
        <p:spPr bwMode="auto">
          <a:xfrm>
            <a:off x="3141663" y="51911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22" name="Text Box 163"/>
          <p:cNvSpPr txBox="1">
            <a:spLocks noChangeArrowheads="1"/>
          </p:cNvSpPr>
          <p:nvPr/>
        </p:nvSpPr>
        <p:spPr bwMode="auto">
          <a:xfrm>
            <a:off x="3649663" y="518795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1</a:t>
            </a:r>
          </a:p>
        </p:txBody>
      </p:sp>
      <p:sp>
        <p:nvSpPr>
          <p:cNvPr id="23" name="Text Box 164"/>
          <p:cNvSpPr txBox="1">
            <a:spLocks noChangeArrowheads="1"/>
          </p:cNvSpPr>
          <p:nvPr/>
        </p:nvSpPr>
        <p:spPr bwMode="auto">
          <a:xfrm>
            <a:off x="1663700" y="5588000"/>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3</a:t>
            </a:r>
          </a:p>
        </p:txBody>
      </p:sp>
      <p:sp>
        <p:nvSpPr>
          <p:cNvPr id="24" name="Text Box 165"/>
          <p:cNvSpPr txBox="1">
            <a:spLocks noChangeArrowheads="1"/>
          </p:cNvSpPr>
          <p:nvPr/>
        </p:nvSpPr>
        <p:spPr bwMode="auto">
          <a:xfrm>
            <a:off x="2138363" y="55880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4</a:t>
            </a:r>
          </a:p>
        </p:txBody>
      </p:sp>
      <p:sp>
        <p:nvSpPr>
          <p:cNvPr id="25" name="Text Box 166"/>
          <p:cNvSpPr txBox="1">
            <a:spLocks noChangeArrowheads="1"/>
          </p:cNvSpPr>
          <p:nvPr/>
        </p:nvSpPr>
        <p:spPr bwMode="auto">
          <a:xfrm>
            <a:off x="2646363" y="56007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26" name="Text Box 167"/>
          <p:cNvSpPr txBox="1">
            <a:spLocks noChangeArrowheads="1"/>
          </p:cNvSpPr>
          <p:nvPr/>
        </p:nvSpPr>
        <p:spPr bwMode="auto">
          <a:xfrm>
            <a:off x="3128963" y="56007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1</a:t>
            </a:r>
          </a:p>
        </p:txBody>
      </p:sp>
      <p:sp>
        <p:nvSpPr>
          <p:cNvPr id="27" name="Text Box 168"/>
          <p:cNvSpPr txBox="1">
            <a:spLocks noChangeArrowheads="1"/>
          </p:cNvSpPr>
          <p:nvPr/>
        </p:nvSpPr>
        <p:spPr bwMode="auto">
          <a:xfrm>
            <a:off x="3636963" y="55975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2</a:t>
            </a:r>
          </a:p>
        </p:txBody>
      </p:sp>
      <p:sp>
        <p:nvSpPr>
          <p:cNvPr id="28" name="Text Box 169"/>
          <p:cNvSpPr txBox="1">
            <a:spLocks noChangeArrowheads="1"/>
          </p:cNvSpPr>
          <p:nvPr/>
        </p:nvSpPr>
        <p:spPr bwMode="auto">
          <a:xfrm>
            <a:off x="1663700" y="6042025"/>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4</a:t>
            </a:r>
          </a:p>
        </p:txBody>
      </p:sp>
      <p:sp>
        <p:nvSpPr>
          <p:cNvPr id="29" name="Text Box 170"/>
          <p:cNvSpPr txBox="1">
            <a:spLocks noChangeArrowheads="1"/>
          </p:cNvSpPr>
          <p:nvPr/>
        </p:nvSpPr>
        <p:spPr bwMode="auto">
          <a:xfrm>
            <a:off x="2138363" y="60420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30" name="Text Box 171"/>
          <p:cNvSpPr txBox="1">
            <a:spLocks noChangeArrowheads="1"/>
          </p:cNvSpPr>
          <p:nvPr/>
        </p:nvSpPr>
        <p:spPr bwMode="auto">
          <a:xfrm>
            <a:off x="2646363" y="60547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1</a:t>
            </a:r>
          </a:p>
        </p:txBody>
      </p:sp>
      <p:sp>
        <p:nvSpPr>
          <p:cNvPr id="31" name="Text Box 172"/>
          <p:cNvSpPr txBox="1">
            <a:spLocks noChangeArrowheads="1"/>
          </p:cNvSpPr>
          <p:nvPr/>
        </p:nvSpPr>
        <p:spPr bwMode="auto">
          <a:xfrm>
            <a:off x="3128963" y="60547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2</a:t>
            </a:r>
          </a:p>
        </p:txBody>
      </p:sp>
      <p:sp>
        <p:nvSpPr>
          <p:cNvPr id="32" name="Text Box 173"/>
          <p:cNvSpPr txBox="1">
            <a:spLocks noChangeArrowheads="1"/>
          </p:cNvSpPr>
          <p:nvPr/>
        </p:nvSpPr>
        <p:spPr bwMode="auto">
          <a:xfrm>
            <a:off x="3636963" y="605155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3</a:t>
            </a:r>
          </a:p>
        </p:txBody>
      </p:sp>
      <p:sp>
        <p:nvSpPr>
          <p:cNvPr id="33" name="Text Box 174"/>
          <p:cNvSpPr txBox="1">
            <a:spLocks noChangeArrowheads="1"/>
          </p:cNvSpPr>
          <p:nvPr/>
        </p:nvSpPr>
        <p:spPr bwMode="auto">
          <a:xfrm>
            <a:off x="5702300" y="4330700"/>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34" name="Text Box 175"/>
          <p:cNvSpPr txBox="1">
            <a:spLocks noChangeArrowheads="1"/>
          </p:cNvSpPr>
          <p:nvPr/>
        </p:nvSpPr>
        <p:spPr bwMode="auto">
          <a:xfrm>
            <a:off x="6176963" y="43307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35" name="Text Box 176"/>
          <p:cNvSpPr txBox="1">
            <a:spLocks noChangeArrowheads="1"/>
          </p:cNvSpPr>
          <p:nvPr/>
        </p:nvSpPr>
        <p:spPr bwMode="auto">
          <a:xfrm>
            <a:off x="6684963" y="43434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36" name="Text Box 177"/>
          <p:cNvSpPr txBox="1">
            <a:spLocks noChangeArrowheads="1"/>
          </p:cNvSpPr>
          <p:nvPr/>
        </p:nvSpPr>
        <p:spPr bwMode="auto">
          <a:xfrm>
            <a:off x="7167563" y="43434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37" name="Text Box 178"/>
          <p:cNvSpPr txBox="1">
            <a:spLocks noChangeArrowheads="1"/>
          </p:cNvSpPr>
          <p:nvPr/>
        </p:nvSpPr>
        <p:spPr bwMode="auto">
          <a:xfrm>
            <a:off x="7675563" y="43402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38" name="Text Box 179"/>
          <p:cNvSpPr txBox="1">
            <a:spLocks noChangeArrowheads="1"/>
          </p:cNvSpPr>
          <p:nvPr/>
        </p:nvSpPr>
        <p:spPr bwMode="auto">
          <a:xfrm>
            <a:off x="5689600" y="4746625"/>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39" name="Text Box 180"/>
          <p:cNvSpPr txBox="1">
            <a:spLocks noChangeArrowheads="1"/>
          </p:cNvSpPr>
          <p:nvPr/>
        </p:nvSpPr>
        <p:spPr bwMode="auto">
          <a:xfrm>
            <a:off x="6164263" y="47466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1</a:t>
            </a:r>
          </a:p>
        </p:txBody>
      </p:sp>
      <p:sp>
        <p:nvSpPr>
          <p:cNvPr id="40" name="Text Box 181"/>
          <p:cNvSpPr txBox="1">
            <a:spLocks noChangeArrowheads="1"/>
          </p:cNvSpPr>
          <p:nvPr/>
        </p:nvSpPr>
        <p:spPr bwMode="auto">
          <a:xfrm>
            <a:off x="6672263" y="47593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2</a:t>
            </a:r>
          </a:p>
        </p:txBody>
      </p:sp>
      <p:sp>
        <p:nvSpPr>
          <p:cNvPr id="41" name="Text Box 182"/>
          <p:cNvSpPr txBox="1">
            <a:spLocks noChangeArrowheads="1"/>
          </p:cNvSpPr>
          <p:nvPr/>
        </p:nvSpPr>
        <p:spPr bwMode="auto">
          <a:xfrm>
            <a:off x="7154863" y="47593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3</a:t>
            </a:r>
          </a:p>
        </p:txBody>
      </p:sp>
      <p:sp>
        <p:nvSpPr>
          <p:cNvPr id="42" name="Text Box 183"/>
          <p:cNvSpPr txBox="1">
            <a:spLocks noChangeArrowheads="1"/>
          </p:cNvSpPr>
          <p:nvPr/>
        </p:nvSpPr>
        <p:spPr bwMode="auto">
          <a:xfrm>
            <a:off x="7662863" y="475615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4</a:t>
            </a:r>
          </a:p>
        </p:txBody>
      </p:sp>
      <p:sp>
        <p:nvSpPr>
          <p:cNvPr id="43" name="Text Box 184"/>
          <p:cNvSpPr txBox="1">
            <a:spLocks noChangeArrowheads="1"/>
          </p:cNvSpPr>
          <p:nvPr/>
        </p:nvSpPr>
        <p:spPr bwMode="auto">
          <a:xfrm>
            <a:off x="5689600" y="5165725"/>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44" name="Text Box 185"/>
          <p:cNvSpPr txBox="1">
            <a:spLocks noChangeArrowheads="1"/>
          </p:cNvSpPr>
          <p:nvPr/>
        </p:nvSpPr>
        <p:spPr bwMode="auto">
          <a:xfrm>
            <a:off x="6164263" y="51657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2</a:t>
            </a:r>
          </a:p>
        </p:txBody>
      </p:sp>
      <p:sp>
        <p:nvSpPr>
          <p:cNvPr id="45" name="Text Box 186"/>
          <p:cNvSpPr txBox="1">
            <a:spLocks noChangeArrowheads="1"/>
          </p:cNvSpPr>
          <p:nvPr/>
        </p:nvSpPr>
        <p:spPr bwMode="auto">
          <a:xfrm>
            <a:off x="6672263" y="51784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4</a:t>
            </a:r>
          </a:p>
        </p:txBody>
      </p:sp>
      <p:sp>
        <p:nvSpPr>
          <p:cNvPr id="46" name="Text Box 187"/>
          <p:cNvSpPr txBox="1">
            <a:spLocks noChangeArrowheads="1"/>
          </p:cNvSpPr>
          <p:nvPr/>
        </p:nvSpPr>
        <p:spPr bwMode="auto">
          <a:xfrm>
            <a:off x="7154863" y="51784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1</a:t>
            </a:r>
          </a:p>
        </p:txBody>
      </p:sp>
      <p:sp>
        <p:nvSpPr>
          <p:cNvPr id="47" name="Text Box 188"/>
          <p:cNvSpPr txBox="1">
            <a:spLocks noChangeArrowheads="1"/>
          </p:cNvSpPr>
          <p:nvPr/>
        </p:nvSpPr>
        <p:spPr bwMode="auto">
          <a:xfrm>
            <a:off x="7662863" y="517525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3</a:t>
            </a:r>
          </a:p>
        </p:txBody>
      </p:sp>
      <p:sp>
        <p:nvSpPr>
          <p:cNvPr id="48" name="Text Box 189"/>
          <p:cNvSpPr txBox="1">
            <a:spLocks noChangeArrowheads="1"/>
          </p:cNvSpPr>
          <p:nvPr/>
        </p:nvSpPr>
        <p:spPr bwMode="auto">
          <a:xfrm>
            <a:off x="5702300" y="5610225"/>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49" name="Text Box 190"/>
          <p:cNvSpPr txBox="1">
            <a:spLocks noChangeArrowheads="1"/>
          </p:cNvSpPr>
          <p:nvPr/>
        </p:nvSpPr>
        <p:spPr bwMode="auto">
          <a:xfrm>
            <a:off x="6176963" y="56102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3</a:t>
            </a:r>
          </a:p>
        </p:txBody>
      </p:sp>
      <p:sp>
        <p:nvSpPr>
          <p:cNvPr id="50" name="Text Box 191"/>
          <p:cNvSpPr txBox="1">
            <a:spLocks noChangeArrowheads="1"/>
          </p:cNvSpPr>
          <p:nvPr/>
        </p:nvSpPr>
        <p:spPr bwMode="auto">
          <a:xfrm>
            <a:off x="6684963" y="56229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1</a:t>
            </a:r>
          </a:p>
        </p:txBody>
      </p:sp>
      <p:sp>
        <p:nvSpPr>
          <p:cNvPr id="51" name="Text Box 192"/>
          <p:cNvSpPr txBox="1">
            <a:spLocks noChangeArrowheads="1"/>
          </p:cNvSpPr>
          <p:nvPr/>
        </p:nvSpPr>
        <p:spPr bwMode="auto">
          <a:xfrm>
            <a:off x="7167563" y="56229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4</a:t>
            </a:r>
          </a:p>
        </p:txBody>
      </p:sp>
      <p:sp>
        <p:nvSpPr>
          <p:cNvPr id="52" name="Text Box 193"/>
          <p:cNvSpPr txBox="1">
            <a:spLocks noChangeArrowheads="1"/>
          </p:cNvSpPr>
          <p:nvPr/>
        </p:nvSpPr>
        <p:spPr bwMode="auto">
          <a:xfrm>
            <a:off x="7675563" y="561975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2</a:t>
            </a:r>
          </a:p>
        </p:txBody>
      </p:sp>
      <p:sp>
        <p:nvSpPr>
          <p:cNvPr id="53" name="Text Box 194"/>
          <p:cNvSpPr txBox="1">
            <a:spLocks noChangeArrowheads="1"/>
          </p:cNvSpPr>
          <p:nvPr/>
        </p:nvSpPr>
        <p:spPr bwMode="auto">
          <a:xfrm>
            <a:off x="5702300" y="6019800"/>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0</a:t>
            </a:r>
          </a:p>
        </p:txBody>
      </p:sp>
      <p:sp>
        <p:nvSpPr>
          <p:cNvPr id="54" name="Text Box 195"/>
          <p:cNvSpPr txBox="1">
            <a:spLocks noChangeArrowheads="1"/>
          </p:cNvSpPr>
          <p:nvPr/>
        </p:nvSpPr>
        <p:spPr bwMode="auto">
          <a:xfrm>
            <a:off x="6176963" y="60198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4</a:t>
            </a:r>
          </a:p>
        </p:txBody>
      </p:sp>
      <p:sp>
        <p:nvSpPr>
          <p:cNvPr id="55" name="Text Box 196"/>
          <p:cNvSpPr txBox="1">
            <a:spLocks noChangeArrowheads="1"/>
          </p:cNvSpPr>
          <p:nvPr/>
        </p:nvSpPr>
        <p:spPr bwMode="auto">
          <a:xfrm>
            <a:off x="6684963" y="60325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3</a:t>
            </a:r>
          </a:p>
        </p:txBody>
      </p:sp>
      <p:sp>
        <p:nvSpPr>
          <p:cNvPr id="56" name="Text Box 197"/>
          <p:cNvSpPr txBox="1">
            <a:spLocks noChangeArrowheads="1"/>
          </p:cNvSpPr>
          <p:nvPr/>
        </p:nvSpPr>
        <p:spPr bwMode="auto">
          <a:xfrm>
            <a:off x="7167563" y="603250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2</a:t>
            </a:r>
          </a:p>
        </p:txBody>
      </p:sp>
      <p:sp>
        <p:nvSpPr>
          <p:cNvPr id="57" name="Text Box 198"/>
          <p:cNvSpPr txBox="1">
            <a:spLocks noChangeArrowheads="1"/>
          </p:cNvSpPr>
          <p:nvPr/>
        </p:nvSpPr>
        <p:spPr bwMode="auto">
          <a:xfrm>
            <a:off x="7675563" y="602932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Blip>
                <a:blip r:embed="rId2"/>
              </a:buBlip>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2000" smtClean="0">
                <a:solidFill>
                  <a:srgbClr val="000000"/>
                </a:solidFill>
              </a:rPr>
              <a:t>1</a:t>
            </a:r>
          </a:p>
        </p:txBody>
      </p:sp>
    </p:spTree>
    <p:extLst>
      <p:ext uri="{BB962C8B-B14F-4D97-AF65-F5344CB8AC3E}">
        <p14:creationId xmlns:p14="http://schemas.microsoft.com/office/powerpoint/2010/main" val="394195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Complexity of Arithmetic: </a:t>
            </a:r>
            <a:r>
              <a:rPr lang="en-US" dirty="0" smtClean="0"/>
              <a:t>Exponentiation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000" u="sng" dirty="0" smtClean="0"/>
              <a:t>Input</a:t>
            </a:r>
            <a:r>
              <a:rPr lang="en-US" sz="2000" dirty="0"/>
              <a:t>: </a:t>
            </a:r>
            <a:r>
              <a:rPr lang="en-US" sz="2000" dirty="0" smtClean="0"/>
              <a:t>positive </a:t>
            </a:r>
            <a:r>
              <a:rPr lang="en-US" sz="2000" dirty="0"/>
              <a:t>integers </a:t>
            </a:r>
            <a:r>
              <a:rPr lang="en-US" sz="2000" dirty="0" smtClean="0"/>
              <a:t>a, b, m</a:t>
            </a:r>
            <a:endParaRPr lang="en-US" sz="2000" dirty="0"/>
          </a:p>
          <a:p>
            <a:pPr marL="0" indent="0">
              <a:buNone/>
            </a:pPr>
            <a:r>
              <a:rPr lang="en-US" sz="2000" u="sng" dirty="0"/>
              <a:t>Output</a:t>
            </a:r>
            <a:r>
              <a:rPr lang="en-US" sz="2000" dirty="0"/>
              <a:t>: </a:t>
            </a:r>
            <a:r>
              <a:rPr lang="en-US" sz="2000" dirty="0" smtClean="0"/>
              <a:t>a</a:t>
            </a:r>
            <a:r>
              <a:rPr lang="en-US" sz="2000" baseline="30000" dirty="0" smtClean="0"/>
              <a:t>b </a:t>
            </a:r>
            <a:r>
              <a:rPr lang="en-US" sz="2000" dirty="0" smtClean="0"/>
              <a:t>(mod m)</a:t>
            </a:r>
          </a:p>
          <a:p>
            <a:pPr marL="0" indent="0">
              <a:buNone/>
            </a:pPr>
            <a:r>
              <a:rPr lang="en-US" sz="2000" u="sng" dirty="0" smtClean="0"/>
              <a:t>Naïve algorithm</a:t>
            </a:r>
          </a:p>
          <a:p>
            <a:pPr marL="0" indent="0">
              <a:buNone/>
            </a:pPr>
            <a:r>
              <a:rPr lang="en-US" sz="2000" dirty="0" smtClean="0"/>
              <a:t>	result = 1</a:t>
            </a:r>
          </a:p>
          <a:p>
            <a:pPr marL="0" indent="0">
              <a:buNone/>
            </a:pPr>
            <a:r>
              <a:rPr lang="en-US" sz="2000" dirty="0" smtClean="0"/>
              <a:t>	for </a:t>
            </a:r>
            <a:r>
              <a:rPr lang="en-US" sz="2000" dirty="0" err="1" smtClean="0"/>
              <a:t>i</a:t>
            </a:r>
            <a:r>
              <a:rPr lang="en-US" sz="2000" dirty="0" smtClean="0"/>
              <a:t>=1…b</a:t>
            </a:r>
          </a:p>
          <a:p>
            <a:pPr marL="0" indent="0">
              <a:buNone/>
            </a:pPr>
            <a:r>
              <a:rPr lang="en-US" sz="2000" dirty="0" smtClean="0"/>
              <a:t>		result = result </a:t>
            </a:r>
            <a:r>
              <a:rPr lang="en-US" sz="2000" dirty="0"/>
              <a:t>* a </a:t>
            </a:r>
            <a:r>
              <a:rPr lang="en-US" sz="2000" dirty="0">
                <a:solidFill>
                  <a:srgbClr val="FF0000"/>
                </a:solidFill>
              </a:rPr>
              <a:t>(mod m)</a:t>
            </a:r>
          </a:p>
          <a:p>
            <a:pPr marL="0" indent="0">
              <a:buNone/>
            </a:pPr>
            <a:r>
              <a:rPr lang="en-US" sz="2000" dirty="0"/>
              <a:t>	</a:t>
            </a:r>
            <a:r>
              <a:rPr lang="en-US" sz="2000" dirty="0" smtClean="0"/>
              <a:t>return result </a:t>
            </a:r>
            <a:r>
              <a:rPr lang="en-US" sz="2000" dirty="0">
                <a:solidFill>
                  <a:srgbClr val="FF0000"/>
                </a:solidFill>
              </a:rPr>
              <a:t>(mod m)</a:t>
            </a:r>
            <a:endParaRPr lang="en-US" sz="2000" dirty="0" smtClean="0"/>
          </a:p>
          <a:p>
            <a:pPr marL="0" indent="0">
              <a:buNone/>
            </a:pPr>
            <a:r>
              <a:rPr lang="en-US" sz="2000" u="sng" dirty="0" smtClean="0"/>
              <a:t>Runtime</a:t>
            </a:r>
            <a:r>
              <a:rPr lang="en-US" sz="2000" dirty="0" smtClean="0"/>
              <a:t>: we perform b multiplications </a:t>
            </a:r>
            <a:r>
              <a:rPr lang="en-US" sz="2000" dirty="0">
                <a:solidFill>
                  <a:srgbClr val="FF0000"/>
                </a:solidFill>
              </a:rPr>
              <a:t>(mod m)</a:t>
            </a:r>
            <a:r>
              <a:rPr lang="en-US" sz="2000" dirty="0" smtClean="0"/>
              <a:t>.</a:t>
            </a:r>
          </a:p>
          <a:p>
            <a:pPr marL="0" indent="0">
              <a:buNone/>
            </a:pPr>
            <a:r>
              <a:rPr lang="en-US" sz="2000" dirty="0" smtClean="0"/>
              <a:t>In the </a:t>
            </a:r>
            <a:r>
              <a:rPr lang="en-US" sz="2000" dirty="0" err="1"/>
              <a:t>i</a:t>
            </a:r>
            <a:r>
              <a:rPr lang="en-US" sz="2000" dirty="0" err="1" smtClean="0"/>
              <a:t>'th</a:t>
            </a:r>
            <a:r>
              <a:rPr lang="en-US" sz="2000" dirty="0" smtClean="0"/>
              <a:t> iteration we are multiplying </a:t>
            </a:r>
            <a:r>
              <a:rPr lang="en-US" sz="2000" dirty="0" err="1" smtClean="0"/>
              <a:t>a</a:t>
            </a:r>
            <a:r>
              <a:rPr lang="en-US" sz="2000" baseline="30000" dirty="0" err="1" smtClean="0"/>
              <a:t>i</a:t>
            </a:r>
            <a:r>
              <a:rPr lang="en-US" sz="2000" dirty="0" smtClean="0"/>
              <a:t> by </a:t>
            </a:r>
            <a:r>
              <a:rPr lang="en-US" sz="2000" dirty="0"/>
              <a:t>a </a:t>
            </a:r>
            <a:r>
              <a:rPr lang="en-US" sz="2000" dirty="0" smtClean="0">
                <a:solidFill>
                  <a:srgbClr val="FF0000"/>
                </a:solidFill>
              </a:rPr>
              <a:t>(</a:t>
            </a:r>
            <a:r>
              <a:rPr lang="en-US" sz="2000" dirty="0">
                <a:solidFill>
                  <a:srgbClr val="FF0000"/>
                </a:solidFill>
              </a:rPr>
              <a:t>mod m</a:t>
            </a:r>
            <a:r>
              <a:rPr lang="en-US" sz="2000" dirty="0" smtClean="0">
                <a:solidFill>
                  <a:srgbClr val="FF0000"/>
                </a:solidFill>
              </a:rPr>
              <a:t>)</a:t>
            </a:r>
            <a:r>
              <a:rPr lang="en-US" sz="2000" dirty="0" smtClean="0"/>
              <a:t>.</a:t>
            </a:r>
          </a:p>
          <a:p>
            <a:pPr marL="0" indent="0">
              <a:buNone/>
            </a:pPr>
            <a:r>
              <a:rPr lang="en-US" sz="2000" dirty="0" smtClean="0"/>
              <a:t>The runtime of the </a:t>
            </a:r>
            <a:r>
              <a:rPr lang="en-US" sz="2000" dirty="0" err="1" smtClean="0"/>
              <a:t>i’th</a:t>
            </a:r>
            <a:r>
              <a:rPr lang="en-US" sz="2000" dirty="0" smtClean="0"/>
              <a:t> iteration is log(a</a:t>
            </a:r>
            <a:r>
              <a:rPr lang="en-US" sz="2000" baseline="30000" dirty="0" smtClean="0"/>
              <a:t>i-1</a:t>
            </a:r>
            <a:r>
              <a:rPr lang="en-US" sz="2000" dirty="0" smtClean="0"/>
              <a:t>) *</a:t>
            </a:r>
            <a:r>
              <a:rPr lang="en-US" sz="2000" dirty="0"/>
              <a:t> </a:t>
            </a:r>
            <a:r>
              <a:rPr lang="en-US" sz="2000" dirty="0" smtClean="0"/>
              <a:t>log(a) = (i-1)*log</a:t>
            </a:r>
            <a:r>
              <a:rPr lang="en-US" sz="2000" baseline="30000" dirty="0" smtClean="0"/>
              <a:t>2</a:t>
            </a:r>
            <a:r>
              <a:rPr lang="en-US" sz="2000" dirty="0" smtClean="0"/>
              <a:t>(a)</a:t>
            </a:r>
            <a:endParaRPr lang="en-US" sz="2000" baseline="30000" dirty="0" smtClean="0"/>
          </a:p>
          <a:p>
            <a:pPr marL="0" indent="0">
              <a:buNone/>
            </a:pPr>
            <a:r>
              <a:rPr lang="en-US" sz="2000" dirty="0" smtClean="0"/>
              <a:t>Therefore, the total running time is</a:t>
            </a:r>
          </a:p>
          <a:p>
            <a:pPr marL="0" indent="0" algn="ctr">
              <a:buNone/>
            </a:pPr>
            <a:r>
              <a:rPr lang="en-US" sz="2000" dirty="0" smtClean="0"/>
              <a:t>log</a:t>
            </a:r>
            <a:r>
              <a:rPr lang="en-US" sz="2000" baseline="30000" dirty="0" smtClean="0"/>
              <a:t>2</a:t>
            </a:r>
            <a:r>
              <a:rPr lang="en-US" sz="2000" dirty="0" smtClean="0"/>
              <a:t>(a)</a:t>
            </a:r>
            <a:r>
              <a:rPr lang="en-US" sz="2000" baseline="30000" dirty="0" smtClean="0"/>
              <a:t>2</a:t>
            </a:r>
            <a:r>
              <a:rPr lang="en-US" sz="2000" dirty="0" smtClean="0"/>
              <a:t> + 2log</a:t>
            </a:r>
            <a:r>
              <a:rPr lang="en-US" sz="2000" baseline="30000" dirty="0" smtClean="0"/>
              <a:t>2</a:t>
            </a:r>
            <a:r>
              <a:rPr lang="en-US" sz="2000" dirty="0" smtClean="0"/>
              <a:t>(a) </a:t>
            </a:r>
            <a:r>
              <a:rPr lang="en-US" sz="2000" dirty="0"/>
              <a:t>+ </a:t>
            </a:r>
            <a:r>
              <a:rPr lang="en-US" sz="2000" dirty="0" smtClean="0"/>
              <a:t>3log</a:t>
            </a:r>
            <a:r>
              <a:rPr lang="en-US" sz="2000" baseline="30000" dirty="0" smtClean="0"/>
              <a:t>2</a:t>
            </a:r>
            <a:r>
              <a:rPr lang="en-US" sz="2000" dirty="0" smtClean="0"/>
              <a:t>(a) </a:t>
            </a:r>
            <a:r>
              <a:rPr lang="en-US" sz="2000" dirty="0"/>
              <a:t>+ </a:t>
            </a:r>
            <a:r>
              <a:rPr lang="en-US" sz="2000" dirty="0" smtClean="0"/>
              <a:t>… + (b-1)*log</a:t>
            </a:r>
            <a:r>
              <a:rPr lang="en-US" sz="2000" baseline="30000" dirty="0" smtClean="0"/>
              <a:t>2</a:t>
            </a:r>
            <a:r>
              <a:rPr lang="en-US" sz="2000" dirty="0" smtClean="0"/>
              <a:t>(a) = </a:t>
            </a:r>
            <a:r>
              <a:rPr lang="en-US" sz="2000" dirty="0" smtClean="0"/>
              <a:t>O(b</a:t>
            </a:r>
            <a:r>
              <a:rPr lang="en-US" sz="2000" baseline="30000" dirty="0" smtClean="0"/>
              <a:t>2</a:t>
            </a:r>
            <a:r>
              <a:rPr lang="en-US" sz="2000" dirty="0" smtClean="0"/>
              <a:t>*log</a:t>
            </a:r>
            <a:r>
              <a:rPr lang="en-US" sz="2000" baseline="30000" dirty="0" smtClean="0"/>
              <a:t>2</a:t>
            </a:r>
            <a:r>
              <a:rPr lang="en-US" sz="2000" dirty="0" smtClean="0"/>
              <a:t>(a</a:t>
            </a:r>
            <a:r>
              <a:rPr lang="en-US" sz="2000" dirty="0" smtClean="0"/>
              <a:t>))</a:t>
            </a:r>
            <a:endParaRPr lang="en-US" sz="2000" dirty="0"/>
          </a:p>
          <a:p>
            <a:pPr marL="0" indent="0">
              <a:buNone/>
            </a:pPr>
            <a:endParaRPr lang="pt-BR" sz="2000"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22</a:t>
            </a:fld>
            <a:endParaRPr lang="en-US" altLang="en-US"/>
          </a:p>
        </p:txBody>
      </p:sp>
      <p:sp>
        <p:nvSpPr>
          <p:cNvPr id="7" name="Rounded Rectangle 6"/>
          <p:cNvSpPr/>
          <p:nvPr/>
        </p:nvSpPr>
        <p:spPr>
          <a:xfrm>
            <a:off x="4781550" y="2514600"/>
            <a:ext cx="2533650" cy="457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indent="0">
              <a:buNone/>
            </a:pPr>
            <a:r>
              <a:rPr lang="en-US" dirty="0" smtClean="0"/>
              <a:t>Can we do better?</a:t>
            </a:r>
            <a:endParaRPr lang="en-US" dirty="0"/>
          </a:p>
        </p:txBody>
      </p:sp>
      <p:sp>
        <p:nvSpPr>
          <p:cNvPr id="8" name="Rounded Rectangle 7"/>
          <p:cNvSpPr/>
          <p:nvPr/>
        </p:nvSpPr>
        <p:spPr>
          <a:xfrm>
            <a:off x="4953000" y="3276600"/>
            <a:ext cx="3200400" cy="457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indent="0">
              <a:buNone/>
            </a:pPr>
            <a:r>
              <a:rPr lang="en-US" dirty="0" smtClean="0"/>
              <a:t>Can we do O(b log(a))?</a:t>
            </a:r>
            <a:endParaRPr lang="en-US" dirty="0"/>
          </a:p>
        </p:txBody>
      </p:sp>
    </p:spTree>
    <p:extLst>
      <p:ext uri="{BB962C8B-B14F-4D97-AF65-F5344CB8AC3E}">
        <p14:creationId xmlns:p14="http://schemas.microsoft.com/office/powerpoint/2010/main" val="10919462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Complexity of Arithmetic: </a:t>
            </a:r>
            <a:r>
              <a:rPr lang="en-US" dirty="0" smtClean="0"/>
              <a:t>Exponentiation</a:t>
            </a:r>
            <a:endParaRPr lang="en-US" dirty="0"/>
          </a:p>
        </p:txBody>
      </p:sp>
      <p:sp>
        <p:nvSpPr>
          <p:cNvPr id="3" name="Content Placeholder 2"/>
          <p:cNvSpPr>
            <a:spLocks noGrp="1"/>
          </p:cNvSpPr>
          <p:nvPr>
            <p:ph idx="1"/>
          </p:nvPr>
        </p:nvSpPr>
        <p:spPr/>
        <p:txBody>
          <a:bodyPr>
            <a:normAutofit/>
          </a:bodyPr>
          <a:lstStyle/>
          <a:p>
            <a:pPr marL="0" indent="0">
              <a:buNone/>
            </a:pPr>
            <a:r>
              <a:rPr lang="en-US" sz="2000" u="sng" dirty="0" smtClean="0"/>
              <a:t>Input</a:t>
            </a:r>
            <a:r>
              <a:rPr lang="en-US" sz="2000" dirty="0"/>
              <a:t>: </a:t>
            </a:r>
            <a:r>
              <a:rPr lang="en-US" sz="2000" dirty="0" smtClean="0"/>
              <a:t>positive </a:t>
            </a:r>
            <a:r>
              <a:rPr lang="en-US" sz="2000" dirty="0"/>
              <a:t>integers </a:t>
            </a:r>
            <a:r>
              <a:rPr lang="en-US" sz="2000" dirty="0" smtClean="0"/>
              <a:t>a, b, m</a:t>
            </a:r>
            <a:endParaRPr lang="en-US" sz="2000" dirty="0"/>
          </a:p>
          <a:p>
            <a:pPr marL="0" indent="0">
              <a:buNone/>
            </a:pPr>
            <a:r>
              <a:rPr lang="en-US" sz="2000" u="sng" dirty="0"/>
              <a:t>Output</a:t>
            </a:r>
            <a:r>
              <a:rPr lang="en-US" sz="2000" dirty="0"/>
              <a:t>: </a:t>
            </a:r>
            <a:r>
              <a:rPr lang="en-US" sz="2000" dirty="0" smtClean="0"/>
              <a:t>a</a:t>
            </a:r>
            <a:r>
              <a:rPr lang="en-US" sz="2000" baseline="30000" dirty="0" smtClean="0"/>
              <a:t>b </a:t>
            </a:r>
            <a:r>
              <a:rPr lang="en-US" sz="2000" dirty="0" smtClean="0"/>
              <a:t>(mod m)</a:t>
            </a:r>
          </a:p>
          <a:p>
            <a:pPr marL="0" indent="0">
              <a:buNone/>
            </a:pPr>
            <a:r>
              <a:rPr lang="en-US" sz="2000" u="sng" dirty="0" smtClean="0"/>
              <a:t>Idea:</a:t>
            </a:r>
          </a:p>
          <a:p>
            <a:pPr marL="0" indent="0">
              <a:buNone/>
            </a:pPr>
            <a:r>
              <a:rPr lang="en-US" sz="2000" dirty="0" smtClean="0"/>
              <a:t>	Compute a, a</a:t>
            </a:r>
            <a:r>
              <a:rPr lang="en-US" sz="2000" baseline="30000" dirty="0" smtClean="0"/>
              <a:t>2</a:t>
            </a:r>
            <a:r>
              <a:rPr lang="en-US" sz="2000" dirty="0" smtClean="0"/>
              <a:t>, a</a:t>
            </a:r>
            <a:r>
              <a:rPr lang="en-US" sz="2000" baseline="30000" dirty="0" smtClean="0"/>
              <a:t>4</a:t>
            </a:r>
            <a:r>
              <a:rPr lang="en-US" sz="2000" dirty="0" smtClean="0"/>
              <a:t>, a</a:t>
            </a:r>
            <a:r>
              <a:rPr lang="en-US" sz="2000" baseline="30000" dirty="0" smtClean="0"/>
              <a:t>8</a:t>
            </a:r>
            <a:r>
              <a:rPr lang="en-US" sz="2000" dirty="0" smtClean="0"/>
              <a:t>,… up to a</a:t>
            </a:r>
            <a:r>
              <a:rPr lang="en-US" sz="2000" baseline="30000" dirty="0" smtClean="0"/>
              <a:t>b</a:t>
            </a:r>
            <a:r>
              <a:rPr lang="en-US" sz="2000" dirty="0" smtClean="0"/>
              <a:t> (or the largest power of 2 &lt;= b)</a:t>
            </a:r>
          </a:p>
          <a:p>
            <a:pPr marL="0" indent="0">
              <a:buNone/>
            </a:pPr>
            <a:r>
              <a:rPr lang="en-US" sz="2000" dirty="0" smtClean="0"/>
              <a:t>	Write b in binary b</a:t>
            </a:r>
          </a:p>
          <a:p>
            <a:pPr marL="0" indent="0">
              <a:buNone/>
            </a:pPr>
            <a:r>
              <a:rPr lang="en-US" sz="2000" dirty="0"/>
              <a:t>	</a:t>
            </a:r>
            <a:r>
              <a:rPr lang="en-US" sz="2000" dirty="0" smtClean="0"/>
              <a:t>Compute a</a:t>
            </a:r>
            <a:r>
              <a:rPr lang="en-US" sz="2000" baseline="30000" dirty="0" smtClean="0"/>
              <a:t>b</a:t>
            </a:r>
            <a:r>
              <a:rPr lang="en-US" sz="2000" dirty="0" smtClean="0"/>
              <a:t> by multiplying all relevant powers of a</a:t>
            </a:r>
          </a:p>
          <a:p>
            <a:pPr marL="0" indent="0">
              <a:buNone/>
            </a:pPr>
            <a:endParaRPr lang="en-US" sz="2000" dirty="0" smtClean="0"/>
          </a:p>
          <a:p>
            <a:pPr marL="0" indent="0">
              <a:buNone/>
            </a:pPr>
            <a:r>
              <a:rPr lang="en-US" sz="2000" dirty="0" smtClean="0"/>
              <a:t>The number of multiplications is O(log(b))</a:t>
            </a:r>
          </a:p>
          <a:p>
            <a:pPr marL="0" indent="0">
              <a:buNone/>
            </a:pPr>
            <a:r>
              <a:rPr lang="en-US" sz="2000" dirty="0" smtClean="0"/>
              <a:t>We need to consider the runtime of each multiplication</a:t>
            </a:r>
          </a:p>
          <a:p>
            <a:pPr marL="0" indent="0">
              <a:buNone/>
            </a:pPr>
            <a:r>
              <a:rPr lang="en-US" sz="2000" dirty="0" smtClean="0"/>
              <a:t>We’ll see it next time.</a:t>
            </a:r>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23</a:t>
            </a:fld>
            <a:endParaRPr lang="en-US" altLang="en-US"/>
          </a:p>
        </p:txBody>
      </p:sp>
    </p:spTree>
    <p:extLst>
      <p:ext uri="{BB962C8B-B14F-4D97-AF65-F5344CB8AC3E}">
        <p14:creationId xmlns:p14="http://schemas.microsoft.com/office/powerpoint/2010/main" val="3886623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Homework and Reading for next time</a:t>
            </a:r>
            <a:endParaRPr lang="en-CA" dirty="0"/>
          </a:p>
        </p:txBody>
      </p:sp>
      <p:sp>
        <p:nvSpPr>
          <p:cNvPr id="3" name="Content Placeholder 2"/>
          <p:cNvSpPr>
            <a:spLocks noGrp="1"/>
          </p:cNvSpPr>
          <p:nvPr>
            <p:ph idx="1"/>
          </p:nvPr>
        </p:nvSpPr>
        <p:spPr>
          <a:xfrm>
            <a:off x="628650" y="1973262"/>
            <a:ext cx="7886700" cy="4351338"/>
          </a:xfrm>
        </p:spPr>
        <p:txBody>
          <a:bodyPr>
            <a:normAutofit/>
          </a:bodyPr>
          <a:lstStyle/>
          <a:p>
            <a:pPr marL="0" indent="0">
              <a:buNone/>
            </a:pPr>
            <a:r>
              <a:rPr lang="en-US" altLang="en-US" sz="2400" dirty="0"/>
              <a:t>Exercises from the </a:t>
            </a:r>
            <a:r>
              <a:rPr lang="en-US" altLang="en-US" sz="2400" dirty="0" smtClean="0"/>
              <a:t>Book:</a:t>
            </a:r>
          </a:p>
          <a:p>
            <a:pPr marL="0" indent="0">
              <a:buNone/>
            </a:pPr>
            <a:r>
              <a:rPr lang="en-US" altLang="en-US" sz="2400" dirty="0">
                <a:sym typeface="Symbol" pitchFamily="18" charset="2"/>
              </a:rPr>
              <a:t>	</a:t>
            </a:r>
            <a:r>
              <a:rPr lang="en-US" altLang="en-US" sz="2400" dirty="0" smtClean="0">
                <a:sym typeface="Symbol" pitchFamily="18" charset="2"/>
              </a:rPr>
              <a:t>0.1</a:t>
            </a:r>
            <a:r>
              <a:rPr lang="en-US" altLang="en-US" sz="2400" dirty="0">
                <a:sym typeface="Symbol" pitchFamily="18" charset="2"/>
              </a:rPr>
              <a:t>, 0.2</a:t>
            </a:r>
          </a:p>
          <a:p>
            <a:pPr marL="0" indent="0">
              <a:buNone/>
            </a:pPr>
            <a:r>
              <a:rPr lang="en-US" altLang="en-US" sz="2400" dirty="0" smtClean="0">
                <a:sym typeface="Symbol" pitchFamily="18" charset="2"/>
              </a:rPr>
              <a:t>	1.2, 1.6, </a:t>
            </a:r>
            <a:r>
              <a:rPr lang="en-US" altLang="en-US" sz="2400" dirty="0">
                <a:sym typeface="Symbol" pitchFamily="18" charset="2"/>
              </a:rPr>
              <a:t>1.9, 1.10</a:t>
            </a:r>
          </a:p>
          <a:p>
            <a:pPr marL="0" indent="0">
              <a:buNone/>
            </a:pPr>
            <a:endParaRPr lang="en-US" altLang="en-US" sz="2400" dirty="0">
              <a:sym typeface="Symbol" pitchFamily="18" charset="2"/>
            </a:endParaRPr>
          </a:p>
          <a:p>
            <a:pPr marL="0" indent="0">
              <a:buNone/>
            </a:pPr>
            <a:r>
              <a:rPr lang="en-US" altLang="en-US" sz="2400" dirty="0">
                <a:sym typeface="Symbol" pitchFamily="18" charset="2"/>
              </a:rPr>
              <a:t>Reading</a:t>
            </a:r>
          </a:p>
          <a:p>
            <a:pPr marL="0" indent="0">
              <a:buNone/>
            </a:pPr>
            <a:r>
              <a:rPr lang="en-US" altLang="en-US" sz="2400" dirty="0">
                <a:sym typeface="Symbol" pitchFamily="18" charset="2"/>
              </a:rPr>
              <a:t>  Chapters 1.2.3, 1.2.4, </a:t>
            </a:r>
            <a:r>
              <a:rPr lang="en-US" altLang="en-US" sz="2400" dirty="0" smtClean="0">
                <a:sym typeface="Symbol" pitchFamily="18" charset="2"/>
              </a:rPr>
              <a:t>1.2.5, 1.3</a:t>
            </a:r>
            <a:endParaRPr lang="en-US" altLang="en-US" sz="2400" dirty="0"/>
          </a:p>
        </p:txBody>
      </p:sp>
      <p:sp>
        <p:nvSpPr>
          <p:cNvPr id="4" name="Footer Placeholder 3"/>
          <p:cNvSpPr>
            <a:spLocks noGrp="1"/>
          </p:cNvSpPr>
          <p:nvPr>
            <p:ph type="ftr" sz="quarter" idx="11"/>
          </p:nvPr>
        </p:nvSpPr>
        <p:spPr/>
        <p:txBody>
          <a:bodyPr/>
          <a:lstStyle/>
          <a:p>
            <a:r>
              <a:rPr lang="en-US"/>
              <a:t>Big-O notation and Arithmetic</a:t>
            </a:r>
            <a:endParaRPr lang="en-US" dirty="0"/>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24</a:t>
            </a:fld>
            <a:endParaRPr lang="en-US" altLang="en-US"/>
          </a:p>
        </p:txBody>
      </p:sp>
    </p:spTree>
    <p:extLst>
      <p:ext uri="{BB962C8B-B14F-4D97-AF65-F5344CB8AC3E}">
        <p14:creationId xmlns:p14="http://schemas.microsoft.com/office/powerpoint/2010/main" val="1250352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Big-O notation</a:t>
            </a:r>
            <a:endParaRPr lang="en-US" dirty="0"/>
          </a:p>
        </p:txBody>
      </p:sp>
      <p:sp>
        <p:nvSpPr>
          <p:cNvPr id="3" name="Content Placeholder 2"/>
          <p:cNvSpPr>
            <a:spLocks noGrp="1"/>
          </p:cNvSpPr>
          <p:nvPr>
            <p:ph idx="1"/>
          </p:nvPr>
        </p:nvSpPr>
        <p:spPr/>
        <p:txBody>
          <a:bodyPr>
            <a:normAutofit/>
          </a:bodyPr>
          <a:lstStyle/>
          <a:p>
            <a:pPr marL="0" indent="0">
              <a:buNone/>
            </a:pPr>
            <a:r>
              <a:rPr lang="en-US" i="1" u="sng" dirty="0" smtClean="0"/>
              <a:t>Formally</a:t>
            </a:r>
            <a:r>
              <a:rPr lang="en-US" dirty="0" smtClean="0"/>
              <a:t>: </a:t>
            </a:r>
            <a:r>
              <a:rPr lang="de-DE" altLang="en-US" sz="2000" dirty="0"/>
              <a:t>Let </a:t>
            </a:r>
            <a:r>
              <a:rPr lang="de-DE" altLang="en-US" sz="2000" i="1" dirty="0" smtClean="0"/>
              <a:t>f(n)</a:t>
            </a:r>
            <a:r>
              <a:rPr lang="de-DE" altLang="en-US" sz="2000" dirty="0" smtClean="0"/>
              <a:t> </a:t>
            </a:r>
            <a:r>
              <a:rPr lang="de-DE" altLang="en-US" sz="2000" dirty="0"/>
              <a:t>and </a:t>
            </a:r>
            <a:r>
              <a:rPr lang="de-DE" altLang="en-US" sz="2000" i="1" dirty="0" smtClean="0"/>
              <a:t>g(n)</a:t>
            </a:r>
            <a:r>
              <a:rPr lang="de-DE" altLang="en-US" sz="2000" dirty="0" smtClean="0"/>
              <a:t> </a:t>
            </a:r>
            <a:r>
              <a:rPr lang="de-DE" altLang="en-US" sz="2000" dirty="0"/>
              <a:t>be two functions on positive integers</a:t>
            </a:r>
            <a:r>
              <a:rPr lang="de-DE" altLang="en-US" sz="2000" dirty="0" smtClean="0"/>
              <a:t>.</a:t>
            </a:r>
          </a:p>
          <a:p>
            <a:pPr marL="0" indent="0">
              <a:buNone/>
            </a:pPr>
            <a:endParaRPr lang="de-DE" sz="2000" dirty="0" smtClean="0"/>
          </a:p>
          <a:p>
            <a:pPr marL="0" indent="0">
              <a:buNone/>
            </a:pPr>
            <a:r>
              <a:rPr lang="en-US" sz="2000" dirty="0" smtClean="0"/>
              <a:t>We </a:t>
            </a:r>
            <a:r>
              <a:rPr lang="en-US" sz="2000" dirty="0"/>
              <a:t>say that f = O(g) if there exists a large enough constant </a:t>
            </a:r>
            <a:r>
              <a:rPr lang="en-US" sz="2000" dirty="0" smtClean="0">
                <a:solidFill>
                  <a:srgbClr val="FF0000"/>
                </a:solidFill>
              </a:rPr>
              <a:t>C</a:t>
            </a:r>
            <a:r>
              <a:rPr lang="en-US" sz="2000" dirty="0" smtClean="0"/>
              <a:t/>
            </a:r>
            <a:br>
              <a:rPr lang="en-US" sz="2000" dirty="0" smtClean="0"/>
            </a:br>
            <a:r>
              <a:rPr lang="en-US" sz="2000" dirty="0" smtClean="0">
                <a:solidFill>
                  <a:srgbClr val="FF0000"/>
                </a:solidFill>
              </a:rPr>
              <a:t>(e.g</a:t>
            </a:r>
            <a:r>
              <a:rPr lang="en-US" sz="2000" dirty="0">
                <a:solidFill>
                  <a:srgbClr val="FF0000"/>
                </a:solidFill>
              </a:rPr>
              <a:t>. C = </a:t>
            </a:r>
            <a:r>
              <a:rPr lang="en-US" sz="2000" dirty="0" smtClean="0">
                <a:solidFill>
                  <a:srgbClr val="FF0000"/>
                </a:solidFill>
              </a:rPr>
              <a:t>100) </a:t>
            </a:r>
            <a:r>
              <a:rPr lang="en-US" sz="2000" dirty="0"/>
              <a:t>such that </a:t>
            </a:r>
            <a:r>
              <a:rPr lang="en-US" sz="2000" dirty="0" smtClean="0"/>
              <a:t>f(n) &lt;= C*g(n) </a:t>
            </a:r>
            <a:r>
              <a:rPr lang="en-US" sz="2000" dirty="0"/>
              <a:t>for all sufficiently large </a:t>
            </a:r>
            <a:r>
              <a:rPr lang="en-US" sz="2000" dirty="0" smtClean="0"/>
              <a:t>n.</a:t>
            </a: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r>
              <a:rPr lang="pt-BR" sz="2000" u="sng" dirty="0"/>
              <a:t>Example</a:t>
            </a:r>
            <a:r>
              <a:rPr lang="pt-BR" sz="2000" dirty="0" smtClean="0"/>
              <a:t>: Let f(n)  </a:t>
            </a:r>
            <a:r>
              <a:rPr lang="pt-BR" sz="2000" dirty="0"/>
              <a:t>= </a:t>
            </a:r>
            <a:r>
              <a:rPr lang="pt-BR" sz="2000" dirty="0" smtClean="0"/>
              <a:t>1.5n</a:t>
            </a:r>
            <a:r>
              <a:rPr lang="pt-BR" sz="2000" baseline="30000" dirty="0" smtClean="0"/>
              <a:t>2</a:t>
            </a:r>
            <a:r>
              <a:rPr lang="pt-BR" sz="2000" dirty="0" smtClean="0"/>
              <a:t> </a:t>
            </a:r>
            <a:r>
              <a:rPr lang="pt-BR" sz="2000" dirty="0"/>
              <a:t>+ </a:t>
            </a:r>
            <a:r>
              <a:rPr lang="pt-BR" sz="2000" dirty="0" smtClean="0"/>
              <a:t>4n+ 3</a:t>
            </a:r>
          </a:p>
          <a:p>
            <a:pPr marL="0" indent="0">
              <a:buNone/>
            </a:pPr>
            <a:r>
              <a:rPr lang="pt-BR" sz="2000" u="sng" dirty="0" smtClean="0"/>
              <a:t>Claim</a:t>
            </a:r>
            <a:r>
              <a:rPr lang="pt-BR" sz="2000" dirty="0" smtClean="0"/>
              <a:t>: f(n) = O(n</a:t>
            </a:r>
            <a:r>
              <a:rPr lang="pt-BR" sz="2000" baseline="30000" dirty="0" smtClean="0"/>
              <a:t>2</a:t>
            </a:r>
            <a:r>
              <a:rPr lang="pt-BR" sz="2000" dirty="0" smtClean="0"/>
              <a:t>)</a:t>
            </a:r>
            <a:endParaRPr lang="pt-BR" sz="2000" dirty="0"/>
          </a:p>
          <a:p>
            <a:pPr marL="0" indent="0">
              <a:buNone/>
            </a:pPr>
            <a:r>
              <a:rPr lang="pt-BR" sz="2000" u="sng" dirty="0" smtClean="0"/>
              <a:t>Proof</a:t>
            </a:r>
            <a:r>
              <a:rPr lang="pt-BR" sz="2000" dirty="0" smtClean="0"/>
              <a:t>: Let C=8.5</a:t>
            </a:r>
            <a:r>
              <a:rPr lang="pt-BR" sz="2000" dirty="0"/>
              <a:t>. Then </a:t>
            </a:r>
            <a:r>
              <a:rPr lang="pt-BR" sz="2000" dirty="0" smtClean="0"/>
              <a:t>f(n) </a:t>
            </a:r>
            <a:r>
              <a:rPr lang="pt-BR" sz="2000" dirty="0"/>
              <a:t>= 1.5n</a:t>
            </a:r>
            <a:r>
              <a:rPr lang="pt-BR" sz="2000" baseline="30000" dirty="0"/>
              <a:t>2</a:t>
            </a:r>
            <a:r>
              <a:rPr lang="pt-BR" sz="2000" dirty="0"/>
              <a:t> + 4n+ 3 </a:t>
            </a:r>
            <a:r>
              <a:rPr lang="pt-BR" sz="2000" dirty="0" smtClean="0"/>
              <a:t>&lt;= </a:t>
            </a:r>
            <a:r>
              <a:rPr lang="pt-BR" sz="2000" dirty="0"/>
              <a:t>1.5n</a:t>
            </a:r>
            <a:r>
              <a:rPr lang="pt-BR" sz="2000" baseline="30000" dirty="0"/>
              <a:t>2</a:t>
            </a:r>
            <a:r>
              <a:rPr lang="pt-BR" sz="2000" dirty="0"/>
              <a:t> + </a:t>
            </a:r>
            <a:r>
              <a:rPr lang="pt-BR" sz="2000" dirty="0" smtClean="0"/>
              <a:t>4n</a:t>
            </a:r>
            <a:r>
              <a:rPr lang="pt-BR" sz="2000" baseline="30000" dirty="0" smtClean="0"/>
              <a:t>2</a:t>
            </a:r>
            <a:r>
              <a:rPr lang="pt-BR" sz="2000" dirty="0" smtClean="0"/>
              <a:t> + 3n</a:t>
            </a:r>
            <a:r>
              <a:rPr lang="pt-BR" sz="2000" baseline="30000" dirty="0" smtClean="0"/>
              <a:t>2</a:t>
            </a:r>
            <a:r>
              <a:rPr lang="pt-BR" sz="2000" dirty="0" smtClean="0"/>
              <a:t> &lt;= 8.5n</a:t>
            </a:r>
            <a:r>
              <a:rPr lang="pt-BR" sz="2000" baseline="30000" dirty="0" smtClean="0"/>
              <a:t>2</a:t>
            </a:r>
            <a:r>
              <a:rPr lang="pt-BR" sz="2000" dirty="0" smtClean="0"/>
              <a:t>.</a:t>
            </a:r>
          </a:p>
          <a:p>
            <a:pPr marL="0" indent="0">
              <a:buNone/>
            </a:pPr>
            <a:r>
              <a:rPr lang="pt-BR" sz="2000" dirty="0" smtClean="0"/>
              <a:t>Therefore </a:t>
            </a:r>
            <a:r>
              <a:rPr lang="pt-BR" sz="2000" dirty="0"/>
              <a:t>f = </a:t>
            </a:r>
            <a:r>
              <a:rPr lang="pt-BR" sz="2000" dirty="0" smtClean="0"/>
              <a:t>O(n</a:t>
            </a:r>
            <a:r>
              <a:rPr lang="pt-BR" sz="2000" baseline="30000" dirty="0" smtClean="0"/>
              <a:t>2</a:t>
            </a:r>
            <a:r>
              <a:rPr lang="pt-BR" sz="2000" dirty="0" smtClean="0"/>
              <a:t>)</a:t>
            </a:r>
            <a:endParaRPr lang="pt-BR" sz="2000"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3</a:t>
            </a:fld>
            <a:endParaRPr lang="en-US" altLang="en-US"/>
          </a:p>
        </p:txBody>
      </p:sp>
      <p:sp>
        <p:nvSpPr>
          <p:cNvPr id="9" name="Rounded Rectangle 8"/>
          <p:cNvSpPr/>
          <p:nvPr/>
        </p:nvSpPr>
        <p:spPr>
          <a:xfrm>
            <a:off x="1295400" y="3429000"/>
            <a:ext cx="6324600" cy="83582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dirty="0" smtClean="0"/>
              <a:t>There exists </a:t>
            </a:r>
            <a:r>
              <a:rPr lang="en-US" dirty="0"/>
              <a:t>a </a:t>
            </a:r>
            <a:r>
              <a:rPr lang="en-US" dirty="0" smtClean="0"/>
              <a:t>constant </a:t>
            </a:r>
            <a:r>
              <a:rPr lang="en-US" dirty="0" smtClean="0">
                <a:solidFill>
                  <a:srgbClr val="FF0000"/>
                </a:solidFill>
              </a:rPr>
              <a:t>C (e.g</a:t>
            </a:r>
            <a:r>
              <a:rPr lang="en-US" dirty="0">
                <a:solidFill>
                  <a:srgbClr val="FF0000"/>
                </a:solidFill>
              </a:rPr>
              <a:t>. C = 100) </a:t>
            </a:r>
            <a:r>
              <a:rPr lang="en-US" dirty="0"/>
              <a:t>such that </a:t>
            </a:r>
            <a:r>
              <a:rPr lang="en-US" dirty="0" smtClean="0"/>
              <a:t>f(n)/g(n) &lt;= C for all n sufficiently large.</a:t>
            </a:r>
            <a:endParaRPr lang="en-US" dirty="0"/>
          </a:p>
        </p:txBody>
      </p:sp>
      <p:sp>
        <p:nvSpPr>
          <p:cNvPr id="7" name="Rounded Rectangle 6"/>
          <p:cNvSpPr/>
          <p:nvPr/>
        </p:nvSpPr>
        <p:spPr>
          <a:xfrm>
            <a:off x="4299724" y="4372325"/>
            <a:ext cx="4387076" cy="73739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dirty="0" smtClean="0"/>
              <a:t>It’s ok to ignore n’s up to 10 or 20</a:t>
            </a:r>
            <a:endParaRPr lang="en-US" dirty="0"/>
          </a:p>
        </p:txBody>
      </p:sp>
    </p:spTree>
    <p:extLst>
      <p:ext uri="{BB962C8B-B14F-4D97-AF65-F5344CB8AC3E}">
        <p14:creationId xmlns:p14="http://schemas.microsoft.com/office/powerpoint/2010/main" val="2941578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Big-O notation</a:t>
            </a:r>
            <a:endParaRPr lang="en-US" dirty="0"/>
          </a:p>
        </p:txBody>
      </p:sp>
      <p:sp>
        <p:nvSpPr>
          <p:cNvPr id="3" name="Content Placeholder 2"/>
          <p:cNvSpPr>
            <a:spLocks noGrp="1"/>
          </p:cNvSpPr>
          <p:nvPr>
            <p:ph idx="1"/>
          </p:nvPr>
        </p:nvSpPr>
        <p:spPr/>
        <p:txBody>
          <a:bodyPr>
            <a:normAutofit/>
          </a:bodyPr>
          <a:lstStyle/>
          <a:p>
            <a:pPr marL="0" indent="0">
              <a:buNone/>
            </a:pPr>
            <a:r>
              <a:rPr lang="en-US" i="1" u="sng" dirty="0" smtClean="0"/>
              <a:t>Formally</a:t>
            </a:r>
            <a:r>
              <a:rPr lang="en-US" dirty="0" smtClean="0"/>
              <a:t>: </a:t>
            </a:r>
            <a:r>
              <a:rPr lang="de-DE" altLang="en-US" sz="2000" dirty="0"/>
              <a:t>Let </a:t>
            </a:r>
            <a:r>
              <a:rPr lang="de-DE" altLang="en-US" sz="2000" i="1" dirty="0" smtClean="0"/>
              <a:t>f(n)</a:t>
            </a:r>
            <a:r>
              <a:rPr lang="de-DE" altLang="en-US" sz="2000" dirty="0" smtClean="0"/>
              <a:t> </a:t>
            </a:r>
            <a:r>
              <a:rPr lang="de-DE" altLang="en-US" sz="2000" dirty="0"/>
              <a:t>and </a:t>
            </a:r>
            <a:r>
              <a:rPr lang="de-DE" altLang="en-US" sz="2000" i="1" dirty="0" smtClean="0"/>
              <a:t>g(n)</a:t>
            </a:r>
            <a:r>
              <a:rPr lang="de-DE" altLang="en-US" sz="2000" dirty="0" smtClean="0"/>
              <a:t> </a:t>
            </a:r>
            <a:r>
              <a:rPr lang="de-DE" altLang="en-US" sz="2000" dirty="0"/>
              <a:t>be two functions on positive integers</a:t>
            </a:r>
            <a:r>
              <a:rPr lang="de-DE" altLang="en-US" sz="2000" dirty="0" smtClean="0"/>
              <a:t>.</a:t>
            </a:r>
          </a:p>
          <a:p>
            <a:pPr marL="0" indent="0">
              <a:buNone/>
            </a:pPr>
            <a:endParaRPr lang="de-DE" sz="2000" dirty="0" smtClean="0"/>
          </a:p>
          <a:p>
            <a:pPr marL="0" indent="0">
              <a:buNone/>
            </a:pPr>
            <a:r>
              <a:rPr lang="en-US" sz="2000" dirty="0" smtClean="0"/>
              <a:t>We </a:t>
            </a:r>
            <a:r>
              <a:rPr lang="en-US" sz="2000" dirty="0"/>
              <a:t>say that f =</a:t>
            </a:r>
            <a:r>
              <a:rPr lang="en-US" sz="2000" dirty="0" smtClean="0"/>
              <a:t> </a:t>
            </a:r>
            <a:r>
              <a:rPr lang="en-US" sz="2000" dirty="0"/>
              <a:t>O(g) if there exists a large enough constant </a:t>
            </a:r>
            <a:r>
              <a:rPr lang="en-US" sz="2000" dirty="0" smtClean="0">
                <a:solidFill>
                  <a:srgbClr val="FF0000"/>
                </a:solidFill>
              </a:rPr>
              <a:t>C</a:t>
            </a:r>
            <a:r>
              <a:rPr lang="en-US" sz="2000" dirty="0" smtClean="0"/>
              <a:t/>
            </a:r>
            <a:br>
              <a:rPr lang="en-US" sz="2000" dirty="0" smtClean="0"/>
            </a:br>
            <a:r>
              <a:rPr lang="en-US" sz="2000" dirty="0" smtClean="0">
                <a:solidFill>
                  <a:srgbClr val="FF0000"/>
                </a:solidFill>
              </a:rPr>
              <a:t>(e.g</a:t>
            </a:r>
            <a:r>
              <a:rPr lang="en-US" sz="2000" dirty="0">
                <a:solidFill>
                  <a:srgbClr val="FF0000"/>
                </a:solidFill>
              </a:rPr>
              <a:t>. C = </a:t>
            </a:r>
            <a:r>
              <a:rPr lang="en-US" sz="2000" dirty="0" smtClean="0">
                <a:solidFill>
                  <a:srgbClr val="FF0000"/>
                </a:solidFill>
              </a:rPr>
              <a:t>100) </a:t>
            </a:r>
            <a:r>
              <a:rPr lang="en-US" sz="2000" dirty="0"/>
              <a:t>such that </a:t>
            </a:r>
            <a:r>
              <a:rPr lang="en-US" sz="2000" dirty="0" smtClean="0"/>
              <a:t>f(n) &lt;= C*g(n) </a:t>
            </a:r>
            <a:r>
              <a:rPr lang="en-US" sz="2000" dirty="0"/>
              <a:t>for all sufficiently large </a:t>
            </a:r>
            <a:r>
              <a:rPr lang="en-US" sz="2000" dirty="0" smtClean="0"/>
              <a:t>n.</a:t>
            </a: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r>
              <a:rPr lang="pt-BR" sz="2000" u="sng" dirty="0"/>
              <a:t>Example</a:t>
            </a:r>
            <a:r>
              <a:rPr lang="pt-BR" sz="2000" dirty="0" smtClean="0"/>
              <a:t>: Let f(n)  </a:t>
            </a:r>
            <a:r>
              <a:rPr lang="pt-BR" sz="2000" dirty="0"/>
              <a:t>= </a:t>
            </a:r>
            <a:r>
              <a:rPr lang="pt-BR" sz="2000" dirty="0" smtClean="0"/>
              <a:t>1.5n</a:t>
            </a:r>
            <a:r>
              <a:rPr lang="pt-BR" sz="2000" baseline="30000" dirty="0" smtClean="0"/>
              <a:t>2</a:t>
            </a:r>
            <a:r>
              <a:rPr lang="pt-BR" sz="2000" dirty="0" smtClean="0"/>
              <a:t> </a:t>
            </a:r>
            <a:r>
              <a:rPr lang="pt-BR" sz="2000" dirty="0"/>
              <a:t>+ </a:t>
            </a:r>
            <a:r>
              <a:rPr lang="pt-BR" sz="2000" dirty="0" smtClean="0"/>
              <a:t>4n+ 3</a:t>
            </a:r>
          </a:p>
          <a:p>
            <a:pPr marL="0" indent="0">
              <a:buNone/>
            </a:pPr>
            <a:r>
              <a:rPr lang="pt-BR" sz="2000" u="sng" dirty="0" smtClean="0"/>
              <a:t>Claim</a:t>
            </a:r>
            <a:r>
              <a:rPr lang="pt-BR" sz="2000" dirty="0" smtClean="0"/>
              <a:t>: f(n) = </a:t>
            </a:r>
            <a:r>
              <a:rPr lang="pt-BR" sz="2000" dirty="0" smtClean="0">
                <a:solidFill>
                  <a:srgbClr val="FF0000"/>
                </a:solidFill>
              </a:rPr>
              <a:t>O(n</a:t>
            </a:r>
            <a:r>
              <a:rPr lang="pt-BR" sz="2000" baseline="30000" dirty="0" smtClean="0">
                <a:solidFill>
                  <a:srgbClr val="FF0000"/>
                </a:solidFill>
              </a:rPr>
              <a:t>3</a:t>
            </a:r>
            <a:r>
              <a:rPr lang="pt-BR" sz="2000" dirty="0" smtClean="0">
                <a:solidFill>
                  <a:srgbClr val="FF0000"/>
                </a:solidFill>
              </a:rPr>
              <a:t>) </a:t>
            </a:r>
            <a:r>
              <a:rPr lang="pt-BR" sz="2000" dirty="0" smtClean="0"/>
              <a:t> // not tight, but still correct</a:t>
            </a:r>
            <a:endParaRPr lang="pt-BR" sz="2000" dirty="0"/>
          </a:p>
          <a:p>
            <a:pPr marL="0" indent="0">
              <a:buNone/>
            </a:pPr>
            <a:r>
              <a:rPr lang="pt-BR" sz="2000" u="sng" dirty="0" smtClean="0"/>
              <a:t>Proof</a:t>
            </a:r>
            <a:r>
              <a:rPr lang="pt-BR" sz="2000" dirty="0" smtClean="0"/>
              <a:t>: Let C=8.5</a:t>
            </a:r>
            <a:r>
              <a:rPr lang="pt-BR" sz="2000" dirty="0"/>
              <a:t>. Then </a:t>
            </a:r>
            <a:r>
              <a:rPr lang="pt-BR" sz="2000" dirty="0" smtClean="0"/>
              <a:t>f(n) </a:t>
            </a:r>
            <a:r>
              <a:rPr lang="pt-BR" sz="2000" dirty="0"/>
              <a:t>= 1.5n</a:t>
            </a:r>
            <a:r>
              <a:rPr lang="pt-BR" sz="2000" baseline="30000" dirty="0"/>
              <a:t>2</a:t>
            </a:r>
            <a:r>
              <a:rPr lang="pt-BR" sz="2000" dirty="0"/>
              <a:t> + 4n+ 3 </a:t>
            </a:r>
            <a:r>
              <a:rPr lang="pt-BR" sz="2000" dirty="0" smtClean="0"/>
              <a:t>&lt;= 8.5n</a:t>
            </a:r>
            <a:r>
              <a:rPr lang="pt-BR" sz="2000" baseline="30000" dirty="0" smtClean="0"/>
              <a:t>2</a:t>
            </a:r>
            <a:r>
              <a:rPr lang="pt-BR" sz="2000" dirty="0" smtClean="0"/>
              <a:t> &lt;=8.5n</a:t>
            </a:r>
            <a:r>
              <a:rPr lang="pt-BR" sz="2000" baseline="30000" dirty="0" smtClean="0"/>
              <a:t>3</a:t>
            </a:r>
            <a:r>
              <a:rPr lang="pt-BR" sz="2000" dirty="0" smtClean="0"/>
              <a:t>.</a:t>
            </a:r>
          </a:p>
          <a:p>
            <a:pPr marL="0" indent="0">
              <a:buNone/>
            </a:pPr>
            <a:r>
              <a:rPr lang="pt-BR" sz="2000" dirty="0" smtClean="0"/>
              <a:t>Therefore </a:t>
            </a:r>
            <a:r>
              <a:rPr lang="pt-BR" sz="2000" dirty="0"/>
              <a:t>f = </a:t>
            </a:r>
            <a:r>
              <a:rPr lang="pt-BR" sz="2000" dirty="0" smtClean="0"/>
              <a:t>O(n</a:t>
            </a:r>
            <a:r>
              <a:rPr lang="pt-BR" sz="2000" baseline="30000" dirty="0" smtClean="0"/>
              <a:t>3</a:t>
            </a:r>
            <a:r>
              <a:rPr lang="pt-BR" sz="2000" dirty="0" smtClean="0"/>
              <a:t>)</a:t>
            </a:r>
            <a:endParaRPr lang="pt-BR" sz="2000"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4</a:t>
            </a:fld>
            <a:endParaRPr lang="en-US" altLang="en-US"/>
          </a:p>
        </p:txBody>
      </p:sp>
      <p:sp>
        <p:nvSpPr>
          <p:cNvPr id="9" name="Rounded Rectangle 8"/>
          <p:cNvSpPr/>
          <p:nvPr/>
        </p:nvSpPr>
        <p:spPr>
          <a:xfrm>
            <a:off x="1295400" y="3429000"/>
            <a:ext cx="6324600" cy="83582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dirty="0" smtClean="0"/>
              <a:t>There exists </a:t>
            </a:r>
            <a:r>
              <a:rPr lang="en-US" dirty="0"/>
              <a:t>a </a:t>
            </a:r>
            <a:r>
              <a:rPr lang="en-US" dirty="0" smtClean="0"/>
              <a:t>constant </a:t>
            </a:r>
            <a:r>
              <a:rPr lang="en-US" dirty="0" smtClean="0">
                <a:solidFill>
                  <a:srgbClr val="FF0000"/>
                </a:solidFill>
              </a:rPr>
              <a:t>C (e.g</a:t>
            </a:r>
            <a:r>
              <a:rPr lang="en-US" dirty="0">
                <a:solidFill>
                  <a:srgbClr val="FF0000"/>
                </a:solidFill>
              </a:rPr>
              <a:t>. C = 100) </a:t>
            </a:r>
            <a:r>
              <a:rPr lang="en-US" dirty="0"/>
              <a:t>such that </a:t>
            </a:r>
            <a:r>
              <a:rPr lang="en-US" dirty="0" smtClean="0"/>
              <a:t>f(n)/g(n) &lt;= C for all n sufficiently large.</a:t>
            </a:r>
            <a:endParaRPr lang="en-US" dirty="0"/>
          </a:p>
        </p:txBody>
      </p:sp>
    </p:spTree>
    <p:extLst>
      <p:ext uri="{BB962C8B-B14F-4D97-AF65-F5344CB8AC3E}">
        <p14:creationId xmlns:p14="http://schemas.microsoft.com/office/powerpoint/2010/main" val="116342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Big-O notation </a:t>
            </a:r>
            <a:endParaRPr lang="en-US" dirty="0"/>
          </a:p>
        </p:txBody>
      </p:sp>
      <p:sp>
        <p:nvSpPr>
          <p:cNvPr id="3" name="Content Placeholder 2"/>
          <p:cNvSpPr>
            <a:spLocks noGrp="1"/>
          </p:cNvSpPr>
          <p:nvPr>
            <p:ph idx="1"/>
          </p:nvPr>
        </p:nvSpPr>
        <p:spPr/>
        <p:txBody>
          <a:bodyPr>
            <a:normAutofit/>
          </a:bodyPr>
          <a:lstStyle/>
          <a:p>
            <a:pPr marL="0" indent="0">
              <a:buNone/>
            </a:pPr>
            <a:r>
              <a:rPr lang="en-US" i="1" u="sng" dirty="0" smtClean="0"/>
              <a:t>Formally</a:t>
            </a:r>
            <a:r>
              <a:rPr lang="en-US" dirty="0" smtClean="0"/>
              <a:t>: </a:t>
            </a:r>
            <a:r>
              <a:rPr lang="de-DE" altLang="en-US" sz="2000" dirty="0"/>
              <a:t>Let </a:t>
            </a:r>
            <a:r>
              <a:rPr lang="de-DE" altLang="en-US" sz="2000" i="1" dirty="0" smtClean="0"/>
              <a:t>f(n)</a:t>
            </a:r>
            <a:r>
              <a:rPr lang="de-DE" altLang="en-US" sz="2000" dirty="0" smtClean="0"/>
              <a:t> </a:t>
            </a:r>
            <a:r>
              <a:rPr lang="de-DE" altLang="en-US" sz="2000" dirty="0"/>
              <a:t>and </a:t>
            </a:r>
            <a:r>
              <a:rPr lang="de-DE" altLang="en-US" sz="2000" i="1" dirty="0" smtClean="0"/>
              <a:t>g(n)</a:t>
            </a:r>
            <a:r>
              <a:rPr lang="de-DE" altLang="en-US" sz="2000" dirty="0" smtClean="0"/>
              <a:t> </a:t>
            </a:r>
            <a:r>
              <a:rPr lang="de-DE" altLang="en-US" sz="2000" dirty="0"/>
              <a:t>be two functions on positive integers</a:t>
            </a:r>
            <a:r>
              <a:rPr lang="de-DE" altLang="en-US" sz="2000" dirty="0" smtClean="0"/>
              <a:t>.</a:t>
            </a:r>
          </a:p>
          <a:p>
            <a:pPr marL="0" indent="0">
              <a:buNone/>
            </a:pPr>
            <a:endParaRPr lang="de-DE" sz="2000" dirty="0" smtClean="0"/>
          </a:p>
          <a:p>
            <a:pPr marL="0" indent="0">
              <a:buNone/>
            </a:pPr>
            <a:r>
              <a:rPr lang="en-US" sz="2000" dirty="0" smtClean="0"/>
              <a:t>We </a:t>
            </a:r>
            <a:r>
              <a:rPr lang="en-US" sz="2000" dirty="0"/>
              <a:t>say that </a:t>
            </a:r>
            <a:r>
              <a:rPr lang="en-US" sz="2000" dirty="0">
                <a:solidFill>
                  <a:srgbClr val="FF0000"/>
                </a:solidFill>
              </a:rPr>
              <a:t>f </a:t>
            </a:r>
            <a:r>
              <a:rPr lang="en-US" sz="2000" dirty="0" smtClean="0">
                <a:solidFill>
                  <a:srgbClr val="FF0000"/>
                </a:solidFill>
              </a:rPr>
              <a:t>= </a:t>
            </a:r>
            <a:r>
              <a:rPr lang="el-GR" sz="2000" dirty="0" smtClean="0">
                <a:solidFill>
                  <a:srgbClr val="FF0000"/>
                </a:solidFill>
              </a:rPr>
              <a:t>Θ</a:t>
            </a:r>
            <a:r>
              <a:rPr lang="en-US" sz="2000" dirty="0" smtClean="0">
                <a:solidFill>
                  <a:srgbClr val="FF0000"/>
                </a:solidFill>
              </a:rPr>
              <a:t>(g</a:t>
            </a:r>
            <a:r>
              <a:rPr lang="en-US" sz="2000" dirty="0">
                <a:solidFill>
                  <a:srgbClr val="FF0000"/>
                </a:solidFill>
              </a:rPr>
              <a:t>)</a:t>
            </a:r>
            <a:r>
              <a:rPr lang="en-US" sz="2000" dirty="0"/>
              <a:t> if there </a:t>
            </a:r>
            <a:r>
              <a:rPr lang="en-US" sz="2000" dirty="0" smtClean="0"/>
              <a:t>are two constants </a:t>
            </a:r>
            <a:r>
              <a:rPr lang="en-US" sz="2000" dirty="0" smtClean="0">
                <a:solidFill>
                  <a:srgbClr val="FF0000"/>
                </a:solidFill>
              </a:rPr>
              <a:t>C, D (e.g</a:t>
            </a:r>
            <a:r>
              <a:rPr lang="en-US" sz="2000" dirty="0">
                <a:solidFill>
                  <a:srgbClr val="FF0000"/>
                </a:solidFill>
              </a:rPr>
              <a:t>. C = </a:t>
            </a:r>
            <a:r>
              <a:rPr lang="en-US" sz="2000" dirty="0" smtClean="0">
                <a:solidFill>
                  <a:srgbClr val="FF0000"/>
                </a:solidFill>
              </a:rPr>
              <a:t>10, D = 0.5) </a:t>
            </a:r>
            <a:r>
              <a:rPr lang="en-US" sz="2000" dirty="0"/>
              <a:t>such that </a:t>
            </a:r>
            <a:r>
              <a:rPr lang="en-US" sz="2000" dirty="0" smtClean="0"/>
              <a:t>D*g(n) &lt;= f(n) &lt;= C*g(n) </a:t>
            </a:r>
            <a:r>
              <a:rPr lang="en-US" sz="2000" dirty="0"/>
              <a:t>for all sufficiently large </a:t>
            </a:r>
            <a:r>
              <a:rPr lang="en-US" sz="2000" dirty="0" smtClean="0"/>
              <a:t>n.</a:t>
            </a: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r>
              <a:rPr lang="pt-BR" sz="2000" u="sng" dirty="0"/>
              <a:t>Example</a:t>
            </a:r>
            <a:r>
              <a:rPr lang="pt-BR" sz="2000" dirty="0" smtClean="0"/>
              <a:t>: Let f(n)  </a:t>
            </a:r>
            <a:r>
              <a:rPr lang="pt-BR" sz="2000" dirty="0"/>
              <a:t>= </a:t>
            </a:r>
            <a:r>
              <a:rPr lang="pt-BR" sz="2000" dirty="0" smtClean="0"/>
              <a:t>1.5n</a:t>
            </a:r>
            <a:r>
              <a:rPr lang="pt-BR" sz="2000" baseline="30000" dirty="0" smtClean="0"/>
              <a:t>2</a:t>
            </a:r>
            <a:r>
              <a:rPr lang="pt-BR" sz="2000" dirty="0" smtClean="0"/>
              <a:t> </a:t>
            </a:r>
            <a:r>
              <a:rPr lang="pt-BR" sz="2000" dirty="0"/>
              <a:t>+ </a:t>
            </a:r>
            <a:r>
              <a:rPr lang="pt-BR" sz="2000" dirty="0" smtClean="0"/>
              <a:t>4n+ 3</a:t>
            </a:r>
          </a:p>
          <a:p>
            <a:pPr marL="0" indent="0">
              <a:buNone/>
            </a:pPr>
            <a:r>
              <a:rPr lang="pt-BR" sz="2000" u="sng" dirty="0" smtClean="0"/>
              <a:t>Claim</a:t>
            </a:r>
            <a:r>
              <a:rPr lang="pt-BR" sz="2000" dirty="0" smtClean="0"/>
              <a:t>: f(n) = </a:t>
            </a:r>
            <a:r>
              <a:rPr lang="el-GR" sz="2000" dirty="0" smtClean="0"/>
              <a:t>Θ</a:t>
            </a:r>
            <a:r>
              <a:rPr lang="pt-BR" sz="2000" dirty="0" smtClean="0"/>
              <a:t>(n</a:t>
            </a:r>
            <a:r>
              <a:rPr lang="pt-BR" sz="2000" baseline="30000" dirty="0" smtClean="0"/>
              <a:t>2</a:t>
            </a:r>
            <a:r>
              <a:rPr lang="pt-BR" sz="2000" dirty="0" smtClean="0"/>
              <a:t>)</a:t>
            </a:r>
            <a:endParaRPr lang="pt-BR" sz="2000" dirty="0"/>
          </a:p>
          <a:p>
            <a:pPr marL="0" indent="0">
              <a:buNone/>
            </a:pPr>
            <a:r>
              <a:rPr lang="pt-BR" sz="2000" u="sng" dirty="0" smtClean="0"/>
              <a:t>Proof</a:t>
            </a:r>
            <a:r>
              <a:rPr lang="pt-BR" sz="2000" dirty="0" smtClean="0"/>
              <a:t>: Let D = 1.5, C=8.5</a:t>
            </a:r>
            <a:r>
              <a:rPr lang="pt-BR" sz="2000" dirty="0"/>
              <a:t>. Then </a:t>
            </a:r>
            <a:r>
              <a:rPr lang="pt-BR" sz="2000" dirty="0" smtClean="0"/>
              <a:t>D n</a:t>
            </a:r>
            <a:r>
              <a:rPr lang="pt-BR" sz="2000" baseline="30000" dirty="0" smtClean="0"/>
              <a:t>2</a:t>
            </a:r>
            <a:r>
              <a:rPr lang="pt-BR" sz="2000" dirty="0" smtClean="0"/>
              <a:t>&lt;= f(n) </a:t>
            </a:r>
            <a:r>
              <a:rPr lang="pt-BR" sz="2000" dirty="0"/>
              <a:t>&lt;= </a:t>
            </a:r>
            <a:r>
              <a:rPr lang="pt-BR" sz="2000" dirty="0" smtClean="0"/>
              <a:t>Cn</a:t>
            </a:r>
            <a:r>
              <a:rPr lang="pt-BR" sz="2000" baseline="30000" dirty="0" smtClean="0"/>
              <a:t>2</a:t>
            </a:r>
            <a:r>
              <a:rPr lang="pt-BR" sz="2000" dirty="0" smtClean="0"/>
              <a:t>.  Therefore </a:t>
            </a:r>
            <a:r>
              <a:rPr lang="pt-BR" sz="2000" dirty="0"/>
              <a:t>f = </a:t>
            </a:r>
            <a:r>
              <a:rPr lang="el-GR" sz="2000" dirty="0" smtClean="0"/>
              <a:t>Θ</a:t>
            </a:r>
            <a:r>
              <a:rPr lang="pt-BR" sz="2000" dirty="0" smtClean="0"/>
              <a:t>(n</a:t>
            </a:r>
            <a:r>
              <a:rPr lang="pt-BR" sz="2000" baseline="30000" dirty="0" smtClean="0"/>
              <a:t>2</a:t>
            </a:r>
            <a:r>
              <a:rPr lang="pt-BR" sz="2000" dirty="0" smtClean="0"/>
              <a:t>)</a:t>
            </a:r>
            <a:endParaRPr lang="pt-BR" sz="2000"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5</a:t>
            </a:fld>
            <a:endParaRPr lang="en-US" altLang="en-US"/>
          </a:p>
        </p:txBody>
      </p:sp>
      <p:sp>
        <p:nvSpPr>
          <p:cNvPr id="9" name="Rounded Rectangle 8"/>
          <p:cNvSpPr/>
          <p:nvPr/>
        </p:nvSpPr>
        <p:spPr>
          <a:xfrm>
            <a:off x="1295400" y="3429000"/>
            <a:ext cx="6324600" cy="83582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dirty="0" smtClean="0"/>
              <a:t>There exist constant </a:t>
            </a:r>
            <a:r>
              <a:rPr lang="en-US" dirty="0" smtClean="0">
                <a:solidFill>
                  <a:srgbClr val="FF0000"/>
                </a:solidFill>
              </a:rPr>
              <a:t>C, D </a:t>
            </a:r>
            <a:r>
              <a:rPr lang="en-US" dirty="0" smtClean="0"/>
              <a:t>such that</a:t>
            </a:r>
            <a:br>
              <a:rPr lang="en-US" dirty="0" smtClean="0"/>
            </a:br>
            <a:r>
              <a:rPr lang="en-US" dirty="0" smtClean="0"/>
              <a:t>D &lt;= f(n)/g(n) &lt;= C for all n sufficiently large.</a:t>
            </a:r>
            <a:endParaRPr lang="en-US" dirty="0"/>
          </a:p>
        </p:txBody>
      </p:sp>
    </p:spTree>
    <p:extLst>
      <p:ext uri="{BB962C8B-B14F-4D97-AF65-F5344CB8AC3E}">
        <p14:creationId xmlns:p14="http://schemas.microsoft.com/office/powerpoint/2010/main" val="257505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Big-O notation </a:t>
            </a:r>
            <a:endParaRPr lang="en-US" dirty="0"/>
          </a:p>
        </p:txBody>
      </p:sp>
      <p:sp>
        <p:nvSpPr>
          <p:cNvPr id="3" name="Content Placeholder 2"/>
          <p:cNvSpPr>
            <a:spLocks noGrp="1"/>
          </p:cNvSpPr>
          <p:nvPr>
            <p:ph idx="1"/>
          </p:nvPr>
        </p:nvSpPr>
        <p:spPr/>
        <p:txBody>
          <a:bodyPr>
            <a:normAutofit/>
          </a:bodyPr>
          <a:lstStyle/>
          <a:p>
            <a:pPr marL="0" indent="0">
              <a:buNone/>
            </a:pPr>
            <a:r>
              <a:rPr lang="en-US" i="1" u="sng" dirty="0" smtClean="0"/>
              <a:t>Formally</a:t>
            </a:r>
            <a:r>
              <a:rPr lang="en-US" dirty="0" smtClean="0"/>
              <a:t>: </a:t>
            </a:r>
            <a:r>
              <a:rPr lang="de-DE" altLang="en-US" sz="2000" dirty="0"/>
              <a:t>Let </a:t>
            </a:r>
            <a:r>
              <a:rPr lang="de-DE" altLang="en-US" sz="2000" i="1" dirty="0" smtClean="0"/>
              <a:t>f(n)</a:t>
            </a:r>
            <a:r>
              <a:rPr lang="de-DE" altLang="en-US" sz="2000" dirty="0" smtClean="0"/>
              <a:t> </a:t>
            </a:r>
            <a:r>
              <a:rPr lang="de-DE" altLang="en-US" sz="2000" dirty="0"/>
              <a:t>and </a:t>
            </a:r>
            <a:r>
              <a:rPr lang="de-DE" altLang="en-US" sz="2000" i="1" dirty="0" smtClean="0"/>
              <a:t>g(n)</a:t>
            </a:r>
            <a:r>
              <a:rPr lang="de-DE" altLang="en-US" sz="2000" dirty="0" smtClean="0"/>
              <a:t> </a:t>
            </a:r>
            <a:r>
              <a:rPr lang="de-DE" altLang="en-US" sz="2000" dirty="0"/>
              <a:t>be two functions on positive integers</a:t>
            </a:r>
            <a:r>
              <a:rPr lang="de-DE" altLang="en-US" sz="2000" dirty="0" smtClean="0"/>
              <a:t>.</a:t>
            </a:r>
          </a:p>
          <a:p>
            <a:pPr marL="0" indent="0">
              <a:buNone/>
            </a:pPr>
            <a:endParaRPr lang="de-DE" sz="2000" dirty="0" smtClean="0"/>
          </a:p>
          <a:p>
            <a:pPr marL="0" indent="0">
              <a:buNone/>
            </a:pPr>
            <a:r>
              <a:rPr lang="en-US" sz="2000" dirty="0" smtClean="0"/>
              <a:t>We </a:t>
            </a:r>
            <a:r>
              <a:rPr lang="en-US" sz="2000" dirty="0"/>
              <a:t>say that f = </a:t>
            </a:r>
            <a:r>
              <a:rPr lang="el-GR" sz="2000" dirty="0" smtClean="0"/>
              <a:t>Θ</a:t>
            </a:r>
            <a:r>
              <a:rPr lang="en-US" sz="2000" dirty="0" smtClean="0"/>
              <a:t>(g</a:t>
            </a:r>
            <a:r>
              <a:rPr lang="en-US" sz="2000" dirty="0"/>
              <a:t>) if there </a:t>
            </a:r>
            <a:r>
              <a:rPr lang="en-US" sz="2000" dirty="0" smtClean="0"/>
              <a:t>are two constants </a:t>
            </a:r>
            <a:r>
              <a:rPr lang="en-US" sz="2000" dirty="0" smtClean="0">
                <a:solidFill>
                  <a:srgbClr val="FF0000"/>
                </a:solidFill>
              </a:rPr>
              <a:t>C, D (e.g</a:t>
            </a:r>
            <a:r>
              <a:rPr lang="en-US" sz="2000" dirty="0">
                <a:solidFill>
                  <a:srgbClr val="FF0000"/>
                </a:solidFill>
              </a:rPr>
              <a:t>. C = </a:t>
            </a:r>
            <a:r>
              <a:rPr lang="en-US" sz="2000" dirty="0" smtClean="0">
                <a:solidFill>
                  <a:srgbClr val="FF0000"/>
                </a:solidFill>
              </a:rPr>
              <a:t>10, D = 0.5) </a:t>
            </a:r>
            <a:r>
              <a:rPr lang="en-US" sz="2000" dirty="0"/>
              <a:t>such that </a:t>
            </a:r>
            <a:r>
              <a:rPr lang="en-US" sz="2000" dirty="0" smtClean="0"/>
              <a:t>D*g(n) &lt;= f(n) &lt;= C*g(n) </a:t>
            </a:r>
            <a:r>
              <a:rPr lang="en-US" sz="2000" dirty="0"/>
              <a:t>for all sufficiently large </a:t>
            </a:r>
            <a:r>
              <a:rPr lang="en-US" sz="2000" dirty="0" smtClean="0"/>
              <a:t>n.</a:t>
            </a: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r>
              <a:rPr lang="en-US" sz="2000" dirty="0" smtClean="0"/>
              <a:t>Ex1: Prove that if </a:t>
            </a:r>
            <a:r>
              <a:rPr lang="en-US" sz="2000" dirty="0"/>
              <a:t>f = </a:t>
            </a:r>
            <a:r>
              <a:rPr lang="el-GR" sz="2000" dirty="0"/>
              <a:t>Θ</a:t>
            </a:r>
            <a:r>
              <a:rPr lang="en-US" sz="2000" dirty="0"/>
              <a:t>(g</a:t>
            </a:r>
            <a:r>
              <a:rPr lang="en-US" sz="2000" dirty="0" smtClean="0"/>
              <a:t>), then g </a:t>
            </a:r>
            <a:r>
              <a:rPr lang="en-US" sz="2000" dirty="0"/>
              <a:t>= </a:t>
            </a:r>
            <a:r>
              <a:rPr lang="el-GR" sz="2000" dirty="0"/>
              <a:t>Θ</a:t>
            </a:r>
            <a:r>
              <a:rPr lang="en-US" sz="2000" dirty="0" smtClean="0"/>
              <a:t>(f)</a:t>
            </a:r>
          </a:p>
          <a:p>
            <a:pPr marL="0" indent="0">
              <a:buNone/>
            </a:pPr>
            <a:endParaRPr lang="en-US" sz="2000" dirty="0" smtClean="0"/>
          </a:p>
          <a:p>
            <a:pPr marL="0" indent="0">
              <a:buNone/>
            </a:pPr>
            <a:r>
              <a:rPr lang="en-US" sz="2000" dirty="0" smtClean="0"/>
              <a:t>Ex2: Show an example where f = O(g),</a:t>
            </a:r>
            <a:br>
              <a:rPr lang="en-US" sz="2000" dirty="0" smtClean="0"/>
            </a:br>
            <a:r>
              <a:rPr lang="en-US" sz="2000" dirty="0" smtClean="0"/>
              <a:t>but it is not true that g=O(f)</a:t>
            </a:r>
            <a:endParaRPr lang="en-US" sz="2000" dirty="0"/>
          </a:p>
          <a:p>
            <a:pPr marL="0" indent="0">
              <a:buNone/>
            </a:pPr>
            <a:endParaRPr lang="en-US" sz="2000" dirty="0" smtClean="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6</a:t>
            </a:fld>
            <a:endParaRPr lang="en-US" altLang="en-US"/>
          </a:p>
        </p:txBody>
      </p:sp>
      <p:sp>
        <p:nvSpPr>
          <p:cNvPr id="16" name="Line 16"/>
          <p:cNvSpPr>
            <a:spLocks noChangeShapeType="1"/>
          </p:cNvSpPr>
          <p:nvPr/>
        </p:nvSpPr>
        <p:spPr bwMode="auto">
          <a:xfrm>
            <a:off x="6019800" y="4343400"/>
            <a:ext cx="0" cy="1371600"/>
          </a:xfrm>
          <a:prstGeom prst="line">
            <a:avLst/>
          </a:prstGeom>
          <a:noFill/>
          <a:ln w="9525">
            <a:solidFill>
              <a:schemeClr val="tx1"/>
            </a:solidFill>
            <a:round/>
            <a:headEnd type="stealth"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17" name="Line 17"/>
          <p:cNvSpPr>
            <a:spLocks noChangeShapeType="1"/>
          </p:cNvSpPr>
          <p:nvPr/>
        </p:nvSpPr>
        <p:spPr bwMode="auto">
          <a:xfrm>
            <a:off x="6019800" y="5715000"/>
            <a:ext cx="1600200" cy="0"/>
          </a:xfrm>
          <a:prstGeom prst="line">
            <a:avLst/>
          </a:prstGeom>
          <a:noFill/>
          <a:ln w="9525">
            <a:solidFill>
              <a:schemeClr val="tx1"/>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18" name="Line 18"/>
          <p:cNvSpPr>
            <a:spLocks noChangeShapeType="1"/>
          </p:cNvSpPr>
          <p:nvPr/>
        </p:nvSpPr>
        <p:spPr bwMode="auto">
          <a:xfrm flipV="1">
            <a:off x="6019800" y="4191000"/>
            <a:ext cx="1524000" cy="1524000"/>
          </a:xfrm>
          <a:prstGeom prst="line">
            <a:avLst/>
          </a:prstGeom>
          <a:noFill/>
          <a:ln w="19050">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19" name="Text Box 19"/>
          <p:cNvSpPr txBox="1">
            <a:spLocks noChangeArrowheads="1"/>
          </p:cNvSpPr>
          <p:nvPr/>
        </p:nvSpPr>
        <p:spPr bwMode="auto">
          <a:xfrm>
            <a:off x="7527925" y="4073525"/>
            <a:ext cx="52129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1800" dirty="0" smtClean="0"/>
              <a:t>g(n</a:t>
            </a:r>
            <a:r>
              <a:rPr lang="en-US" altLang="en-US" sz="1800" dirty="0"/>
              <a:t>)</a:t>
            </a:r>
          </a:p>
        </p:txBody>
      </p:sp>
      <p:sp>
        <p:nvSpPr>
          <p:cNvPr id="20" name="Text Box 21"/>
          <p:cNvSpPr txBox="1">
            <a:spLocks noChangeArrowheads="1"/>
          </p:cNvSpPr>
          <p:nvPr/>
        </p:nvSpPr>
        <p:spPr bwMode="auto">
          <a:xfrm>
            <a:off x="8016875" y="3657600"/>
            <a:ext cx="4683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1800" dirty="0" smtClean="0"/>
              <a:t>f(n</a:t>
            </a:r>
            <a:r>
              <a:rPr lang="en-US" altLang="en-US" sz="1800" dirty="0"/>
              <a:t>)</a:t>
            </a:r>
          </a:p>
        </p:txBody>
      </p:sp>
      <p:sp>
        <p:nvSpPr>
          <p:cNvPr id="21" name="Line 22"/>
          <p:cNvSpPr>
            <a:spLocks noChangeShapeType="1"/>
          </p:cNvSpPr>
          <p:nvPr/>
        </p:nvSpPr>
        <p:spPr bwMode="auto">
          <a:xfrm flipV="1">
            <a:off x="6019800" y="3517900"/>
            <a:ext cx="1058862" cy="2197100"/>
          </a:xfrm>
          <a:prstGeom prst="line">
            <a:avLst/>
          </a:prstGeom>
          <a:noFill/>
          <a:ln w="1905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22" name="Text Box 23"/>
          <p:cNvSpPr txBox="1">
            <a:spLocks noChangeArrowheads="1"/>
          </p:cNvSpPr>
          <p:nvPr/>
        </p:nvSpPr>
        <p:spPr bwMode="auto">
          <a:xfrm>
            <a:off x="6430728" y="3446463"/>
            <a:ext cx="70083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1800" dirty="0" smtClean="0">
                <a:sym typeface="Symbol" pitchFamily="18" charset="2"/>
              </a:rPr>
              <a:t>3*</a:t>
            </a:r>
            <a:r>
              <a:rPr lang="en-US" altLang="en-US" sz="1800" dirty="0">
                <a:sym typeface="Symbol" pitchFamily="18" charset="2"/>
              </a:rPr>
              <a:t>g</a:t>
            </a:r>
            <a:r>
              <a:rPr lang="en-US" altLang="en-US" sz="1800" dirty="0" smtClean="0"/>
              <a:t>(n</a:t>
            </a:r>
            <a:r>
              <a:rPr lang="en-US" altLang="en-US" sz="1800" dirty="0"/>
              <a:t>)</a:t>
            </a:r>
          </a:p>
        </p:txBody>
      </p:sp>
      <p:sp>
        <p:nvSpPr>
          <p:cNvPr id="23" name="Freeform 24"/>
          <p:cNvSpPr>
            <a:spLocks/>
          </p:cNvSpPr>
          <p:nvPr/>
        </p:nvSpPr>
        <p:spPr bwMode="auto">
          <a:xfrm>
            <a:off x="6019799" y="3446464"/>
            <a:ext cx="2378075" cy="2103436"/>
          </a:xfrm>
          <a:custGeom>
            <a:avLst/>
            <a:gdLst>
              <a:gd name="T0" fmla="*/ 0 w 1488"/>
              <a:gd name="T1" fmla="*/ 2147483647 h 1136"/>
              <a:gd name="T2" fmla="*/ 2147483647 w 1488"/>
              <a:gd name="T3" fmla="*/ 2147483647 h 1136"/>
              <a:gd name="T4" fmla="*/ 2147483647 w 1488"/>
              <a:gd name="T5" fmla="*/ 2147483647 h 1136"/>
              <a:gd name="T6" fmla="*/ 2147483647 w 1488"/>
              <a:gd name="T7" fmla="*/ 2147483647 h 1136"/>
              <a:gd name="T8" fmla="*/ 2147483647 w 1488"/>
              <a:gd name="T9" fmla="*/ 2147483647 h 1136"/>
              <a:gd name="T10" fmla="*/ 2147483647 w 1488"/>
              <a:gd name="T11" fmla="*/ 2147483647 h 1136"/>
              <a:gd name="T12" fmla="*/ 2147483647 w 1488"/>
              <a:gd name="T13" fmla="*/ 2147483647 h 1136"/>
              <a:gd name="T14" fmla="*/ 2147483647 w 1488"/>
              <a:gd name="T15" fmla="*/ 2147483647 h 1136"/>
              <a:gd name="T16" fmla="*/ 2147483647 w 1488"/>
              <a:gd name="T17" fmla="*/ 2147483647 h 113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88" h="1136">
                <a:moveTo>
                  <a:pt x="0" y="1096"/>
                </a:moveTo>
                <a:cubicBezTo>
                  <a:pt x="100" y="1116"/>
                  <a:pt x="200" y="1136"/>
                  <a:pt x="240" y="1096"/>
                </a:cubicBezTo>
                <a:cubicBezTo>
                  <a:pt x="280" y="1056"/>
                  <a:pt x="208" y="936"/>
                  <a:pt x="240" y="856"/>
                </a:cubicBezTo>
                <a:cubicBezTo>
                  <a:pt x="272" y="776"/>
                  <a:pt x="336" y="656"/>
                  <a:pt x="432" y="616"/>
                </a:cubicBezTo>
                <a:cubicBezTo>
                  <a:pt x="528" y="576"/>
                  <a:pt x="728" y="704"/>
                  <a:pt x="816" y="616"/>
                </a:cubicBezTo>
                <a:cubicBezTo>
                  <a:pt x="904" y="528"/>
                  <a:pt x="896" y="176"/>
                  <a:pt x="960" y="88"/>
                </a:cubicBezTo>
                <a:cubicBezTo>
                  <a:pt x="1024" y="0"/>
                  <a:pt x="1144" y="40"/>
                  <a:pt x="1200" y="88"/>
                </a:cubicBezTo>
                <a:cubicBezTo>
                  <a:pt x="1256" y="136"/>
                  <a:pt x="1248" y="360"/>
                  <a:pt x="1296" y="376"/>
                </a:cubicBezTo>
                <a:cubicBezTo>
                  <a:pt x="1344" y="392"/>
                  <a:pt x="1456" y="216"/>
                  <a:pt x="1488" y="184"/>
                </a:cubicBezTo>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24" name="Line 25"/>
          <p:cNvSpPr>
            <a:spLocks noChangeShapeType="1"/>
          </p:cNvSpPr>
          <p:nvPr/>
        </p:nvSpPr>
        <p:spPr bwMode="auto">
          <a:xfrm flipV="1">
            <a:off x="6019800" y="4343400"/>
            <a:ext cx="2209800" cy="1371600"/>
          </a:xfrm>
          <a:prstGeom prst="line">
            <a:avLst/>
          </a:prstGeom>
          <a:noFill/>
          <a:ln w="1905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25" name="Text Box 26"/>
          <p:cNvSpPr txBox="1">
            <a:spLocks noChangeArrowheads="1"/>
          </p:cNvSpPr>
          <p:nvPr/>
        </p:nvSpPr>
        <p:spPr bwMode="auto">
          <a:xfrm>
            <a:off x="7716842" y="4747725"/>
            <a:ext cx="8595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400">
                <a:solidFill>
                  <a:schemeClr val="tx1"/>
                </a:solidFill>
                <a:latin typeface="Arial Narrow" pitchFamily="34" charset="0"/>
                <a:cs typeface="Times New Roman" pitchFamily="18" charset="0"/>
              </a:defRPr>
            </a:lvl1pPr>
            <a:lvl2pPr marL="742950" indent="-285750" eaLnBrk="0" hangingPunct="0">
              <a:spcBef>
                <a:spcPct val="20000"/>
              </a:spcBef>
              <a:buChar char="–"/>
              <a:defRPr sz="2000">
                <a:solidFill>
                  <a:schemeClr val="tx1"/>
                </a:solidFill>
                <a:latin typeface="Arial Narrow" pitchFamily="34"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en-US" sz="1800" dirty="0" smtClean="0"/>
              <a:t>0.5*g(n</a:t>
            </a:r>
            <a:r>
              <a:rPr lang="en-US" altLang="en-US" sz="1800" dirty="0"/>
              <a:t>)</a:t>
            </a:r>
          </a:p>
        </p:txBody>
      </p:sp>
    </p:spTree>
    <p:extLst>
      <p:ext uri="{BB962C8B-B14F-4D97-AF65-F5344CB8AC3E}">
        <p14:creationId xmlns:p14="http://schemas.microsoft.com/office/powerpoint/2010/main" val="23077951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orders of magnitude</a:t>
            </a:r>
          </a:p>
        </p:txBody>
      </p:sp>
      <p:sp>
        <p:nvSpPr>
          <p:cNvPr id="3" name="Content Placeholder 2"/>
          <p:cNvSpPr>
            <a:spLocks noGrp="1"/>
          </p:cNvSpPr>
          <p:nvPr>
            <p:ph idx="1"/>
          </p:nvPr>
        </p:nvSpPr>
        <p:spPr/>
        <p:txBody>
          <a:bodyPr/>
          <a:lstStyle/>
          <a:p>
            <a:r>
              <a:rPr lang="en-US" dirty="0"/>
              <a:t>O(1) – bounded by some absolute constant (e.g.,  &lt;= 100)</a:t>
            </a:r>
          </a:p>
          <a:p>
            <a:r>
              <a:rPr lang="en-US" dirty="0"/>
              <a:t>O(log </a:t>
            </a:r>
            <a:r>
              <a:rPr lang="en-US" dirty="0" smtClean="0"/>
              <a:t>n) </a:t>
            </a:r>
            <a:r>
              <a:rPr lang="en-US" dirty="0"/>
              <a:t>– logarithmic complexity – very fast</a:t>
            </a:r>
          </a:p>
          <a:p>
            <a:r>
              <a:rPr lang="en-US" dirty="0" smtClean="0"/>
              <a:t>O(n) </a:t>
            </a:r>
            <a:r>
              <a:rPr lang="en-US" dirty="0"/>
              <a:t>– linear: That is constant times the size of the </a:t>
            </a:r>
            <a:r>
              <a:rPr lang="en-US" smtClean="0"/>
              <a:t>input.</a:t>
            </a:r>
            <a:br>
              <a:rPr lang="en-US" smtClean="0"/>
            </a:br>
            <a:r>
              <a:rPr lang="en-US" smtClean="0"/>
              <a:t>We </a:t>
            </a:r>
            <a:r>
              <a:rPr lang="en-US" dirty="0"/>
              <a:t>consider it very efficient</a:t>
            </a:r>
          </a:p>
          <a:p>
            <a:r>
              <a:rPr lang="en-US" dirty="0" smtClean="0"/>
              <a:t>O(n </a:t>
            </a:r>
            <a:r>
              <a:rPr lang="en-US" dirty="0"/>
              <a:t>log </a:t>
            </a:r>
            <a:r>
              <a:rPr lang="en-US" dirty="0" smtClean="0"/>
              <a:t>n) </a:t>
            </a:r>
            <a:r>
              <a:rPr lang="en-US" dirty="0"/>
              <a:t>– Almost as good as linear.</a:t>
            </a:r>
          </a:p>
          <a:p>
            <a:r>
              <a:rPr lang="en-US" dirty="0" smtClean="0"/>
              <a:t>O(n</a:t>
            </a:r>
            <a:r>
              <a:rPr lang="en-US" baseline="30000" dirty="0" smtClean="0"/>
              <a:t>2</a:t>
            </a:r>
            <a:r>
              <a:rPr lang="en-US" dirty="0"/>
              <a:t>) – quadratic time</a:t>
            </a:r>
          </a:p>
          <a:p>
            <a:r>
              <a:rPr lang="en-US" dirty="0" smtClean="0"/>
              <a:t>O(n</a:t>
            </a:r>
            <a:r>
              <a:rPr lang="en-US" baseline="30000" dirty="0" smtClean="0"/>
              <a:t>3</a:t>
            </a:r>
            <a:r>
              <a:rPr lang="en-US" dirty="0"/>
              <a:t>), </a:t>
            </a:r>
            <a:r>
              <a:rPr lang="en-US" dirty="0" smtClean="0"/>
              <a:t>O(n</a:t>
            </a:r>
            <a:r>
              <a:rPr lang="en-US" baseline="30000" dirty="0" smtClean="0"/>
              <a:t>4</a:t>
            </a:r>
            <a:r>
              <a:rPr lang="en-US" dirty="0"/>
              <a:t>), ...</a:t>
            </a:r>
            <a:r>
              <a:rPr lang="en-US" dirty="0" smtClean="0"/>
              <a:t>O(n</a:t>
            </a:r>
            <a:r>
              <a:rPr lang="en-US" baseline="30000" dirty="0" smtClean="0"/>
              <a:t>7</a:t>
            </a:r>
            <a:r>
              <a:rPr lang="en-US" dirty="0"/>
              <a:t>)... </a:t>
            </a:r>
            <a:r>
              <a:rPr lang="en-US" dirty="0" smtClean="0"/>
              <a:t>O(</a:t>
            </a:r>
            <a:r>
              <a:rPr lang="en-US" dirty="0" err="1" smtClean="0"/>
              <a:t>n</a:t>
            </a:r>
            <a:r>
              <a:rPr lang="en-US" baseline="30000" dirty="0" err="1" smtClean="0"/>
              <a:t>const</a:t>
            </a:r>
            <a:r>
              <a:rPr lang="en-US" dirty="0"/>
              <a:t>) – polynomial </a:t>
            </a:r>
          </a:p>
          <a:p>
            <a:r>
              <a:rPr lang="en-US" dirty="0" smtClean="0"/>
              <a:t>O(2</a:t>
            </a:r>
            <a:r>
              <a:rPr lang="en-US" baseline="30000" dirty="0" smtClean="0"/>
              <a:t>n</a:t>
            </a:r>
            <a:r>
              <a:rPr lang="en-US" dirty="0" smtClean="0"/>
              <a:t>) </a:t>
            </a:r>
            <a:r>
              <a:rPr lang="en-US" dirty="0"/>
              <a:t>– exponential: considered as very inefficient</a:t>
            </a:r>
          </a:p>
          <a:p>
            <a:r>
              <a:rPr lang="en-US" dirty="0" smtClean="0"/>
              <a:t>O(4</a:t>
            </a:r>
            <a:r>
              <a:rPr lang="en-US" baseline="30000" dirty="0" smtClean="0"/>
              <a:t>n</a:t>
            </a:r>
            <a:r>
              <a:rPr lang="en-US" dirty="0" smtClean="0"/>
              <a:t>) </a:t>
            </a:r>
            <a:r>
              <a:rPr lang="en-US" dirty="0"/>
              <a:t>– exponential: even worse than </a:t>
            </a:r>
            <a:r>
              <a:rPr lang="en-US" dirty="0" smtClean="0"/>
              <a:t>2</a:t>
            </a:r>
            <a:r>
              <a:rPr lang="en-US" baseline="30000" dirty="0" smtClean="0"/>
              <a:t>n</a:t>
            </a:r>
            <a:endParaRPr lang="en-US" baseline="30000" dirty="0"/>
          </a:p>
          <a:p>
            <a:endParaRPr lang="en-US" dirty="0"/>
          </a:p>
          <a:p>
            <a:endParaRPr lang="en-US" dirty="0"/>
          </a:p>
          <a:p>
            <a:endParaRPr lang="en-US"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7</a:t>
            </a:fld>
            <a:endParaRPr lang="en-US" altLang="en-US"/>
          </a:p>
        </p:txBody>
      </p:sp>
    </p:spTree>
    <p:extLst>
      <p:ext uri="{BB962C8B-B14F-4D97-AF65-F5344CB8AC3E}">
        <p14:creationId xmlns:p14="http://schemas.microsoft.com/office/powerpoint/2010/main" val="758315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en-US" dirty="0"/>
              <a:t>Big-O notation – simple rules</a:t>
            </a:r>
            <a:endParaRPr lang="en-US" dirty="0"/>
          </a:p>
        </p:txBody>
      </p:sp>
      <p:sp>
        <p:nvSpPr>
          <p:cNvPr id="3" name="Content Placeholder 2"/>
          <p:cNvSpPr>
            <a:spLocks noGrp="1"/>
          </p:cNvSpPr>
          <p:nvPr>
            <p:ph idx="1"/>
          </p:nvPr>
        </p:nvSpPr>
        <p:spPr/>
        <p:txBody>
          <a:bodyPr>
            <a:normAutofit fontScale="92500" lnSpcReduction="10000"/>
          </a:bodyPr>
          <a:lstStyle/>
          <a:p>
            <a:r>
              <a:rPr lang="en-US" dirty="0"/>
              <a:t>Fix 0 &lt;a &lt; b (e.g.,  a=2, b=4)</a:t>
            </a:r>
            <a:br>
              <a:rPr lang="en-US" dirty="0"/>
            </a:br>
            <a:r>
              <a:rPr lang="en-US" dirty="0"/>
              <a:t>Then </a:t>
            </a:r>
            <a:r>
              <a:rPr lang="en-US" dirty="0" err="1" smtClean="0"/>
              <a:t>n</a:t>
            </a:r>
            <a:r>
              <a:rPr lang="en-US" baseline="30000" dirty="0" err="1" smtClean="0"/>
              <a:t>a</a:t>
            </a:r>
            <a:r>
              <a:rPr lang="en-US" dirty="0" smtClean="0"/>
              <a:t> =O(</a:t>
            </a:r>
            <a:r>
              <a:rPr lang="en-US" dirty="0" err="1" smtClean="0"/>
              <a:t>n</a:t>
            </a:r>
            <a:r>
              <a:rPr lang="en-US" baseline="30000" dirty="0" err="1" smtClean="0"/>
              <a:t>b</a:t>
            </a:r>
            <a:r>
              <a:rPr lang="en-US" dirty="0" smtClean="0"/>
              <a:t>) , for example n</a:t>
            </a:r>
            <a:r>
              <a:rPr lang="en-US" baseline="30000" dirty="0" smtClean="0"/>
              <a:t>2</a:t>
            </a:r>
            <a:r>
              <a:rPr lang="en-US" dirty="0" smtClean="0"/>
              <a:t> = O(n</a:t>
            </a:r>
            <a:r>
              <a:rPr lang="en-US" baseline="30000" dirty="0" smtClean="0"/>
              <a:t>4</a:t>
            </a:r>
            <a:r>
              <a:rPr lang="en-US" dirty="0" smtClean="0"/>
              <a:t>)</a:t>
            </a:r>
            <a:r>
              <a:rPr lang="en-US" dirty="0"/>
              <a:t/>
            </a:r>
            <a:br>
              <a:rPr lang="en-US" dirty="0"/>
            </a:br>
            <a:r>
              <a:rPr lang="en-US" dirty="0"/>
              <a:t>But  </a:t>
            </a:r>
            <a:r>
              <a:rPr lang="en-US" dirty="0" err="1" smtClean="0"/>
              <a:t>n</a:t>
            </a:r>
            <a:r>
              <a:rPr lang="en-US" baseline="30000" dirty="0" err="1" smtClean="0"/>
              <a:t>b</a:t>
            </a:r>
            <a:r>
              <a:rPr lang="en-US" dirty="0" smtClean="0"/>
              <a:t> </a:t>
            </a:r>
            <a:r>
              <a:rPr lang="en-US" dirty="0"/>
              <a:t>=</a:t>
            </a:r>
            <a:r>
              <a:rPr lang="en-US" dirty="0" smtClean="0"/>
              <a:t>O(</a:t>
            </a:r>
            <a:r>
              <a:rPr lang="en-US" dirty="0" err="1" smtClean="0"/>
              <a:t>n</a:t>
            </a:r>
            <a:r>
              <a:rPr lang="en-US" baseline="30000" dirty="0" err="1" smtClean="0"/>
              <a:t>a</a:t>
            </a:r>
            <a:r>
              <a:rPr lang="en-US" dirty="0"/>
              <a:t>) does not holds</a:t>
            </a:r>
          </a:p>
          <a:p>
            <a:r>
              <a:rPr lang="en-US" dirty="0"/>
              <a:t>log(n) is smaller than any power of n: log(n) = O(n</a:t>
            </a:r>
            <a:r>
              <a:rPr lang="en-US" baseline="30000" dirty="0"/>
              <a:t>0.1</a:t>
            </a:r>
            <a:r>
              <a:rPr lang="en-US" dirty="0"/>
              <a:t>)</a:t>
            </a:r>
            <a:br>
              <a:rPr lang="en-US" dirty="0"/>
            </a:br>
            <a:endParaRPr lang="en-US" dirty="0"/>
          </a:p>
          <a:p>
            <a:r>
              <a:rPr lang="en-US" dirty="0" smtClean="0"/>
              <a:t>log</a:t>
            </a:r>
            <a:r>
              <a:rPr lang="en-US" baseline="-25000" dirty="0" smtClean="0"/>
              <a:t>2</a:t>
            </a:r>
            <a:r>
              <a:rPr lang="en-US" dirty="0" smtClean="0"/>
              <a:t>(n) </a:t>
            </a:r>
            <a:r>
              <a:rPr lang="en-US" dirty="0"/>
              <a:t>= </a:t>
            </a:r>
            <a:r>
              <a:rPr lang="en-US" dirty="0" smtClean="0"/>
              <a:t>log</a:t>
            </a:r>
            <a:r>
              <a:rPr lang="en-US" baseline="-25000" dirty="0" smtClean="0"/>
              <a:t>10</a:t>
            </a:r>
            <a:r>
              <a:rPr lang="en-US" dirty="0" smtClean="0"/>
              <a:t>(n) </a:t>
            </a:r>
            <a:r>
              <a:rPr lang="en-US" dirty="0"/>
              <a:t>* </a:t>
            </a:r>
            <a:r>
              <a:rPr lang="en-US" dirty="0" smtClean="0"/>
              <a:t>log</a:t>
            </a:r>
            <a:r>
              <a:rPr lang="en-US" baseline="-25000" dirty="0" smtClean="0"/>
              <a:t>2</a:t>
            </a:r>
            <a:r>
              <a:rPr lang="en-US" dirty="0" smtClean="0"/>
              <a:t>(10). </a:t>
            </a:r>
            <a:r>
              <a:rPr lang="en-US" dirty="0"/>
              <a:t>Hence, in O(log(n)) </a:t>
            </a:r>
            <a:r>
              <a:rPr lang="en-US" dirty="0" smtClean="0"/>
              <a:t>the base doesn’t matter.</a:t>
            </a:r>
          </a:p>
          <a:p>
            <a:endParaRPr lang="en-US" dirty="0" smtClean="0"/>
          </a:p>
          <a:p>
            <a:r>
              <a:rPr lang="en-US" dirty="0" smtClean="0"/>
              <a:t>log(a*b</a:t>
            </a:r>
            <a:r>
              <a:rPr lang="en-US" dirty="0"/>
              <a:t>) = log(a) + log(b). In particular log(n</a:t>
            </a:r>
            <a:r>
              <a:rPr lang="en-US" baseline="30000" dirty="0"/>
              <a:t>2</a:t>
            </a:r>
            <a:r>
              <a:rPr lang="en-US" dirty="0"/>
              <a:t>) = </a:t>
            </a:r>
            <a:r>
              <a:rPr lang="en-US" dirty="0" smtClean="0"/>
              <a:t>log(n)+log(n) = 2log(n</a:t>
            </a:r>
            <a:r>
              <a:rPr lang="en-US" dirty="0"/>
              <a:t>)</a:t>
            </a:r>
          </a:p>
          <a:p>
            <a:endParaRPr lang="en-US" dirty="0"/>
          </a:p>
          <a:p>
            <a:r>
              <a:rPr lang="en-US" dirty="0"/>
              <a:t>If f = O(g) and g = O(h), then f = O(h)</a:t>
            </a:r>
            <a:br>
              <a:rPr lang="en-US" dirty="0"/>
            </a:br>
            <a:endParaRPr lang="en-US" dirty="0"/>
          </a:p>
          <a:p>
            <a:r>
              <a:rPr lang="en-US" dirty="0"/>
              <a:t>If f</a:t>
            </a:r>
            <a:r>
              <a:rPr lang="en-US" baseline="-25000" dirty="0"/>
              <a:t>1</a:t>
            </a:r>
            <a:r>
              <a:rPr lang="en-US" dirty="0"/>
              <a:t> = O(g) and </a:t>
            </a:r>
            <a:r>
              <a:rPr lang="en-US" dirty="0" smtClean="0"/>
              <a:t>f</a:t>
            </a:r>
            <a:r>
              <a:rPr lang="en-US" baseline="-25000" dirty="0" smtClean="0"/>
              <a:t>2</a:t>
            </a:r>
            <a:r>
              <a:rPr lang="en-US" dirty="0" smtClean="0"/>
              <a:t> </a:t>
            </a:r>
            <a:r>
              <a:rPr lang="en-US" dirty="0"/>
              <a:t>= O(g), then f</a:t>
            </a:r>
            <a:r>
              <a:rPr lang="en-US" baseline="-25000" dirty="0"/>
              <a:t>1</a:t>
            </a:r>
            <a:r>
              <a:rPr lang="en-US" dirty="0"/>
              <a:t>+f</a:t>
            </a:r>
            <a:r>
              <a:rPr lang="en-US" baseline="-25000" dirty="0"/>
              <a:t>2</a:t>
            </a:r>
            <a:r>
              <a:rPr lang="en-US" dirty="0"/>
              <a:t> = O(g)</a:t>
            </a:r>
            <a:br>
              <a:rPr lang="en-US" dirty="0"/>
            </a:br>
            <a:endParaRPr lang="en-US" dirty="0"/>
          </a:p>
          <a:p>
            <a:r>
              <a:rPr lang="en-US" dirty="0" err="1"/>
              <a:t>f+g</a:t>
            </a:r>
            <a:r>
              <a:rPr lang="en-US" dirty="0"/>
              <a:t> &lt;= 2max(</a:t>
            </a:r>
            <a:r>
              <a:rPr lang="en-US" dirty="0" err="1"/>
              <a:t>f,g</a:t>
            </a:r>
            <a:r>
              <a:rPr lang="en-US" dirty="0"/>
              <a:t>) </a:t>
            </a:r>
            <a:r>
              <a:rPr lang="en-US" dirty="0" smtClean="0"/>
              <a:t>= </a:t>
            </a:r>
            <a:r>
              <a:rPr lang="el-GR" sz="2400" dirty="0"/>
              <a:t>Θ</a:t>
            </a:r>
            <a:r>
              <a:rPr lang="en-US" dirty="0" smtClean="0"/>
              <a:t>(max(</a:t>
            </a:r>
            <a:r>
              <a:rPr lang="en-US" dirty="0" err="1" smtClean="0"/>
              <a:t>f,g</a:t>
            </a:r>
            <a:r>
              <a:rPr lang="en-US" dirty="0"/>
              <a:t>))</a:t>
            </a:r>
          </a:p>
          <a:p>
            <a:endParaRPr lang="en-US"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8</a:t>
            </a:fld>
            <a:endParaRPr lang="en-US" altLang="en-US"/>
          </a:p>
        </p:txBody>
      </p:sp>
    </p:spTree>
    <p:extLst>
      <p:ext uri="{BB962C8B-B14F-4D97-AF65-F5344CB8AC3E}">
        <p14:creationId xmlns:p14="http://schemas.microsoft.com/office/powerpoint/2010/main" val="3039753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Big-O notation </a:t>
            </a:r>
            <a:endParaRPr lang="en-US" dirty="0"/>
          </a:p>
        </p:txBody>
      </p:sp>
      <p:sp>
        <p:nvSpPr>
          <p:cNvPr id="3" name="Content Placeholder 2"/>
          <p:cNvSpPr>
            <a:spLocks noGrp="1"/>
          </p:cNvSpPr>
          <p:nvPr>
            <p:ph idx="1"/>
          </p:nvPr>
        </p:nvSpPr>
        <p:spPr/>
        <p:txBody>
          <a:bodyPr>
            <a:normAutofit/>
          </a:bodyPr>
          <a:lstStyle/>
          <a:p>
            <a:pPr marL="0" indent="0">
              <a:buNone/>
            </a:pPr>
            <a:r>
              <a:rPr lang="pt-BR" sz="2000" dirty="0"/>
              <a:t>Sort the functions in the increasing order: </a:t>
            </a:r>
          </a:p>
          <a:p>
            <a:r>
              <a:rPr lang="pt-BR" sz="2000" dirty="0" smtClean="0"/>
              <a:t>f</a:t>
            </a:r>
            <a:r>
              <a:rPr lang="pt-BR" sz="2000" baseline="-25000" dirty="0" smtClean="0"/>
              <a:t>1</a:t>
            </a:r>
            <a:r>
              <a:rPr lang="pt-BR" sz="2000" dirty="0" smtClean="0"/>
              <a:t>(n) </a:t>
            </a:r>
            <a:r>
              <a:rPr lang="pt-BR" sz="2000" dirty="0"/>
              <a:t>= </a:t>
            </a:r>
            <a:r>
              <a:rPr lang="pt-BR" sz="2000" dirty="0" smtClean="0"/>
              <a:t>n</a:t>
            </a:r>
            <a:r>
              <a:rPr lang="pt-BR" sz="2000" baseline="30000" dirty="0" smtClean="0"/>
              <a:t>2</a:t>
            </a:r>
            <a:r>
              <a:rPr lang="pt-BR" sz="2000" dirty="0" smtClean="0"/>
              <a:t> </a:t>
            </a:r>
            <a:r>
              <a:rPr lang="pt-BR" sz="2000" dirty="0"/>
              <a:t>+ </a:t>
            </a:r>
            <a:r>
              <a:rPr lang="pt-BR" sz="2000" dirty="0" smtClean="0"/>
              <a:t>100n</a:t>
            </a:r>
            <a:endParaRPr lang="pt-BR" sz="2000" dirty="0"/>
          </a:p>
          <a:p>
            <a:r>
              <a:rPr lang="pt-BR" sz="2000" dirty="0" smtClean="0"/>
              <a:t>f</a:t>
            </a:r>
            <a:r>
              <a:rPr lang="pt-BR" sz="2000" baseline="-25000" dirty="0" smtClean="0"/>
              <a:t>2</a:t>
            </a:r>
            <a:r>
              <a:rPr lang="pt-BR" sz="2000" dirty="0" smtClean="0"/>
              <a:t>(n) </a:t>
            </a:r>
            <a:r>
              <a:rPr lang="pt-BR" sz="2000" dirty="0"/>
              <a:t>= </a:t>
            </a:r>
            <a:r>
              <a:rPr lang="pt-BR" sz="2000" dirty="0" smtClean="0"/>
              <a:t>2n </a:t>
            </a:r>
            <a:r>
              <a:rPr lang="pt-BR" sz="2000" dirty="0"/>
              <a:t>+ </a:t>
            </a:r>
            <a:r>
              <a:rPr lang="pt-BR" sz="2000" dirty="0" smtClean="0"/>
              <a:t>n</a:t>
            </a:r>
            <a:r>
              <a:rPr lang="pt-BR" sz="2000" baseline="30000" dirty="0" smtClean="0"/>
              <a:t>6</a:t>
            </a:r>
            <a:r>
              <a:rPr lang="pt-BR" sz="2000" dirty="0" smtClean="0"/>
              <a:t> </a:t>
            </a:r>
            <a:r>
              <a:rPr lang="pt-BR" sz="2000" dirty="0"/>
              <a:t>+ </a:t>
            </a:r>
            <a:r>
              <a:rPr lang="pt-BR" sz="2000" dirty="0" smtClean="0"/>
              <a:t>100n</a:t>
            </a:r>
            <a:endParaRPr lang="pt-BR" sz="2000" dirty="0"/>
          </a:p>
          <a:p>
            <a:r>
              <a:rPr lang="pt-BR" sz="2000" dirty="0" smtClean="0"/>
              <a:t>f</a:t>
            </a:r>
            <a:r>
              <a:rPr lang="pt-BR" sz="2000" baseline="-25000" dirty="0" smtClean="0"/>
              <a:t>3</a:t>
            </a:r>
            <a:r>
              <a:rPr lang="pt-BR" sz="2000" dirty="0" smtClean="0"/>
              <a:t>(n) </a:t>
            </a:r>
            <a:r>
              <a:rPr lang="pt-BR" sz="2000" dirty="0"/>
              <a:t>= </a:t>
            </a:r>
            <a:r>
              <a:rPr lang="pt-BR" sz="2000" dirty="0" smtClean="0"/>
              <a:t>n</a:t>
            </a:r>
            <a:r>
              <a:rPr lang="pt-BR" sz="2000" baseline="30000" dirty="0" smtClean="0"/>
              <a:t>3</a:t>
            </a:r>
            <a:r>
              <a:rPr lang="pt-BR" sz="2000" dirty="0" smtClean="0"/>
              <a:t> log(n) </a:t>
            </a:r>
            <a:r>
              <a:rPr lang="pt-BR" sz="2000" dirty="0"/>
              <a:t>+ </a:t>
            </a:r>
            <a:r>
              <a:rPr lang="pt-BR" sz="2000" dirty="0" smtClean="0"/>
              <a:t>400n</a:t>
            </a:r>
            <a:r>
              <a:rPr lang="pt-BR" sz="2000" baseline="30000" dirty="0" smtClean="0"/>
              <a:t>2</a:t>
            </a:r>
            <a:endParaRPr lang="pt-BR" sz="2000" baseline="30000" dirty="0"/>
          </a:p>
          <a:p>
            <a:r>
              <a:rPr lang="pt-BR" sz="2000" dirty="0" smtClean="0"/>
              <a:t>f</a:t>
            </a:r>
            <a:r>
              <a:rPr lang="pt-BR" sz="2000" baseline="-25000" dirty="0" smtClean="0"/>
              <a:t>4</a:t>
            </a:r>
            <a:r>
              <a:rPr lang="pt-BR" sz="2000" dirty="0" smtClean="0"/>
              <a:t>(n) </a:t>
            </a:r>
            <a:r>
              <a:rPr lang="pt-BR" sz="2000" dirty="0"/>
              <a:t>= </a:t>
            </a:r>
            <a:r>
              <a:rPr lang="pt-BR" sz="2000" dirty="0" smtClean="0"/>
              <a:t>2n</a:t>
            </a:r>
            <a:r>
              <a:rPr lang="pt-BR" sz="2000" baseline="30000" dirty="0" smtClean="0"/>
              <a:t>3</a:t>
            </a:r>
            <a:r>
              <a:rPr lang="pt-BR" sz="2000" dirty="0" smtClean="0"/>
              <a:t> </a:t>
            </a:r>
            <a:r>
              <a:rPr lang="pt-BR" sz="2000" dirty="0"/>
              <a:t>+ </a:t>
            </a:r>
            <a:r>
              <a:rPr lang="pt-BR" sz="2000" dirty="0" smtClean="0"/>
              <a:t>100n </a:t>
            </a:r>
            <a:r>
              <a:rPr lang="pt-BR" sz="2000" dirty="0"/>
              <a:t>+ 10</a:t>
            </a:r>
            <a:r>
              <a:rPr lang="pt-BR" sz="2000" baseline="30000" dirty="0"/>
              <a:t>8</a:t>
            </a:r>
          </a:p>
          <a:p>
            <a:r>
              <a:rPr lang="pt-BR" sz="2000" dirty="0" smtClean="0"/>
              <a:t>f</a:t>
            </a:r>
            <a:r>
              <a:rPr lang="pt-BR" sz="2000" baseline="-25000" dirty="0" smtClean="0"/>
              <a:t>5</a:t>
            </a:r>
            <a:r>
              <a:rPr lang="pt-BR" sz="2000" dirty="0" smtClean="0"/>
              <a:t>(n) </a:t>
            </a:r>
            <a:r>
              <a:rPr lang="pt-BR" sz="2000" dirty="0"/>
              <a:t>= (</a:t>
            </a:r>
            <a:r>
              <a:rPr lang="pt-BR" sz="2000" dirty="0" smtClean="0"/>
              <a:t>log(n))</a:t>
            </a:r>
            <a:r>
              <a:rPr lang="pt-BR" sz="2000" baseline="30000" dirty="0"/>
              <a:t>10</a:t>
            </a:r>
          </a:p>
          <a:p>
            <a:r>
              <a:rPr lang="pt-BR" sz="2000" dirty="0" smtClean="0"/>
              <a:t>f</a:t>
            </a:r>
            <a:r>
              <a:rPr lang="pt-BR" sz="2000" baseline="-25000" dirty="0" smtClean="0"/>
              <a:t>6</a:t>
            </a:r>
            <a:r>
              <a:rPr lang="pt-BR" sz="2000" dirty="0" smtClean="0"/>
              <a:t>(n) </a:t>
            </a:r>
            <a:r>
              <a:rPr lang="pt-BR" sz="2000" dirty="0"/>
              <a:t>= </a:t>
            </a:r>
            <a:r>
              <a:rPr lang="pt-BR" sz="2000" dirty="0" smtClean="0"/>
              <a:t>99n </a:t>
            </a:r>
            <a:r>
              <a:rPr lang="pt-BR" sz="2000" dirty="0"/>
              <a:t>+ </a:t>
            </a:r>
            <a:r>
              <a:rPr lang="pt-BR" sz="2000" dirty="0" smtClean="0"/>
              <a:t>log(n) </a:t>
            </a:r>
            <a:r>
              <a:rPr lang="pt-BR" sz="2000" dirty="0"/>
              <a:t>+ </a:t>
            </a:r>
            <a:r>
              <a:rPr lang="pt-BR" sz="2000" dirty="0" smtClean="0"/>
              <a:t>4</a:t>
            </a:r>
            <a:r>
              <a:rPr lang="pt-BR" sz="2000" baseline="30000" dirty="0" smtClean="0"/>
              <a:t>n</a:t>
            </a:r>
            <a:endParaRPr lang="pt-BR" sz="2000" baseline="30000" dirty="0"/>
          </a:p>
          <a:p>
            <a:r>
              <a:rPr lang="pt-BR" sz="2000" dirty="0" smtClean="0"/>
              <a:t>f</a:t>
            </a:r>
            <a:r>
              <a:rPr lang="pt-BR" sz="2000" baseline="-25000" dirty="0" smtClean="0"/>
              <a:t>7</a:t>
            </a:r>
            <a:r>
              <a:rPr lang="pt-BR" sz="2000" dirty="0" smtClean="0"/>
              <a:t>(n) </a:t>
            </a:r>
            <a:r>
              <a:rPr lang="pt-BR" sz="2000" dirty="0"/>
              <a:t>= </a:t>
            </a:r>
            <a:r>
              <a:rPr lang="pt-BR" sz="2000" dirty="0" smtClean="0"/>
              <a:t>n log(n) </a:t>
            </a:r>
            <a:r>
              <a:rPr lang="pt-BR" sz="2000" dirty="0"/>
              <a:t>+ </a:t>
            </a:r>
            <a:r>
              <a:rPr lang="pt-BR" sz="2000" dirty="0" smtClean="0"/>
              <a:t>100n</a:t>
            </a:r>
            <a:endParaRPr lang="pt-BR" sz="2000" dirty="0"/>
          </a:p>
          <a:p>
            <a:r>
              <a:rPr lang="pt-BR" sz="2000" dirty="0" smtClean="0"/>
              <a:t>f</a:t>
            </a:r>
            <a:r>
              <a:rPr lang="pt-BR" sz="2000" baseline="-25000" dirty="0" smtClean="0"/>
              <a:t>8</a:t>
            </a:r>
            <a:r>
              <a:rPr lang="pt-BR" sz="2000" dirty="0" smtClean="0"/>
              <a:t>(n) </a:t>
            </a:r>
            <a:r>
              <a:rPr lang="pt-BR" sz="2000" dirty="0"/>
              <a:t>= </a:t>
            </a:r>
            <a:r>
              <a:rPr lang="pt-BR" sz="2000" dirty="0" smtClean="0"/>
              <a:t>log(n/2</a:t>
            </a:r>
            <a:r>
              <a:rPr lang="pt-BR" sz="2000" dirty="0"/>
              <a:t>)</a:t>
            </a:r>
          </a:p>
          <a:p>
            <a:pPr marL="0" indent="0">
              <a:buNone/>
            </a:pPr>
            <a:endParaRPr lang="pt-BR" sz="2000" dirty="0"/>
          </a:p>
          <a:p>
            <a:pPr marL="0" indent="0">
              <a:buNone/>
            </a:pPr>
            <a:endParaRPr lang="pt-BR" sz="2000" dirty="0"/>
          </a:p>
          <a:p>
            <a:pPr marL="0" indent="0">
              <a:buNone/>
            </a:pPr>
            <a:endParaRPr lang="pt-BR" sz="2000" dirty="0"/>
          </a:p>
        </p:txBody>
      </p:sp>
      <p:sp>
        <p:nvSpPr>
          <p:cNvPr id="4" name="Footer Placeholder 3"/>
          <p:cNvSpPr>
            <a:spLocks noGrp="1"/>
          </p:cNvSpPr>
          <p:nvPr>
            <p:ph type="ftr" sz="quarter" idx="11"/>
          </p:nvPr>
        </p:nvSpPr>
        <p:spPr/>
        <p:txBody>
          <a:bodyPr/>
          <a:lstStyle/>
          <a:p>
            <a:r>
              <a:rPr lang="en-US" dirty="0"/>
              <a:t>Big-O notation and Arithmetic</a:t>
            </a:r>
          </a:p>
        </p:txBody>
      </p:sp>
      <p:sp>
        <p:nvSpPr>
          <p:cNvPr id="5" name="Slide Number Placeholder 4"/>
          <p:cNvSpPr>
            <a:spLocks noGrp="1"/>
          </p:cNvSpPr>
          <p:nvPr>
            <p:ph type="sldNum" sz="quarter" idx="12"/>
          </p:nvPr>
        </p:nvSpPr>
        <p:spPr/>
        <p:txBody>
          <a:bodyPr/>
          <a:lstStyle/>
          <a:p>
            <a:r>
              <a:rPr lang="en-US" altLang="en-US" smtClean="0"/>
              <a:t>1-</a:t>
            </a:r>
            <a:fld id="{D853AF66-F910-4452-A27F-7AC4FAE1D9A1}" type="slidenum">
              <a:rPr lang="en-US" altLang="en-US" smtClean="0"/>
              <a:pPr/>
              <a:t>9</a:t>
            </a:fld>
            <a:endParaRPr lang="en-US" altLang="en-US"/>
          </a:p>
        </p:txBody>
      </p:sp>
    </p:spTree>
    <p:extLst>
      <p:ext uri="{BB962C8B-B14F-4D97-AF65-F5344CB8AC3E}">
        <p14:creationId xmlns:p14="http://schemas.microsoft.com/office/powerpoint/2010/main" val="2794923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18574</TotalTime>
  <Words>2586</Words>
  <Application>Microsoft Office PowerPoint</Application>
  <PresentationFormat>On-screen Show (4:3)</PresentationFormat>
  <Paragraphs>355</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Arial Narrow</vt:lpstr>
      <vt:lpstr>Calibri</vt:lpstr>
      <vt:lpstr>Calibri (Body)</vt:lpstr>
      <vt:lpstr>Calibri Light</vt:lpstr>
      <vt:lpstr>Cambria Math</vt:lpstr>
      <vt:lpstr>Symbol</vt:lpstr>
      <vt:lpstr>Times New Roman</vt:lpstr>
      <vt:lpstr>Office Theme</vt:lpstr>
      <vt:lpstr>CMPT 706 - Algorithms for Big Data  </vt:lpstr>
      <vt:lpstr>Big-O notation and its friends</vt:lpstr>
      <vt:lpstr>Big-O notation</vt:lpstr>
      <vt:lpstr>Big-O notation</vt:lpstr>
      <vt:lpstr>Big-O notation </vt:lpstr>
      <vt:lpstr>Big-O notation </vt:lpstr>
      <vt:lpstr>Common orders of magnitude</vt:lpstr>
      <vt:lpstr>Big-O notation – simple rules</vt:lpstr>
      <vt:lpstr>Big-O notation </vt:lpstr>
      <vt:lpstr>Big-O notation – related definitions</vt:lpstr>
      <vt:lpstr>Big-O notation – related definitions</vt:lpstr>
      <vt:lpstr>Big-O notation – practice problems</vt:lpstr>
      <vt:lpstr>Arithmetic and Algorithms </vt:lpstr>
      <vt:lpstr>Complexity of Arithmetic: Exponentiation</vt:lpstr>
      <vt:lpstr>Complexity of Arithmetic: Exponentiation</vt:lpstr>
      <vt:lpstr>Modular Arithmetic: Congruences</vt:lpstr>
      <vt:lpstr>Modular Arithmetic: Congruences</vt:lpstr>
      <vt:lpstr>Congruences and Arithmetic Operations</vt:lpstr>
      <vt:lpstr>Congruences and Arithmetic Operations</vt:lpstr>
      <vt:lpstr>Residues</vt:lpstr>
      <vt:lpstr>Modular Arithmetic</vt:lpstr>
      <vt:lpstr>Complexity of Arithmetic: Exponentiation</vt:lpstr>
      <vt:lpstr>Complexity of Arithmetic: Exponentiation</vt:lpstr>
      <vt:lpstr>Homework and Reading for next time</vt:lpstr>
    </vt:vector>
  </TitlesOfParts>
  <Company>School of Computing Science, SFU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Andrei Bulatov</dc:creator>
  <cp:lastModifiedBy>Igor Shinkar</cp:lastModifiedBy>
  <cp:revision>378</cp:revision>
  <cp:lastPrinted>2018-01-03T13:57:37Z</cp:lastPrinted>
  <dcterms:created xsi:type="dcterms:W3CDTF">2007-01-06T04:11:40Z</dcterms:created>
  <dcterms:modified xsi:type="dcterms:W3CDTF">2020-02-03T05:13:10Z</dcterms:modified>
</cp:coreProperties>
</file>