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3" r:id="rId1"/>
  </p:sldMasterIdLst>
  <p:notesMasterIdLst>
    <p:notesMasterId r:id="rId19"/>
  </p:notesMasterIdLst>
  <p:handoutMasterIdLst>
    <p:handoutMasterId r:id="rId20"/>
  </p:handoutMasterIdLst>
  <p:sldIdLst>
    <p:sldId id="290" r:id="rId2"/>
    <p:sldId id="326" r:id="rId3"/>
    <p:sldId id="335" r:id="rId4"/>
    <p:sldId id="339" r:id="rId5"/>
    <p:sldId id="351" r:id="rId6"/>
    <p:sldId id="336" r:id="rId7"/>
    <p:sldId id="340" r:id="rId8"/>
    <p:sldId id="341" r:id="rId9"/>
    <p:sldId id="343" r:id="rId10"/>
    <p:sldId id="342" r:id="rId11"/>
    <p:sldId id="345" r:id="rId12"/>
    <p:sldId id="346" r:id="rId13"/>
    <p:sldId id="350" r:id="rId14"/>
    <p:sldId id="347" r:id="rId15"/>
    <p:sldId id="348" r:id="rId16"/>
    <p:sldId id="349" r:id="rId17"/>
    <p:sldId id="307" r:id="rId18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 Narrow" panose="020B0606020202030204" pitchFamily="34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0000"/>
    <a:srgbClr val="FF99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94679" autoAdjust="0"/>
  </p:normalViewPr>
  <p:slideViewPr>
    <p:cSldViewPr>
      <p:cViewPr varScale="1">
        <p:scale>
          <a:sx n="109" d="100"/>
          <a:sy n="109" d="100"/>
        </p:scale>
        <p:origin x="97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0577893B-C164-4DD3-9790-0AEEA5C1A46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Arial" panose="020B0604020202020204" pitchFamily="34" charset="0"/>
              </a:defRPr>
            </a:lvl1pPr>
          </a:lstStyle>
          <a:p>
            <a:fld id="{251D6D30-D6D0-4B69-B51C-DB89B59C2C8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48175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68213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00460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16610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15760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18076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65934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55773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88156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1D6D30-D6D0-4B69-B51C-DB89B59C2C85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6256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867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151EC69-4F14-4609-96BE-E721223126B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1099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97C75E32-FD0E-4255-AE67-18F6C1DDCDC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6764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8619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47CB2A36-0426-46E0-87B0-DAB3A2D859E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8299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359F7BE7-05AA-4D3F-B26D-06D0B111D9E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853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B371A1EC-964F-4730-ACD4-8AAF23A72AA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00482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3ED5C627-ED0C-4490-AE55-106D847154F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0457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1C34A2E8-A307-4A4C-BFAD-6E97804F627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2158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smtClean="0"/>
              <a:t>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9A7C540F-8BC7-47A6-AEE9-2326332882E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203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BB4EB669-2839-4BC5-A245-6EAA54AC24A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8870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Algorithms - Introduction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en-US" smtClean="0"/>
              <a:t>1-</a:t>
            </a:r>
            <a:fld id="{2A5E2A84-E056-42D9-9776-5B6786C07FC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9823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4" r:id="rId1"/>
    <p:sldLayoutId id="2147484095" r:id="rId2"/>
    <p:sldLayoutId id="2147484096" r:id="rId3"/>
    <p:sldLayoutId id="2147484097" r:id="rId4"/>
    <p:sldLayoutId id="2147484098" r:id="rId5"/>
    <p:sldLayoutId id="2147484099" r:id="rId6"/>
    <p:sldLayoutId id="2147484100" r:id="rId7"/>
    <p:sldLayoutId id="2147484101" r:id="rId8"/>
    <p:sldLayoutId id="2147484102" r:id="rId9"/>
    <p:sldLayoutId id="2147484103" r:id="rId10"/>
    <p:sldLayoutId id="2147484104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en-US" sz="3600" dirty="0" smtClean="0"/>
              <a:t>CMPT 706 - Algorithms for Big Data</a:t>
            </a:r>
            <a:br>
              <a:rPr lang="en-US" altLang="en-US" sz="3600" dirty="0" smtClean="0"/>
            </a:br>
            <a:r>
              <a:rPr lang="en-US" altLang="en-US" sz="3600" dirty="0" smtClean="0"/>
              <a:t/>
            </a:r>
            <a:br>
              <a:rPr lang="en-US" altLang="en-US" sz="3600" dirty="0" smtClean="0"/>
            </a:br>
            <a:endParaRPr lang="en-US" altLang="en-US" sz="3600" dirty="0" smtClean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Arithmetic and Algorithms</a:t>
            </a:r>
          </a:p>
          <a:p>
            <a:endParaRPr lang="en-US" sz="2400" dirty="0"/>
          </a:p>
          <a:p>
            <a:r>
              <a:rPr lang="en-US" sz="2400" dirty="0" smtClean="0"/>
              <a:t>January 21, 2020</a:t>
            </a:r>
          </a:p>
          <a:p>
            <a:endParaRPr lang="en-CA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Arithmetic and Algorithms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207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Integer multiplication in o(n</a:t>
            </a:r>
            <a:r>
              <a:rPr lang="en-US" baseline="30000" dirty="0"/>
              <a:t>2</a:t>
            </a:r>
            <a:r>
              <a:rPr lang="en-US" dirty="0"/>
              <a:t>)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u="sng" dirty="0" smtClean="0"/>
              <a:t>Input</a:t>
            </a:r>
            <a:r>
              <a:rPr lang="en-US" sz="2000" dirty="0"/>
              <a:t>: </a:t>
            </a:r>
            <a:r>
              <a:rPr lang="en-US" sz="2000" dirty="0" smtClean="0"/>
              <a:t>two positive </a:t>
            </a:r>
            <a:r>
              <a:rPr lang="en-US" sz="2000" dirty="0"/>
              <a:t>integers </a:t>
            </a:r>
            <a:r>
              <a:rPr lang="en-US" sz="2000" dirty="0" smtClean="0"/>
              <a:t>a, b</a:t>
            </a:r>
            <a:endParaRPr lang="en-US" sz="2000" dirty="0"/>
          </a:p>
          <a:p>
            <a:pPr marL="0" indent="0">
              <a:buNone/>
            </a:pPr>
            <a:r>
              <a:rPr lang="en-US" sz="2000" u="sng" dirty="0"/>
              <a:t>Output</a:t>
            </a:r>
            <a:r>
              <a:rPr lang="en-US" sz="2000" dirty="0"/>
              <a:t>: </a:t>
            </a:r>
            <a:r>
              <a:rPr lang="en-US" sz="2000" dirty="0" smtClean="0"/>
              <a:t>their product, a*b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u="sng" dirty="0" smtClean="0"/>
              <a:t>Example</a:t>
            </a:r>
            <a:r>
              <a:rPr lang="en-US" sz="2000" dirty="0" smtClean="0"/>
              <a:t>: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Faster Integer Multiplication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10</a:t>
            </a:fld>
            <a:endParaRPr lang="en-US" alt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1307730"/>
              </p:ext>
            </p:extLst>
          </p:nvPr>
        </p:nvGraphicFramePr>
        <p:xfrm>
          <a:off x="4191000" y="3027479"/>
          <a:ext cx="1257300" cy="792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8650">
                  <a:extLst>
                    <a:ext uri="{9D8B030D-6E8A-4147-A177-3AD203B41FA5}">
                      <a16:colId xmlns:a16="http://schemas.microsoft.com/office/drawing/2014/main" val="2264439300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36464836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</a:t>
                      </a:r>
                      <a:endParaRPr lang="en-CA" sz="2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6</a:t>
                      </a:r>
                      <a:endParaRPr lang="en-CA" sz="2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617537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</a:t>
                      </a:r>
                      <a:endParaRPr lang="en-CA" sz="2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</a:t>
                      </a:r>
                      <a:endParaRPr lang="en-CA" sz="2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73347895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1807418"/>
              </p:ext>
            </p:extLst>
          </p:nvPr>
        </p:nvGraphicFramePr>
        <p:xfrm>
          <a:off x="4819650" y="3924975"/>
          <a:ext cx="628650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8650">
                  <a:extLst>
                    <a:ext uri="{9D8B030D-6E8A-4147-A177-3AD203B41FA5}">
                      <a16:colId xmlns:a16="http://schemas.microsoft.com/office/drawing/2014/main" val="36464836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8</a:t>
                      </a:r>
                      <a:endParaRPr lang="en-CA" sz="2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70758669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3296773"/>
              </p:ext>
            </p:extLst>
          </p:nvPr>
        </p:nvGraphicFramePr>
        <p:xfrm>
          <a:off x="4191000" y="3931542"/>
          <a:ext cx="628650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8650">
                  <a:extLst>
                    <a:ext uri="{9D8B030D-6E8A-4147-A177-3AD203B41FA5}">
                      <a16:colId xmlns:a16="http://schemas.microsoft.com/office/drawing/2014/main" val="3646483653"/>
                    </a:ext>
                  </a:extLst>
                </a:gridCol>
              </a:tblGrid>
              <a:tr h="39051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7</a:t>
                      </a:r>
                      <a:endParaRPr lang="en-CA" sz="2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70758669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000500" y="3223664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x</a:t>
            </a:r>
            <a:endParaRPr lang="en-CA" sz="2000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7484090"/>
              </p:ext>
            </p:extLst>
          </p:nvPr>
        </p:nvGraphicFramePr>
        <p:xfrm>
          <a:off x="4191000" y="4426231"/>
          <a:ext cx="628650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8650">
                  <a:extLst>
                    <a:ext uri="{9D8B030D-6E8A-4147-A177-3AD203B41FA5}">
                      <a16:colId xmlns:a16="http://schemas.microsoft.com/office/drawing/2014/main" val="36464836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4</a:t>
                      </a:r>
                      <a:endParaRPr lang="en-CA" sz="2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70758669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6356317"/>
              </p:ext>
            </p:extLst>
          </p:nvPr>
        </p:nvGraphicFramePr>
        <p:xfrm>
          <a:off x="3657600" y="4405576"/>
          <a:ext cx="628650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8650">
                  <a:extLst>
                    <a:ext uri="{9D8B030D-6E8A-4147-A177-3AD203B41FA5}">
                      <a16:colId xmlns:a16="http://schemas.microsoft.com/office/drawing/2014/main" val="3646483653"/>
                    </a:ext>
                  </a:extLst>
                </a:gridCol>
              </a:tblGrid>
              <a:tr h="39051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0</a:t>
                      </a:r>
                      <a:endParaRPr lang="en-CA" sz="2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70758669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266471"/>
              </p:ext>
            </p:extLst>
          </p:nvPr>
        </p:nvGraphicFramePr>
        <p:xfrm>
          <a:off x="3124200" y="4426231"/>
          <a:ext cx="628650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8650">
                  <a:extLst>
                    <a:ext uri="{9D8B030D-6E8A-4147-A177-3AD203B41FA5}">
                      <a16:colId xmlns:a16="http://schemas.microsoft.com/office/drawing/2014/main" val="3646483653"/>
                    </a:ext>
                  </a:extLst>
                </a:gridCol>
              </a:tblGrid>
              <a:tr h="39051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</a:t>
                      </a:r>
                      <a:endParaRPr lang="en-CA" sz="2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70758669"/>
                  </a:ext>
                </a:extLst>
              </a:tr>
            </a:tbl>
          </a:graphicData>
        </a:graphic>
      </p:graphicFrame>
      <p:cxnSp>
        <p:nvCxnSpPr>
          <p:cNvPr id="18" name="Straight Connector 17"/>
          <p:cNvCxnSpPr/>
          <p:nvPr/>
        </p:nvCxnSpPr>
        <p:spPr>
          <a:xfrm>
            <a:off x="3200400" y="4822471"/>
            <a:ext cx="2286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078773" y="4028056"/>
            <a:ext cx="38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+</a:t>
            </a:r>
            <a:endParaRPr lang="en-CA" sz="2000" dirty="0"/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8481345"/>
              </p:ext>
            </p:extLst>
          </p:nvPr>
        </p:nvGraphicFramePr>
        <p:xfrm>
          <a:off x="4819650" y="4886131"/>
          <a:ext cx="628650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8650">
                  <a:extLst>
                    <a:ext uri="{9D8B030D-6E8A-4147-A177-3AD203B41FA5}">
                      <a16:colId xmlns:a16="http://schemas.microsoft.com/office/drawing/2014/main" val="36464836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8</a:t>
                      </a:r>
                      <a:endParaRPr lang="en-CA" sz="2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70758669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5641635"/>
              </p:ext>
            </p:extLst>
          </p:nvPr>
        </p:nvGraphicFramePr>
        <p:xfrm>
          <a:off x="4191000" y="4865475"/>
          <a:ext cx="628650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8650">
                  <a:extLst>
                    <a:ext uri="{9D8B030D-6E8A-4147-A177-3AD203B41FA5}">
                      <a16:colId xmlns:a16="http://schemas.microsoft.com/office/drawing/2014/main" val="3646483653"/>
                    </a:ext>
                  </a:extLst>
                </a:gridCol>
              </a:tblGrid>
              <a:tr h="39051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</a:t>
                      </a:r>
                      <a:endParaRPr lang="en-CA" sz="2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70758669"/>
                  </a:ext>
                </a:extLst>
              </a:tr>
            </a:tbl>
          </a:graphicData>
        </a:graphic>
      </p:graphicFrame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0573366"/>
              </p:ext>
            </p:extLst>
          </p:nvPr>
        </p:nvGraphicFramePr>
        <p:xfrm>
          <a:off x="3666392" y="4886131"/>
          <a:ext cx="628650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8650">
                  <a:extLst>
                    <a:ext uri="{9D8B030D-6E8A-4147-A177-3AD203B41FA5}">
                      <a16:colId xmlns:a16="http://schemas.microsoft.com/office/drawing/2014/main" val="3646483653"/>
                    </a:ext>
                  </a:extLst>
                </a:gridCol>
              </a:tblGrid>
              <a:tr h="39051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</a:t>
                      </a:r>
                      <a:endParaRPr lang="en-CA" sz="2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70758669"/>
                  </a:ext>
                </a:extLst>
              </a:tr>
            </a:tbl>
          </a:graphicData>
        </a:graphic>
      </p:graphicFrame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7415241"/>
              </p:ext>
            </p:extLst>
          </p:nvPr>
        </p:nvGraphicFramePr>
        <p:xfrm>
          <a:off x="3124200" y="4886131"/>
          <a:ext cx="628650" cy="3962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8650">
                  <a:extLst>
                    <a:ext uri="{9D8B030D-6E8A-4147-A177-3AD203B41FA5}">
                      <a16:colId xmlns:a16="http://schemas.microsoft.com/office/drawing/2014/main" val="3646483653"/>
                    </a:ext>
                  </a:extLst>
                </a:gridCol>
              </a:tblGrid>
              <a:tr h="39051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</a:t>
                      </a:r>
                      <a:endParaRPr lang="en-CA" sz="20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707586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9451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Integer multiplication in o(n</a:t>
            </a:r>
            <a:r>
              <a:rPr lang="en-US" baseline="30000" dirty="0"/>
              <a:t>2</a:t>
            </a:r>
            <a:r>
              <a:rPr lang="en-US" dirty="0"/>
              <a:t>)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u="sng" dirty="0" smtClean="0"/>
              <a:t>Input</a:t>
            </a:r>
            <a:r>
              <a:rPr lang="en-US" sz="2000" dirty="0"/>
              <a:t>: </a:t>
            </a:r>
            <a:r>
              <a:rPr lang="en-US" sz="2000" dirty="0" smtClean="0"/>
              <a:t>two positive </a:t>
            </a:r>
            <a:r>
              <a:rPr lang="en-US" sz="2000" dirty="0"/>
              <a:t>integers </a:t>
            </a:r>
            <a:r>
              <a:rPr lang="en-US" sz="2000" dirty="0" smtClean="0"/>
              <a:t>a, b</a:t>
            </a:r>
            <a:endParaRPr lang="en-US" sz="2000" dirty="0"/>
          </a:p>
          <a:p>
            <a:pPr marL="0" indent="0">
              <a:buNone/>
            </a:pPr>
            <a:r>
              <a:rPr lang="en-US" sz="2000" u="sng" dirty="0"/>
              <a:t>Output</a:t>
            </a:r>
            <a:r>
              <a:rPr lang="en-US" sz="2000" dirty="0"/>
              <a:t>: </a:t>
            </a:r>
            <a:r>
              <a:rPr lang="en-US" sz="2000" dirty="0" smtClean="0"/>
              <a:t>their product, a*b</a:t>
            </a:r>
          </a:p>
          <a:p>
            <a:pPr marL="0" indent="0">
              <a:buNone/>
            </a:pPr>
            <a:r>
              <a:rPr lang="en-US" sz="2000" u="sng" dirty="0" smtClean="0"/>
              <a:t>Example of an explicit computation</a:t>
            </a:r>
            <a:r>
              <a:rPr lang="en-US" sz="2000" dirty="0" smtClean="0"/>
              <a:t>:</a:t>
            </a:r>
          </a:p>
          <a:p>
            <a:pPr marL="0" indent="0">
              <a:buNone/>
            </a:pPr>
            <a:r>
              <a:rPr lang="en-US" sz="2000" dirty="0" smtClean="0"/>
              <a:t>26*43 	= (20+6) * (40+3)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	= (2*4) * 100 + (2*3 + 6*4) *10 + (6*3) *1</a:t>
            </a:r>
          </a:p>
          <a:p>
            <a:pPr marL="0" indent="0">
              <a:buNone/>
            </a:pPr>
            <a:r>
              <a:rPr lang="en-US" sz="2000" dirty="0" smtClean="0"/>
              <a:t>		= 8*100 + 30*10 + 18*1 = 800 + 300 + 18 = 1118</a:t>
            </a:r>
          </a:p>
          <a:p>
            <a:pPr marL="0" indent="0">
              <a:buNone/>
            </a:pPr>
            <a:r>
              <a:rPr lang="en-US" sz="2000" u="sng" dirty="0" smtClean="0"/>
              <a:t>Crazy method</a:t>
            </a:r>
            <a:r>
              <a:rPr lang="en-US" sz="2000" dirty="0" smtClean="0"/>
              <a:t>:</a:t>
            </a:r>
          </a:p>
          <a:p>
            <a:pPr marL="0" indent="0">
              <a:buNone/>
            </a:pPr>
            <a:r>
              <a:rPr lang="en-US" sz="2000" dirty="0" smtClean="0"/>
              <a:t>26*43 = ?</a:t>
            </a:r>
          </a:p>
          <a:p>
            <a:r>
              <a:rPr lang="en-US" sz="2000" dirty="0" smtClean="0"/>
              <a:t>Units = 3*6 = 18</a:t>
            </a:r>
          </a:p>
          <a:p>
            <a:r>
              <a:rPr lang="en-US" sz="2000" dirty="0" smtClean="0"/>
              <a:t>Hundreds = 2*4 = 8</a:t>
            </a:r>
          </a:p>
          <a:p>
            <a:r>
              <a:rPr lang="en-US" sz="2000" dirty="0" smtClean="0"/>
              <a:t>Tens = (2+6)*(4+3) – Unit – Hundreds = 8*7 </a:t>
            </a:r>
            <a:r>
              <a:rPr lang="en-US" sz="2000" dirty="0"/>
              <a:t>–18 – </a:t>
            </a:r>
            <a:r>
              <a:rPr lang="en-US" sz="2000" dirty="0" smtClean="0"/>
              <a:t>8 = 30</a:t>
            </a:r>
          </a:p>
          <a:p>
            <a:r>
              <a:rPr lang="en-US" sz="2000" dirty="0" smtClean="0"/>
              <a:t>Answer = 8*100 + 30*10 + 18*1 = 1118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Faster Integer Multiplication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11</a:t>
            </a:fld>
            <a:endParaRPr lang="en-US" alt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200" y="2209800"/>
            <a:ext cx="2892170" cy="3019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9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Integer multiplication in o(n</a:t>
            </a:r>
            <a:r>
              <a:rPr lang="en-US" baseline="30000" dirty="0"/>
              <a:t>2</a:t>
            </a:r>
            <a:r>
              <a:rPr lang="en-US" dirty="0"/>
              <a:t>) time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US" sz="2000" u="sng" dirty="0" smtClean="0"/>
                  <a:t>Input</a:t>
                </a:r>
                <a:r>
                  <a:rPr lang="en-US" sz="2000" dirty="0"/>
                  <a:t>: </a:t>
                </a:r>
                <a:r>
                  <a:rPr lang="en-US" sz="2000" dirty="0" smtClean="0"/>
                  <a:t>two positive </a:t>
                </a:r>
                <a:r>
                  <a:rPr lang="en-US" sz="2000" dirty="0"/>
                  <a:t>integers </a:t>
                </a:r>
                <a:r>
                  <a:rPr lang="en-US" sz="2000" dirty="0" smtClean="0"/>
                  <a:t>a, b</a:t>
                </a:r>
                <a:endParaRPr lang="en-US" sz="2000" dirty="0"/>
              </a:p>
              <a:p>
                <a:pPr marL="0" indent="0">
                  <a:buNone/>
                </a:pPr>
                <a:r>
                  <a:rPr lang="en-US" sz="2000" u="sng" dirty="0"/>
                  <a:t>Output</a:t>
                </a:r>
                <a:r>
                  <a:rPr lang="en-US" sz="2000" dirty="0"/>
                  <a:t>: </a:t>
                </a:r>
                <a:r>
                  <a:rPr lang="en-US" sz="2000" dirty="0" smtClean="0"/>
                  <a:t>their product, a*b</a:t>
                </a:r>
              </a:p>
              <a:p>
                <a:pPr marL="0" indent="0">
                  <a:buNone/>
                </a:pPr>
                <a:r>
                  <a:rPr lang="en-US" sz="2000" u="sng" dirty="0" smtClean="0"/>
                  <a:t>Idea:  Divide and conquer algorithm</a:t>
                </a:r>
              </a:p>
              <a:p>
                <a:pPr marL="0" indent="0">
                  <a:buNone/>
                </a:pPr>
                <a:r>
                  <a:rPr lang="en-US" sz="2000" dirty="0"/>
                  <a:t>Given two positive integers a, </a:t>
                </a:r>
                <a:r>
                  <a:rPr lang="en-US" sz="2000" dirty="0" smtClean="0"/>
                  <a:t>b each n-bits long in binary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b>
                        </m:s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…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2000" dirty="0" smtClean="0"/>
                  <a:t> and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b>
                        </m:s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…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2000" dirty="0"/>
                  <a:t> </a:t>
                </a:r>
              </a:p>
              <a:p>
                <a:pPr marL="0" indent="0">
                  <a:buNone/>
                </a:pPr>
                <a:r>
                  <a:rPr lang="en-US" sz="2000" dirty="0" smtClean="0"/>
                  <a:t>represent them as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/2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2000" b="0" dirty="0" smtClean="0"/>
                  <a:t> and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⋅2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/2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US" sz="2000" dirty="0" smtClean="0"/>
              </a:p>
              <a:p>
                <a:pPr marL="0" indent="0">
                  <a:buNone/>
                </a:pPr>
                <a:r>
                  <a:rPr lang="en-US" sz="2000" dirty="0" smtClean="0"/>
                  <a:t>Then</a:t>
                </a:r>
                <a:endParaRPr lang="en-US" sz="200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/2</m:t>
                              </m:r>
                            </m:sup>
                          </m:s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/2</m:t>
                              </m:r>
                            </m:sup>
                          </m:s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00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⋅2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⋅2</m:t>
                          </m:r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/2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2000" b="0" dirty="0" smtClean="0"/>
              </a:p>
              <a:p>
                <a:pPr marL="0" indent="0">
                  <a:buNone/>
                </a:pPr>
                <a:r>
                  <a:rPr lang="en-US" sz="2000" dirty="0" smtClean="0"/>
                  <a:t>What if we solve each product recursively and then do the sum?</a:t>
                </a:r>
              </a:p>
              <a:p>
                <a:pPr marL="0" indent="0">
                  <a:buNone/>
                </a:pPr>
                <a:r>
                  <a:rPr lang="en-US" sz="2000" dirty="0" smtClean="0"/>
                  <a:t>We make 4 recursive calls. Therefore, the runtime will be</a:t>
                </a:r>
              </a:p>
              <a:p>
                <a:pPr marL="0" indent="0" algn="ctr">
                  <a:buNone/>
                </a:pPr>
                <a:r>
                  <a:rPr lang="en-US" sz="2000" dirty="0" smtClean="0"/>
                  <a:t>T(n) = 4T(n/2)+O(n).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696" t="-18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Faster Integer Multiplication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12</a:t>
            </a:fld>
            <a:endParaRPr lang="en-US" altLang="en-US"/>
          </a:p>
        </p:txBody>
      </p:sp>
      <p:sp>
        <p:nvSpPr>
          <p:cNvPr id="7" name="Rounded Rectangle 6"/>
          <p:cNvSpPr/>
          <p:nvPr/>
        </p:nvSpPr>
        <p:spPr>
          <a:xfrm>
            <a:off x="5638800" y="5682457"/>
            <a:ext cx="2971800" cy="49450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US" dirty="0" smtClean="0"/>
              <a:t>This gives T(n) = O(n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1447800" y="3810000"/>
            <a:ext cx="5791199" cy="5334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US" dirty="0" smtClean="0"/>
              <a:t>Q: Can we make less than 4 recursive calls?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6395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Integer multiplication in o(n</a:t>
            </a:r>
            <a:r>
              <a:rPr lang="en-US" baseline="30000" dirty="0"/>
              <a:t>2</a:t>
            </a:r>
            <a:r>
              <a:rPr lang="en-US" dirty="0"/>
              <a:t>)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0" u="sng" dirty="0" smtClean="0"/>
              <a:t>Runtime</a:t>
            </a:r>
            <a:r>
              <a:rPr lang="en-US" sz="2000" b="0" dirty="0" smtClean="0"/>
              <a:t>: Let T(n) be the runtime of the algorithm on inputs of length n.</a:t>
            </a:r>
          </a:p>
          <a:p>
            <a:pPr marL="0" indent="0">
              <a:buNone/>
            </a:pPr>
            <a:r>
              <a:rPr lang="en-US" sz="2000" dirty="0" smtClean="0"/>
              <a:t>Then T(n) = 4T(n/2) + O(n).</a:t>
            </a:r>
          </a:p>
          <a:p>
            <a:pPr marL="0" indent="0">
              <a:buNone/>
            </a:pPr>
            <a:r>
              <a:rPr lang="en-US" sz="2000" b="0" u="sng" dirty="0" smtClean="0"/>
              <a:t>Claim</a:t>
            </a:r>
            <a:r>
              <a:rPr lang="en-US" sz="2000" b="0" dirty="0" smtClean="0"/>
              <a:t>: T(n) = O(n</a:t>
            </a:r>
            <a:r>
              <a:rPr lang="en-US" sz="2000" b="0" baseline="30000" dirty="0" smtClean="0"/>
              <a:t>2</a:t>
            </a:r>
            <a:r>
              <a:rPr lang="en-US" sz="2000" b="0" dirty="0" smtClean="0"/>
              <a:t>)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u="sng" dirty="0" smtClean="0"/>
              <a:t>Proof</a:t>
            </a:r>
            <a:r>
              <a:rPr lang="en-US" sz="2000" dirty="0" smtClean="0"/>
              <a:t>: by induction on n.</a:t>
            </a:r>
            <a:endParaRPr lang="en-US" sz="2000" b="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Faster Integer Multiplication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893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Integer multiplication in o(n</a:t>
            </a:r>
            <a:r>
              <a:rPr lang="en-US" baseline="30000" dirty="0"/>
              <a:t>2</a:t>
            </a:r>
            <a:r>
              <a:rPr lang="en-US" dirty="0"/>
              <a:t>) time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000" u="sng" dirty="0" smtClean="0"/>
                  <a:t>Input</a:t>
                </a:r>
                <a:r>
                  <a:rPr lang="en-US" sz="2000" dirty="0"/>
                  <a:t>: </a:t>
                </a:r>
                <a:r>
                  <a:rPr lang="en-US" sz="2000" dirty="0" smtClean="0"/>
                  <a:t>two positive </a:t>
                </a:r>
                <a:r>
                  <a:rPr lang="en-US" sz="2000" dirty="0"/>
                  <a:t>integers </a:t>
                </a:r>
                <a:r>
                  <a:rPr lang="en-US" sz="2000" dirty="0" smtClean="0"/>
                  <a:t>a, b</a:t>
                </a:r>
                <a:endParaRPr lang="en-US" sz="2000" dirty="0"/>
              </a:p>
              <a:p>
                <a:pPr marL="0" indent="0">
                  <a:buNone/>
                </a:pPr>
                <a:r>
                  <a:rPr lang="en-US" sz="2000" u="sng" dirty="0"/>
                  <a:t>Output</a:t>
                </a:r>
                <a:r>
                  <a:rPr lang="en-US" sz="2000" dirty="0"/>
                  <a:t>: </a:t>
                </a:r>
                <a:r>
                  <a:rPr lang="en-US" sz="2000" dirty="0" smtClean="0"/>
                  <a:t>their product, a*b</a:t>
                </a:r>
              </a:p>
              <a:p>
                <a:pPr marL="0" indent="0">
                  <a:buNone/>
                </a:pPr>
                <a:r>
                  <a:rPr lang="en-US" sz="2000" u="sng" dirty="0" smtClean="0"/>
                  <a:t>Fast Algorithm</a:t>
                </a:r>
                <a:r>
                  <a:rPr lang="en-US" sz="2000" dirty="0" smtClean="0"/>
                  <a:t>:</a:t>
                </a:r>
              </a:p>
              <a:p>
                <a:pPr marL="0" indent="0">
                  <a:buNone/>
                </a:pPr>
                <a:r>
                  <a:rPr lang="en-US" sz="2000" dirty="0" smtClean="0"/>
                  <a:t>Given </a:t>
                </a:r>
                <a:r>
                  <a:rPr lang="en-US" sz="2000" dirty="0"/>
                  <a:t>two positive integers a, </a:t>
                </a:r>
                <a:r>
                  <a:rPr lang="en-US" sz="2000" dirty="0" smtClean="0"/>
                  <a:t>b each n-bits long in binary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b>
                        </m:s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…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2000" dirty="0" smtClean="0"/>
                  <a:t> and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b>
                        </m:s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…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2000" dirty="0"/>
                  <a:t> </a:t>
                </a:r>
              </a:p>
              <a:p>
                <a:pPr marL="0" indent="0">
                  <a:buNone/>
                </a:pPr>
                <a:r>
                  <a:rPr lang="en-US" sz="2000" dirty="0" smtClean="0"/>
                  <a:t>represent them as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/2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2000" b="0" dirty="0" smtClean="0"/>
                  <a:t> and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⋅2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/2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US" sz="2000" dirty="0" smtClean="0"/>
              </a:p>
              <a:p>
                <a:pPr marL="0" indent="0">
                  <a:buNone/>
                </a:pPr>
                <a:r>
                  <a:rPr lang="en-US" sz="2000" dirty="0" smtClean="0"/>
                  <a:t>Compute: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200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200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)⋅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𝑈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𝐻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00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𝑜𝑢𝑡𝑝𝑢𝑡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 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𝐻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⋅2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/2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𝑈</m:t>
                      </m:r>
                    </m:oMath>
                  </m:oMathPara>
                </a14:m>
                <a:endParaRPr lang="en-US" sz="2000" b="0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773" t="-14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Faster Integer Multiplication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14</a:t>
            </a:fld>
            <a:endParaRPr lang="en-US" altLang="en-US"/>
          </a:p>
        </p:txBody>
      </p:sp>
      <p:sp>
        <p:nvSpPr>
          <p:cNvPr id="9" name="Rounded Rectangle 8"/>
          <p:cNvSpPr/>
          <p:nvPr/>
        </p:nvSpPr>
        <p:spPr>
          <a:xfrm>
            <a:off x="2514600" y="5861845"/>
            <a:ext cx="4800600" cy="49450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US" dirty="0" smtClean="0"/>
              <a:t>Observe that tens =A</a:t>
            </a:r>
            <a:r>
              <a:rPr lang="en-US" baseline="-25000" dirty="0" smtClean="0"/>
              <a:t>1</a:t>
            </a:r>
            <a:r>
              <a:rPr lang="en-US" dirty="0" smtClean="0"/>
              <a:t>*B</a:t>
            </a:r>
            <a:r>
              <a:rPr lang="en-US" baseline="-25000" dirty="0" smtClean="0"/>
              <a:t>0</a:t>
            </a:r>
            <a:r>
              <a:rPr lang="en-US" dirty="0" smtClean="0"/>
              <a:t>+A</a:t>
            </a:r>
            <a:r>
              <a:rPr lang="en-US" baseline="-25000" dirty="0" smtClean="0"/>
              <a:t>0</a:t>
            </a:r>
            <a:r>
              <a:rPr lang="en-US" dirty="0" smtClean="0"/>
              <a:t>*B</a:t>
            </a:r>
            <a:r>
              <a:rPr lang="en-US" baseline="-25000" dirty="0" smtClean="0"/>
              <a:t>1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1670692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Integer multiplication in o(n</a:t>
            </a:r>
            <a:r>
              <a:rPr lang="en-US" baseline="30000" dirty="0"/>
              <a:t>2</a:t>
            </a:r>
            <a:r>
              <a:rPr lang="en-US" dirty="0"/>
              <a:t>) time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000" u="sng" dirty="0" smtClean="0"/>
                  <a:t>Algorithm</a:t>
                </a:r>
                <a:r>
                  <a:rPr lang="en-US" sz="2000" dirty="0" smtClean="0"/>
                  <a:t>: given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/2</m:t>
                        </m:r>
                      </m:sup>
                    </m:sSup>
                    <m:r>
                      <a:rPr lang="en-US" sz="20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2000" dirty="0"/>
                  <a:t> and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⋅2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/2</m:t>
                        </m:r>
                      </m:sup>
                    </m:sSup>
                    <m:r>
                      <a:rPr lang="en-US" sz="20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2000" dirty="0" smtClean="0"/>
                  <a:t> do</a:t>
                </a:r>
              </a:p>
              <a:p>
                <a:pPr marL="457200" indent="-45720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𝑈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US" sz="2000" i="1" dirty="0">
                  <a:latin typeface="Cambria Math" panose="02040503050406030204" pitchFamily="18" charset="0"/>
                </a:endParaRPr>
              </a:p>
              <a:p>
                <a:pPr marL="457200" indent="-45720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sz="2000" i="1" dirty="0">
                  <a:latin typeface="Cambria Math" panose="02040503050406030204" pitchFamily="18" charset="0"/>
                </a:endParaRPr>
              </a:p>
              <a:p>
                <a:pPr marL="457200" indent="-45720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= 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)⋅</m:t>
                    </m:r>
                    <m:d>
                      <m:d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𝐵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𝑈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000" i="1" dirty="0">
                  <a:latin typeface="Cambria Math" panose="02040503050406030204" pitchFamily="18" charset="0"/>
                </a:endParaRPr>
              </a:p>
              <a:p>
                <a:pPr marL="457200" indent="-45720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𝑜𝑢𝑡𝑝𝑢𝑡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⋅2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/2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𝑈</m:t>
                    </m:r>
                  </m:oMath>
                </a14:m>
                <a:endParaRPr lang="en-US" sz="2000" b="0" dirty="0" smtClean="0"/>
              </a:p>
              <a:p>
                <a:pPr marL="0" indent="0">
                  <a:buNone/>
                </a:pPr>
                <a:endParaRPr lang="en-US" sz="2000" b="0" dirty="0" smtClean="0"/>
              </a:p>
              <a:p>
                <a:pPr marL="0" indent="0">
                  <a:buNone/>
                </a:pPr>
                <a:r>
                  <a:rPr lang="en-US" sz="2000" u="sng" dirty="0" smtClean="0"/>
                  <a:t>Correctness</a:t>
                </a:r>
                <a:r>
                  <a:rPr lang="en-US" sz="2000" dirty="0" smtClean="0"/>
                  <a:t>: we know that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/2</m:t>
                              </m:r>
                            </m:sup>
                          </m:s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/2</m:t>
                              </m:r>
                            </m:sup>
                          </m:s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200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⋅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⋅2</m:t>
                          </m:r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000" i="1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𝐴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⋅2</m:t>
                          </m:r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/2</m:t>
                          </m:r>
                        </m:sup>
                      </m:sSup>
                      <m:r>
                        <a:rPr lang="en-US" sz="20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⋅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  <m: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sz="20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𝐻</m:t>
                      </m:r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⋅2</m:t>
                          </m:r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0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𝑇</m:t>
                      </m:r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⋅2</m:t>
                          </m:r>
                        </m:e>
                        <m: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/2</m:t>
                          </m:r>
                        </m:sup>
                      </m:sSup>
                      <m:r>
                        <a:rPr lang="en-US" sz="20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𝑈</m:t>
                      </m:r>
                    </m:oMath>
                  </m:oMathPara>
                </a14:m>
                <a:endParaRPr lang="en-US" sz="2000" dirty="0"/>
              </a:p>
              <a:p>
                <a:pPr marL="0" indent="0">
                  <a:buNone/>
                </a:pPr>
                <a:r>
                  <a:rPr lang="en-US" sz="2000" b="0" u="sng" dirty="0" smtClean="0"/>
                  <a:t>Runtime</a:t>
                </a:r>
                <a:r>
                  <a:rPr lang="en-US" sz="2000" b="0" dirty="0" smtClean="0"/>
                  <a:t>: Let T(n) be the runtime of the algorithm on inputs of length n.</a:t>
                </a:r>
              </a:p>
              <a:p>
                <a:pPr marL="0" indent="0">
                  <a:buNone/>
                </a:pPr>
                <a:r>
                  <a:rPr lang="en-US" sz="2000" dirty="0" smtClean="0"/>
                  <a:t>Then T(n) = 3T(n/2) + O(n).</a:t>
                </a:r>
                <a:endParaRPr lang="en-US" sz="2000" b="0" dirty="0" smtClean="0"/>
              </a:p>
              <a:p>
                <a:pPr marL="0" indent="0">
                  <a:buNone/>
                </a:pPr>
                <a:endParaRPr lang="en-US" sz="2000" b="0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773" t="-1120" b="-7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Faster Integer Multiplication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15</a:t>
            </a:fld>
            <a:endParaRPr lang="en-US" altLang="en-US"/>
          </a:p>
        </p:txBody>
      </p:sp>
      <p:sp>
        <p:nvSpPr>
          <p:cNvPr id="7" name="Rounded Rectangle 6"/>
          <p:cNvSpPr/>
          <p:nvPr/>
        </p:nvSpPr>
        <p:spPr>
          <a:xfrm>
            <a:off x="3581400" y="5679956"/>
            <a:ext cx="4781550" cy="84143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/>
              <a:t>O(n) time for </a:t>
            </a:r>
            <a:r>
              <a:rPr lang="en-US" dirty="0" smtClean="0"/>
              <a:t>additions / shifts</a:t>
            </a:r>
            <a:endParaRPr lang="en-US" baseline="-25000" dirty="0"/>
          </a:p>
          <a:p>
            <a:pPr marL="0" indent="0">
              <a:buNone/>
            </a:pPr>
            <a:r>
              <a:rPr lang="en-US" dirty="0" smtClean="0"/>
              <a:t>+ 3 recursive calls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1785660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Integer multiplication in o(n</a:t>
            </a:r>
            <a:r>
              <a:rPr lang="en-US" baseline="30000" dirty="0"/>
              <a:t>2</a:t>
            </a:r>
            <a:r>
              <a:rPr lang="en-US" dirty="0"/>
              <a:t>)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b="0" u="sng" dirty="0" smtClean="0"/>
              <a:t>Runtime</a:t>
            </a:r>
            <a:r>
              <a:rPr lang="en-US" sz="2000" b="0" dirty="0" smtClean="0"/>
              <a:t>: Let T(n) be the runtime of the algorithm on inputs of length n.</a:t>
            </a:r>
          </a:p>
          <a:p>
            <a:pPr marL="0" indent="0">
              <a:buNone/>
            </a:pPr>
            <a:r>
              <a:rPr lang="en-US" sz="2000" dirty="0" smtClean="0"/>
              <a:t>Then T(n) = 3T(n/2) + O(n).</a:t>
            </a:r>
          </a:p>
          <a:p>
            <a:pPr marL="0" indent="0">
              <a:buNone/>
            </a:pPr>
            <a:r>
              <a:rPr lang="en-US" sz="2000" b="0" u="sng" dirty="0" smtClean="0"/>
              <a:t>Claim</a:t>
            </a:r>
            <a:r>
              <a:rPr lang="en-US" sz="2000" b="0" dirty="0" smtClean="0"/>
              <a:t>: T(n) = O(n</a:t>
            </a:r>
            <a:r>
              <a:rPr lang="en-US" sz="2000" b="0" baseline="30000" dirty="0" smtClean="0"/>
              <a:t>log</a:t>
            </a:r>
            <a:r>
              <a:rPr lang="en-US" sz="2000" b="0" baseline="12000" dirty="0" smtClean="0"/>
              <a:t>2</a:t>
            </a:r>
            <a:r>
              <a:rPr lang="en-US" sz="2000" b="0" baseline="30000" dirty="0" smtClean="0"/>
              <a:t>(3)</a:t>
            </a:r>
            <a:r>
              <a:rPr lang="en-US" sz="2000" b="0" dirty="0" smtClean="0"/>
              <a:t>) = O(n</a:t>
            </a:r>
            <a:r>
              <a:rPr lang="en-US" sz="2000" b="0" baseline="30000" dirty="0" smtClean="0"/>
              <a:t>1.585</a:t>
            </a:r>
            <a:r>
              <a:rPr lang="en-US" sz="2000" b="0" dirty="0" smtClean="0"/>
              <a:t>)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u="sng" dirty="0" smtClean="0"/>
              <a:t>Proof</a:t>
            </a:r>
            <a:r>
              <a:rPr lang="en-US" sz="2000" dirty="0" smtClean="0"/>
              <a:t>: by induction on n.</a:t>
            </a:r>
            <a:endParaRPr lang="en-US" sz="2000" b="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Faster Integer Multiplication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6541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Homework and Reading for next time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73262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2400" dirty="0"/>
              <a:t>Exercises from the </a:t>
            </a:r>
            <a:r>
              <a:rPr lang="en-US" altLang="en-US" sz="2400" dirty="0" smtClean="0"/>
              <a:t>Book:</a:t>
            </a:r>
          </a:p>
          <a:p>
            <a:pPr marL="0" indent="0">
              <a:buNone/>
            </a:pPr>
            <a:r>
              <a:rPr lang="en-US" altLang="en-US" sz="2400" dirty="0">
                <a:sym typeface="Symbol" pitchFamily="18" charset="2"/>
              </a:rPr>
              <a:t>	</a:t>
            </a:r>
            <a:r>
              <a:rPr lang="en-US" altLang="en-US" sz="2400" dirty="0" smtClean="0">
                <a:sym typeface="Symbol" pitchFamily="18" charset="2"/>
              </a:rPr>
              <a:t>0.1</a:t>
            </a:r>
            <a:r>
              <a:rPr lang="en-US" altLang="en-US" sz="2400" dirty="0">
                <a:sym typeface="Symbol" pitchFamily="18" charset="2"/>
              </a:rPr>
              <a:t>, 0.2</a:t>
            </a:r>
          </a:p>
          <a:p>
            <a:pPr marL="0" indent="0">
              <a:buNone/>
            </a:pPr>
            <a:r>
              <a:rPr lang="en-US" altLang="en-US" sz="2400" dirty="0" smtClean="0">
                <a:sym typeface="Symbol" pitchFamily="18" charset="2"/>
              </a:rPr>
              <a:t>	1.2, 1.6, </a:t>
            </a:r>
            <a:r>
              <a:rPr lang="en-US" altLang="en-US" sz="2400" dirty="0">
                <a:sym typeface="Symbol" pitchFamily="18" charset="2"/>
              </a:rPr>
              <a:t>1.9, 1.10</a:t>
            </a:r>
          </a:p>
          <a:p>
            <a:pPr marL="0" indent="0">
              <a:buNone/>
            </a:pPr>
            <a:endParaRPr lang="en-US" altLang="en-US" sz="2400" dirty="0">
              <a:sym typeface="Symbol" pitchFamily="18" charset="2"/>
            </a:endParaRPr>
          </a:p>
          <a:p>
            <a:pPr marL="0" indent="0">
              <a:buNone/>
            </a:pPr>
            <a:r>
              <a:rPr lang="en-US" altLang="en-US" sz="2400" dirty="0">
                <a:sym typeface="Symbol" pitchFamily="18" charset="2"/>
              </a:rPr>
              <a:t>Reading</a:t>
            </a:r>
          </a:p>
          <a:p>
            <a:pPr marL="0" indent="0">
              <a:buNone/>
            </a:pPr>
            <a:r>
              <a:rPr lang="en-US" altLang="en-US" sz="2400" dirty="0">
                <a:sym typeface="Symbol" pitchFamily="18" charset="2"/>
              </a:rPr>
              <a:t>  Chapters 1.2.3, 1.2.4, </a:t>
            </a:r>
            <a:r>
              <a:rPr lang="en-US" altLang="en-US" sz="2400" dirty="0" smtClean="0">
                <a:sym typeface="Symbol" pitchFamily="18" charset="2"/>
              </a:rPr>
              <a:t>1.2.5, 1.3</a:t>
            </a:r>
            <a:endParaRPr lang="en-US" alt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Arithmetic and Algorithms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035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Complexity of </a:t>
            </a:r>
            <a:r>
              <a:rPr lang="en-US" dirty="0" smtClean="0"/>
              <a:t>Arithmetic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Arithmetic and Algorithms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2385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 of Arithmetic: </a:t>
            </a:r>
            <a:r>
              <a:rPr lang="en-US" dirty="0" smtClean="0"/>
              <a:t>Exponentiation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u="sng" dirty="0" smtClean="0"/>
              <a:t>Input</a:t>
            </a:r>
            <a:r>
              <a:rPr lang="en-US" sz="2000" dirty="0"/>
              <a:t>: </a:t>
            </a:r>
            <a:r>
              <a:rPr lang="en-US" sz="2000" dirty="0" smtClean="0"/>
              <a:t>two positive </a:t>
            </a:r>
            <a:r>
              <a:rPr lang="en-US" sz="2000" dirty="0"/>
              <a:t>integers </a:t>
            </a:r>
            <a:r>
              <a:rPr lang="en-US" sz="2000" dirty="0" smtClean="0"/>
              <a:t>a, b, m</a:t>
            </a:r>
            <a:endParaRPr lang="en-US" sz="2000" dirty="0"/>
          </a:p>
          <a:p>
            <a:pPr marL="0" indent="0">
              <a:buNone/>
            </a:pPr>
            <a:r>
              <a:rPr lang="en-US" sz="2000" u="sng" dirty="0"/>
              <a:t>Output</a:t>
            </a:r>
            <a:r>
              <a:rPr lang="en-US" sz="2000" dirty="0"/>
              <a:t>: </a:t>
            </a:r>
            <a:r>
              <a:rPr lang="en-US" sz="2000" dirty="0" smtClean="0"/>
              <a:t>a</a:t>
            </a:r>
            <a:r>
              <a:rPr lang="en-US" sz="2000" baseline="30000" dirty="0" smtClean="0"/>
              <a:t>b </a:t>
            </a:r>
            <a:r>
              <a:rPr lang="en-US" sz="2000" dirty="0" smtClean="0"/>
              <a:t>(mod m)</a:t>
            </a:r>
          </a:p>
          <a:p>
            <a:pPr marL="0" indent="0">
              <a:buNone/>
            </a:pPr>
            <a:r>
              <a:rPr lang="en-US" sz="2000" u="sng" dirty="0" smtClean="0"/>
              <a:t>Naïve algorithm</a:t>
            </a:r>
          </a:p>
          <a:p>
            <a:pPr marL="0" indent="0">
              <a:buNone/>
            </a:pPr>
            <a:r>
              <a:rPr lang="en-US" sz="2000" dirty="0" smtClean="0"/>
              <a:t>	result = 1</a:t>
            </a:r>
          </a:p>
          <a:p>
            <a:pPr marL="0" indent="0">
              <a:buNone/>
            </a:pPr>
            <a:r>
              <a:rPr lang="en-US" sz="2000" dirty="0" smtClean="0"/>
              <a:t>	for </a:t>
            </a:r>
            <a:r>
              <a:rPr lang="en-US" sz="2000" dirty="0" err="1" smtClean="0"/>
              <a:t>i</a:t>
            </a:r>
            <a:r>
              <a:rPr lang="en-US" sz="2000" dirty="0" smtClean="0"/>
              <a:t>=1…b</a:t>
            </a:r>
          </a:p>
          <a:p>
            <a:pPr marL="0" indent="0">
              <a:buNone/>
            </a:pPr>
            <a:r>
              <a:rPr lang="en-US" sz="2000" dirty="0" smtClean="0"/>
              <a:t>		result = result * a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return result (mod m)</a:t>
            </a:r>
          </a:p>
          <a:p>
            <a:pPr marL="0" indent="0">
              <a:buNone/>
            </a:pPr>
            <a:r>
              <a:rPr lang="en-US" sz="2000" u="sng" dirty="0" smtClean="0"/>
              <a:t>Runtime</a:t>
            </a:r>
            <a:r>
              <a:rPr lang="en-US" sz="2000" dirty="0" smtClean="0"/>
              <a:t>: we perform b multiplications.</a:t>
            </a:r>
          </a:p>
          <a:p>
            <a:pPr marL="0" indent="0">
              <a:buNone/>
            </a:pPr>
            <a:r>
              <a:rPr lang="en-US" sz="2000" dirty="0" smtClean="0"/>
              <a:t>In the </a:t>
            </a:r>
            <a:r>
              <a:rPr lang="en-US" sz="2000" dirty="0" err="1"/>
              <a:t>i</a:t>
            </a:r>
            <a:r>
              <a:rPr lang="en-US" sz="2000" dirty="0" err="1" smtClean="0"/>
              <a:t>'th</a:t>
            </a:r>
            <a:r>
              <a:rPr lang="en-US" sz="2000" dirty="0" smtClean="0"/>
              <a:t> iteration we are multiplying a</a:t>
            </a:r>
            <a:r>
              <a:rPr lang="en-US" sz="2000" baseline="30000" dirty="0" smtClean="0"/>
              <a:t>i-1</a:t>
            </a:r>
            <a:r>
              <a:rPr lang="en-US" sz="2000" dirty="0" smtClean="0"/>
              <a:t> by a.</a:t>
            </a:r>
          </a:p>
          <a:p>
            <a:pPr marL="0" indent="0">
              <a:buNone/>
            </a:pPr>
            <a:r>
              <a:rPr lang="en-US" sz="2000" dirty="0" smtClean="0"/>
              <a:t>The runtime of the </a:t>
            </a:r>
            <a:r>
              <a:rPr lang="en-US" sz="2000" dirty="0" err="1" smtClean="0"/>
              <a:t>i’th</a:t>
            </a:r>
            <a:r>
              <a:rPr lang="en-US" sz="2000" dirty="0" smtClean="0"/>
              <a:t> iteration is O(log(a</a:t>
            </a:r>
            <a:r>
              <a:rPr lang="en-US" sz="2000" baseline="30000" dirty="0" smtClean="0"/>
              <a:t>i-1</a:t>
            </a:r>
            <a:r>
              <a:rPr lang="en-US" sz="2000" dirty="0" smtClean="0"/>
              <a:t>) *</a:t>
            </a:r>
            <a:r>
              <a:rPr lang="en-US" sz="2000" dirty="0"/>
              <a:t> </a:t>
            </a:r>
            <a:r>
              <a:rPr lang="en-US" sz="2000" dirty="0" smtClean="0"/>
              <a:t>log(a)) = O((i-1</a:t>
            </a:r>
            <a:r>
              <a:rPr lang="en-US" sz="2000" dirty="0"/>
              <a:t>)* log</a:t>
            </a:r>
            <a:r>
              <a:rPr lang="en-US" sz="2000" baseline="30000" dirty="0"/>
              <a:t>2</a:t>
            </a:r>
            <a:r>
              <a:rPr lang="en-US" sz="2000" dirty="0"/>
              <a:t>(a</a:t>
            </a:r>
            <a:r>
              <a:rPr lang="en-US" sz="2000" dirty="0" smtClean="0"/>
              <a:t>))</a:t>
            </a:r>
            <a:endParaRPr lang="en-US" sz="2000" baseline="30000" dirty="0" smtClean="0"/>
          </a:p>
          <a:p>
            <a:pPr marL="0" indent="0">
              <a:buNone/>
            </a:pPr>
            <a:r>
              <a:rPr lang="en-US" sz="2000" dirty="0" smtClean="0"/>
              <a:t>Therefore, the total running time is</a:t>
            </a:r>
          </a:p>
          <a:p>
            <a:pPr marL="0" indent="0" algn="ctr">
              <a:buNone/>
            </a:pPr>
            <a:r>
              <a:rPr lang="en-US" sz="2000" dirty="0" smtClean="0"/>
              <a:t>O(log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(a) + </a:t>
            </a:r>
            <a:r>
              <a:rPr lang="en-US" sz="2000" dirty="0"/>
              <a:t>2 log</a:t>
            </a:r>
            <a:r>
              <a:rPr lang="en-US" sz="2000" baseline="30000" dirty="0"/>
              <a:t>2</a:t>
            </a:r>
            <a:r>
              <a:rPr lang="en-US" sz="2000" dirty="0"/>
              <a:t>(a) + 3 log</a:t>
            </a:r>
            <a:r>
              <a:rPr lang="en-US" sz="2000" baseline="30000" dirty="0"/>
              <a:t>2</a:t>
            </a:r>
            <a:r>
              <a:rPr lang="en-US" sz="2000" dirty="0"/>
              <a:t>(a) + </a:t>
            </a:r>
            <a:r>
              <a:rPr lang="en-US" sz="2000" dirty="0" smtClean="0"/>
              <a:t>… + (b-1)*log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(a)) = O(b</a:t>
            </a:r>
            <a:r>
              <a:rPr lang="en-US" sz="2000" baseline="30000" dirty="0" smtClean="0"/>
              <a:t>2</a:t>
            </a:r>
            <a:r>
              <a:rPr lang="en-US" sz="2000" dirty="0"/>
              <a:t>* log</a:t>
            </a:r>
            <a:r>
              <a:rPr lang="en-US" sz="2000" baseline="30000" dirty="0"/>
              <a:t>2</a:t>
            </a:r>
            <a:r>
              <a:rPr lang="en-US" sz="2000" dirty="0"/>
              <a:t>(a))</a:t>
            </a:r>
          </a:p>
          <a:p>
            <a:pPr marL="0" indent="0">
              <a:buNone/>
            </a:pPr>
            <a:endParaRPr lang="pt-BR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Complexity of Arithmetic: Exponentiation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3</a:t>
            </a:fld>
            <a:endParaRPr lang="en-US" altLang="en-US"/>
          </a:p>
        </p:txBody>
      </p:sp>
      <p:sp>
        <p:nvSpPr>
          <p:cNvPr id="7" name="Rounded Rectangle 6"/>
          <p:cNvSpPr/>
          <p:nvPr/>
        </p:nvSpPr>
        <p:spPr>
          <a:xfrm>
            <a:off x="4343400" y="1646237"/>
            <a:ext cx="2533650" cy="4572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US" dirty="0" smtClean="0"/>
              <a:t>Can we do better?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4343400" y="2435368"/>
            <a:ext cx="3531177" cy="107286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US" dirty="0" smtClean="0"/>
              <a:t>Actually, we can do all multiplications modulo m.</a:t>
            </a:r>
          </a:p>
        </p:txBody>
      </p:sp>
    </p:spTree>
    <p:extLst>
      <p:ext uri="{BB962C8B-B14F-4D97-AF65-F5344CB8AC3E}">
        <p14:creationId xmlns:p14="http://schemas.microsoft.com/office/powerpoint/2010/main" val="1091946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 of Arithmetic: </a:t>
            </a:r>
            <a:r>
              <a:rPr lang="en-US" dirty="0" smtClean="0"/>
              <a:t>Exponentiation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u="sng" dirty="0" smtClean="0"/>
              <a:t>Input</a:t>
            </a:r>
            <a:r>
              <a:rPr lang="en-US" sz="2000" dirty="0"/>
              <a:t>: </a:t>
            </a:r>
            <a:r>
              <a:rPr lang="en-US" sz="2000" dirty="0" smtClean="0"/>
              <a:t>two positive </a:t>
            </a:r>
            <a:r>
              <a:rPr lang="en-US" sz="2000" dirty="0"/>
              <a:t>integers </a:t>
            </a:r>
            <a:r>
              <a:rPr lang="en-US" sz="2000" dirty="0" smtClean="0"/>
              <a:t>a, b, m</a:t>
            </a:r>
            <a:endParaRPr lang="en-US" sz="2000" dirty="0"/>
          </a:p>
          <a:p>
            <a:pPr marL="0" indent="0">
              <a:buNone/>
            </a:pPr>
            <a:r>
              <a:rPr lang="en-US" sz="2000" u="sng" dirty="0"/>
              <a:t>Output</a:t>
            </a:r>
            <a:r>
              <a:rPr lang="en-US" sz="2000" dirty="0"/>
              <a:t>: </a:t>
            </a:r>
            <a:r>
              <a:rPr lang="en-US" sz="2000" dirty="0" smtClean="0"/>
              <a:t>a</a:t>
            </a:r>
            <a:r>
              <a:rPr lang="en-US" sz="2000" baseline="30000" dirty="0" smtClean="0"/>
              <a:t>b </a:t>
            </a:r>
            <a:r>
              <a:rPr lang="en-US" sz="2000" dirty="0" smtClean="0"/>
              <a:t>(mod m)</a:t>
            </a:r>
          </a:p>
          <a:p>
            <a:pPr marL="0" indent="0">
              <a:buNone/>
            </a:pPr>
            <a:r>
              <a:rPr lang="en-US" sz="2000" u="sng" dirty="0" smtClean="0"/>
              <a:t>Naïve algorithm</a:t>
            </a:r>
          </a:p>
          <a:p>
            <a:pPr marL="0" indent="0">
              <a:buNone/>
            </a:pPr>
            <a:r>
              <a:rPr lang="en-US" sz="2000" dirty="0" smtClean="0"/>
              <a:t>	result = 1</a:t>
            </a:r>
          </a:p>
          <a:p>
            <a:pPr marL="0" indent="0">
              <a:buNone/>
            </a:pPr>
            <a:r>
              <a:rPr lang="en-US" sz="2000" dirty="0" smtClean="0"/>
              <a:t>	for </a:t>
            </a:r>
            <a:r>
              <a:rPr lang="en-US" sz="2000" dirty="0" err="1" smtClean="0"/>
              <a:t>i</a:t>
            </a:r>
            <a:r>
              <a:rPr lang="en-US" sz="2000" dirty="0" smtClean="0"/>
              <a:t>=1…b</a:t>
            </a:r>
          </a:p>
          <a:p>
            <a:pPr marL="0" indent="0">
              <a:buNone/>
            </a:pPr>
            <a:r>
              <a:rPr lang="en-US" sz="2000" dirty="0" smtClean="0"/>
              <a:t>		result = result * </a:t>
            </a:r>
            <a:r>
              <a:rPr lang="en-US" sz="2000" dirty="0"/>
              <a:t>a </a:t>
            </a:r>
            <a:r>
              <a:rPr lang="en-US" sz="2000" dirty="0">
                <a:solidFill>
                  <a:srgbClr val="FF0000"/>
                </a:solidFill>
              </a:rPr>
              <a:t>(mod m)</a:t>
            </a:r>
            <a:endParaRPr lang="en-US" sz="2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return result</a:t>
            </a:r>
          </a:p>
          <a:p>
            <a:pPr marL="0" indent="0">
              <a:buNone/>
            </a:pPr>
            <a:r>
              <a:rPr lang="en-US" sz="2000" u="sng" dirty="0" smtClean="0"/>
              <a:t>Runtime</a:t>
            </a:r>
            <a:r>
              <a:rPr lang="en-US" sz="2000" dirty="0" smtClean="0"/>
              <a:t>: we perform b multiplications.</a:t>
            </a:r>
          </a:p>
          <a:p>
            <a:pPr marL="0" indent="0">
              <a:buNone/>
            </a:pPr>
            <a:r>
              <a:rPr lang="en-US" sz="2000" dirty="0" smtClean="0"/>
              <a:t>In the </a:t>
            </a:r>
            <a:r>
              <a:rPr lang="en-US" sz="2000" dirty="0" err="1"/>
              <a:t>i</a:t>
            </a:r>
            <a:r>
              <a:rPr lang="en-US" sz="2000" dirty="0" err="1" smtClean="0"/>
              <a:t>'th</a:t>
            </a:r>
            <a:r>
              <a:rPr lang="en-US" sz="2000" dirty="0" smtClean="0"/>
              <a:t> iteration we are multiplying </a:t>
            </a:r>
            <a:r>
              <a:rPr lang="en-US" sz="2000" dirty="0" err="1" smtClean="0"/>
              <a:t>a</a:t>
            </a:r>
            <a:r>
              <a:rPr lang="en-US" sz="2000" baseline="30000" dirty="0" err="1" smtClean="0"/>
              <a:t>i</a:t>
            </a:r>
            <a:r>
              <a:rPr lang="en-US" sz="2000" dirty="0" smtClean="0"/>
              <a:t> by a </a:t>
            </a:r>
            <a:r>
              <a:rPr lang="en-US" sz="2000" dirty="0" smtClean="0">
                <a:solidFill>
                  <a:srgbClr val="FF0000"/>
                </a:solidFill>
              </a:rPr>
              <a:t>(mod m)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r>
              <a:rPr lang="en-US" sz="2000" dirty="0" smtClean="0"/>
              <a:t>The runtime of the </a:t>
            </a:r>
            <a:r>
              <a:rPr lang="en-US" sz="2000" dirty="0" err="1" smtClean="0"/>
              <a:t>i’th</a:t>
            </a:r>
            <a:r>
              <a:rPr lang="en-US" sz="2000" dirty="0" smtClean="0"/>
              <a:t> iteration is </a:t>
            </a:r>
            <a:r>
              <a:rPr lang="en-US" sz="2000" dirty="0" smtClean="0">
                <a:solidFill>
                  <a:srgbClr val="FF0000"/>
                </a:solidFill>
              </a:rPr>
              <a:t>O(log</a:t>
            </a:r>
            <a:r>
              <a:rPr lang="en-US" sz="2000" baseline="30000" dirty="0" smtClean="0">
                <a:solidFill>
                  <a:srgbClr val="FF0000"/>
                </a:solidFill>
              </a:rPr>
              <a:t>2</a:t>
            </a:r>
            <a:r>
              <a:rPr lang="en-US" sz="2000" dirty="0" smtClean="0">
                <a:solidFill>
                  <a:srgbClr val="FF0000"/>
                </a:solidFill>
              </a:rPr>
              <a:t>(m))</a:t>
            </a:r>
            <a:endParaRPr lang="en-US" sz="2000" baseline="300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000" dirty="0" smtClean="0"/>
              <a:t>Therefore, the total running time is</a:t>
            </a:r>
          </a:p>
          <a:p>
            <a:pPr marL="0" indent="0" algn="ctr">
              <a:buNone/>
            </a:pPr>
            <a:r>
              <a:rPr lang="en-US" sz="2000" dirty="0" smtClean="0"/>
              <a:t>O(b log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(m))</a:t>
            </a:r>
            <a:endParaRPr lang="en-US" sz="2000" dirty="0"/>
          </a:p>
          <a:p>
            <a:pPr marL="0" indent="0">
              <a:buNone/>
            </a:pPr>
            <a:endParaRPr lang="pt-BR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Complexity of Arithmetic: Exponentiation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4</a:t>
            </a:fld>
            <a:endParaRPr lang="en-US" altLang="en-US"/>
          </a:p>
        </p:txBody>
      </p:sp>
      <p:sp>
        <p:nvSpPr>
          <p:cNvPr id="7" name="Rounded Rectangle 6"/>
          <p:cNvSpPr/>
          <p:nvPr/>
        </p:nvSpPr>
        <p:spPr>
          <a:xfrm>
            <a:off x="4848225" y="1981200"/>
            <a:ext cx="2533650" cy="4572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US" dirty="0" smtClean="0"/>
              <a:t>Can we do better?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287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a=8435406 b=10, </a:t>
            </a:r>
            <a:r>
              <a:rPr lang="en-US" dirty="0" smtClean="0"/>
              <a:t>m=100</a:t>
            </a:r>
          </a:p>
          <a:p>
            <a:r>
              <a:rPr lang="en-US" dirty="0" smtClean="0"/>
              <a:t>Compute a mod 100 = 6</a:t>
            </a:r>
            <a:endParaRPr lang="en-US" dirty="0" smtClean="0"/>
          </a:p>
          <a:p>
            <a:r>
              <a:rPr lang="en-US" dirty="0" smtClean="0"/>
              <a:t>Result </a:t>
            </a:r>
            <a:r>
              <a:rPr lang="en-US" dirty="0" smtClean="0"/>
              <a:t>= 1</a:t>
            </a:r>
          </a:p>
          <a:p>
            <a:r>
              <a:rPr lang="en-US" dirty="0" smtClean="0"/>
              <a:t>Result = 1*6=6</a:t>
            </a:r>
          </a:p>
          <a:p>
            <a:r>
              <a:rPr lang="en-US" dirty="0" smtClean="0"/>
              <a:t>Result = 6*6 =36</a:t>
            </a:r>
          </a:p>
          <a:p>
            <a:r>
              <a:rPr lang="en-US" dirty="0" smtClean="0"/>
              <a:t>Result = 36*6 = 216 (mod 100) = 16</a:t>
            </a:r>
          </a:p>
          <a:p>
            <a:r>
              <a:rPr lang="en-US" dirty="0" smtClean="0"/>
              <a:t>Result = 16*6 = 96</a:t>
            </a:r>
          </a:p>
          <a:p>
            <a:r>
              <a:rPr lang="en-US" dirty="0" smtClean="0"/>
              <a:t>Result = 96*6 = 76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Complexity of Arithmetic: Exponentiation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1555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 of Arithmetic: </a:t>
            </a:r>
            <a:r>
              <a:rPr lang="en-US" dirty="0" smtClean="0"/>
              <a:t>Exponentiation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en-US" sz="2000" u="sng" dirty="0" smtClean="0"/>
                  <a:t>Input</a:t>
                </a:r>
                <a:r>
                  <a:rPr lang="en-US" sz="2000" dirty="0"/>
                  <a:t>: </a:t>
                </a:r>
                <a:r>
                  <a:rPr lang="en-US" sz="2000" dirty="0" smtClean="0"/>
                  <a:t>two positive </a:t>
                </a:r>
                <a:r>
                  <a:rPr lang="en-US" sz="2000" dirty="0"/>
                  <a:t>integers </a:t>
                </a:r>
                <a:r>
                  <a:rPr lang="en-US" sz="2000" dirty="0" smtClean="0"/>
                  <a:t>a, b, m</a:t>
                </a:r>
                <a:endParaRPr lang="en-US" sz="2000" dirty="0"/>
              </a:p>
              <a:p>
                <a:pPr marL="0" indent="0">
                  <a:buNone/>
                </a:pPr>
                <a:r>
                  <a:rPr lang="en-US" sz="2000" u="sng" dirty="0"/>
                  <a:t>Output</a:t>
                </a:r>
                <a:r>
                  <a:rPr lang="en-US" sz="2000" dirty="0"/>
                  <a:t>: </a:t>
                </a:r>
                <a:r>
                  <a:rPr lang="en-US" sz="2000" dirty="0" smtClean="0"/>
                  <a:t>a</a:t>
                </a:r>
                <a:r>
                  <a:rPr lang="en-US" sz="2000" baseline="30000" dirty="0" smtClean="0"/>
                  <a:t>b </a:t>
                </a:r>
                <a:r>
                  <a:rPr lang="en-US" sz="2000" dirty="0" smtClean="0"/>
                  <a:t>(mod m)</a:t>
                </a:r>
              </a:p>
              <a:p>
                <a:pPr marL="0" indent="0">
                  <a:buNone/>
                </a:pPr>
                <a:r>
                  <a:rPr lang="en-US" sz="2000" u="sng" dirty="0" smtClean="0"/>
                  <a:t>Algorithm:</a:t>
                </a:r>
              </a:p>
              <a:p>
                <a:pPr marL="0" indent="0">
                  <a:buNone/>
                </a:pPr>
                <a:r>
                  <a:rPr lang="en-US" sz="2000" dirty="0" smtClean="0"/>
                  <a:t>0.     Compute a mod m </a:t>
                </a:r>
              </a:p>
              <a:p>
                <a:pPr marL="457200" indent="-457200">
                  <a:buFont typeface="+mj-lt"/>
                  <a:buAutoNum type="arabicPeriod"/>
                </a:pPr>
                <a:r>
                  <a:rPr lang="en-US" sz="2000" dirty="0" smtClean="0"/>
                  <a:t>Write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sz="2000" dirty="0"/>
                  <a:t> in binary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…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en-US" sz="2000" dirty="0" smtClean="0"/>
              </a:p>
              <a:p>
                <a:pPr marL="0" indent="0">
                  <a:buNone/>
                </a:pPr>
                <a:r>
                  <a:rPr lang="en-US" sz="2000" dirty="0" smtClean="0"/>
                  <a:t>	  That is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</m:sSup>
                    <m:r>
                      <a:rPr lang="en-US" sz="20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sz="20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…</m:t>
                    </m:r>
                    <m:r>
                      <a:rPr lang="en-US" sz="20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  <m:r>
                      <a:rPr lang="en-US" sz="20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000" i="1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endParaRPr lang="en-US" sz="2000" b="0" dirty="0" smtClean="0"/>
              </a:p>
              <a:p>
                <a:pPr marL="457200" indent="-457200">
                  <a:buFont typeface="+mj-lt"/>
                  <a:buAutoNum type="arabicPeriod" startAt="2"/>
                </a:pPr>
                <a:r>
                  <a:rPr lang="en-US" sz="2000" dirty="0" smtClean="0"/>
                  <a:t>Compute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,…,</m:t>
                        </m:r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</m:sup>
                    </m:sSup>
                  </m:oMath>
                </a14:m>
                <a:r>
                  <a:rPr lang="en-US" sz="2000" b="0" dirty="0" smtClean="0"/>
                  <a:t> (mod m)</a:t>
                </a:r>
              </a:p>
              <a:p>
                <a:pPr marL="457200" indent="-457200">
                  <a:buFont typeface="+mj-lt"/>
                  <a:buAutoNum type="arabicPeriod" startAt="2"/>
                </a:pPr>
                <a:r>
                  <a:rPr lang="en-US" sz="2000" dirty="0" smtClean="0"/>
                  <a:t>Output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p>
                        </m:sSup>
                      </m:sup>
                    </m:sSup>
                    <m:r>
                      <a:rPr lang="en-US" sz="2000" i="1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b>
                        </m:sSub>
                        <m:sSup>
                          <m:sSup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⋯</m:t>
                    </m:r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sSub>
                          <m:sSub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sSup>
                          <m:sSupPr>
                            <m:ctrlPr>
                              <a:rPr lang="en-US" sz="2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20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sup>
                        </m:sSup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⋅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sSub>
                          <m:sSub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sup>
                        </m:sSup>
                      </m:sup>
                    </m:sSup>
                  </m:oMath>
                </a14:m>
                <a:r>
                  <a:rPr lang="en-US" sz="2000" baseline="30000" dirty="0" smtClean="0"/>
                  <a:t> </a:t>
                </a:r>
                <a:r>
                  <a:rPr lang="en-US" sz="2000" dirty="0"/>
                  <a:t>(mod m)</a:t>
                </a:r>
                <a:endParaRPr lang="en-US" sz="2000" baseline="30000" dirty="0" smtClean="0"/>
              </a:p>
              <a:p>
                <a:pPr marL="0" indent="0">
                  <a:buNone/>
                </a:pPr>
                <a:endParaRPr lang="en-US" sz="2000" dirty="0" smtClean="0"/>
              </a:p>
              <a:p>
                <a:pPr marL="0" indent="0">
                  <a:buNone/>
                </a:pPr>
                <a:r>
                  <a:rPr lang="en-US" sz="2000" u="sng" dirty="0" smtClean="0"/>
                  <a:t>For correctness</a:t>
                </a:r>
                <a:r>
                  <a:rPr lang="en-US" sz="2000" dirty="0" smtClean="0"/>
                  <a:t> note that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⋅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⋅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+…+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⋅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p>
                          </m:sSup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⋅</m:t>
                          </m:r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p>
                          </m:sSup>
                        </m:sup>
                      </m:sSup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p>
                          </m:sSup>
                        </m:sup>
                      </m:sSup>
                      <m:r>
                        <a:rPr lang="en-US" sz="2000" i="1"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p>
                          </m:sSup>
                        </m:sup>
                      </m:sSup>
                      <m:r>
                        <a:rPr lang="en-US" sz="2000" i="1">
                          <a:latin typeface="Cambria Math" panose="02040503050406030204" pitchFamily="18" charset="0"/>
                        </a:rPr>
                        <m:t>⋯</m:t>
                      </m:r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p>
                          </m:sSup>
                        </m:sup>
                      </m:sSup>
                      <m:r>
                        <a:rPr lang="en-US" sz="2000" i="1"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p>
                          </m:sSup>
                        </m:sup>
                      </m:sSup>
                    </m:oMath>
                  </m:oMathPara>
                </a14:m>
                <a:endParaRPr lang="en-US" sz="2000" dirty="0" smtClean="0"/>
              </a:p>
              <a:p>
                <a:pPr marL="0" indent="0">
                  <a:buNone/>
                </a:pPr>
                <a:r>
                  <a:rPr lang="en-US" sz="2000" u="sng" dirty="0" smtClean="0"/>
                  <a:t>Runtime</a:t>
                </a:r>
                <a:r>
                  <a:rPr lang="en-US" sz="2000" dirty="0" smtClean="0"/>
                  <a:t>: We perform </a:t>
                </a:r>
                <a:r>
                  <a:rPr lang="en-US" sz="2000" dirty="0" smtClean="0">
                    <a:solidFill>
                      <a:srgbClr val="FF0000"/>
                    </a:solidFill>
                  </a:rPr>
                  <a:t>O(log(b))</a:t>
                </a:r>
                <a:r>
                  <a:rPr lang="en-US" sz="2000" dirty="0" smtClean="0"/>
                  <a:t> </a:t>
                </a:r>
                <a:r>
                  <a:rPr lang="en-US" sz="2000" dirty="0"/>
                  <a:t>multiplications in </a:t>
                </a:r>
                <a:r>
                  <a:rPr lang="en-US" sz="2000" dirty="0" smtClean="0"/>
                  <a:t>step </a:t>
                </a:r>
                <a:r>
                  <a:rPr lang="en-US" sz="2000" dirty="0" smtClean="0"/>
                  <a:t>2 </a:t>
                </a:r>
                <a:r>
                  <a:rPr lang="en-US" sz="2000" dirty="0"/>
                  <a:t>and </a:t>
                </a:r>
                <a:r>
                  <a:rPr lang="en-US" sz="2000" dirty="0">
                    <a:solidFill>
                      <a:srgbClr val="FF0000"/>
                    </a:solidFill>
                  </a:rPr>
                  <a:t>O(log(b))</a:t>
                </a:r>
                <a:r>
                  <a:rPr lang="en-US" sz="2000" dirty="0"/>
                  <a:t> in step </a:t>
                </a:r>
                <a:r>
                  <a:rPr lang="en-US" sz="2000" dirty="0" smtClean="0"/>
                  <a:t>3 </a:t>
                </a:r>
                <a:endParaRPr lang="en-US" sz="2000" dirty="0" smtClean="0"/>
              </a:p>
              <a:p>
                <a:pPr marL="0" indent="0">
                  <a:buNone/>
                </a:pPr>
                <a:r>
                  <a:rPr lang="en-US" sz="2000" dirty="0" smtClean="0"/>
                  <a:t>The runtime of each multiplication </a:t>
                </a:r>
                <a:r>
                  <a:rPr lang="en-US" sz="2000" dirty="0"/>
                  <a:t>is </a:t>
                </a:r>
                <a:r>
                  <a:rPr lang="en-US" sz="2000" dirty="0" smtClean="0"/>
                  <a:t>O(log</a:t>
                </a:r>
                <a:r>
                  <a:rPr lang="en-US" sz="2000" baseline="30000" dirty="0" smtClean="0"/>
                  <a:t>2</a:t>
                </a:r>
                <a:r>
                  <a:rPr lang="en-US" sz="2000" dirty="0" smtClean="0"/>
                  <a:t>(m</a:t>
                </a:r>
                <a:r>
                  <a:rPr lang="en-US" sz="2000" dirty="0" smtClean="0"/>
                  <a:t>)).</a:t>
                </a:r>
                <a:endParaRPr lang="en-US" sz="2000" dirty="0" smtClean="0"/>
              </a:p>
              <a:p>
                <a:pPr marL="0" indent="0">
                  <a:buNone/>
                </a:pPr>
                <a:r>
                  <a:rPr lang="en-US" sz="2000" dirty="0" smtClean="0"/>
                  <a:t>Therefore, the total </a:t>
                </a:r>
                <a:r>
                  <a:rPr lang="en-US" sz="2000" dirty="0"/>
                  <a:t>runtime is </a:t>
                </a:r>
                <a:r>
                  <a:rPr lang="en-US" sz="2000" dirty="0" smtClean="0">
                    <a:solidFill>
                      <a:srgbClr val="FF0000"/>
                    </a:solidFill>
                  </a:rPr>
                  <a:t>O(log(b) * log</a:t>
                </a:r>
                <a:r>
                  <a:rPr lang="en-US" sz="2000" baseline="30000" dirty="0" smtClean="0">
                    <a:solidFill>
                      <a:srgbClr val="FF0000"/>
                    </a:solidFill>
                  </a:rPr>
                  <a:t>2</a:t>
                </a:r>
                <a:r>
                  <a:rPr lang="en-US" sz="2000" dirty="0" smtClean="0">
                    <a:solidFill>
                      <a:srgbClr val="FF0000"/>
                    </a:solidFill>
                  </a:rPr>
                  <a:t>(m</a:t>
                </a:r>
                <a:r>
                  <a:rPr lang="en-US" sz="2000" dirty="0">
                    <a:solidFill>
                      <a:srgbClr val="FF0000"/>
                    </a:solidFill>
                  </a:rPr>
                  <a:t>))</a:t>
                </a:r>
                <a:endParaRPr lang="en-US" sz="2000" dirty="0" smtClean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773" t="-2381" r="-1236" b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Complexity of Arithmetic: Exponentiation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6</a:t>
            </a:fld>
            <a:endParaRPr lang="en-US" altLang="en-US"/>
          </a:p>
        </p:txBody>
      </p:sp>
      <p:sp>
        <p:nvSpPr>
          <p:cNvPr id="6" name="Rounded Rectangle 5"/>
          <p:cNvSpPr/>
          <p:nvPr/>
        </p:nvSpPr>
        <p:spPr>
          <a:xfrm>
            <a:off x="4219574" y="1825625"/>
            <a:ext cx="4295776" cy="76517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US" dirty="0" smtClean="0"/>
              <a:t>Example: b = 49</a:t>
            </a:r>
          </a:p>
          <a:p>
            <a:pPr marL="0" indent="0">
              <a:buNone/>
            </a:pPr>
            <a:r>
              <a:rPr lang="en-US" dirty="0" smtClean="0"/>
              <a:t>Then k = 4 and b = 11001</a:t>
            </a:r>
            <a:endParaRPr lang="en-US" dirty="0"/>
          </a:p>
        </p:txBody>
      </p:sp>
      <p:sp>
        <p:nvSpPr>
          <p:cNvPr id="7" name="Rounded Rectangle 6"/>
          <p:cNvSpPr/>
          <p:nvPr/>
        </p:nvSpPr>
        <p:spPr>
          <a:xfrm>
            <a:off x="4114800" y="6176963"/>
            <a:ext cx="3505200" cy="490971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US" sz="2000" dirty="0" smtClean="0"/>
              <a:t>That’s better than O(b log</a:t>
            </a:r>
            <a:r>
              <a:rPr lang="en-US" sz="2000" baseline="30000" dirty="0" smtClean="0"/>
              <a:t>2</a:t>
            </a:r>
            <a:r>
              <a:rPr lang="en-US" sz="2000" dirty="0" smtClean="0"/>
              <a:t>(m))</a:t>
            </a:r>
            <a:endParaRPr lang="en-US" sz="2000" dirty="0"/>
          </a:p>
        </p:txBody>
      </p:sp>
      <p:sp>
        <p:nvSpPr>
          <p:cNvPr id="10" name="Rounded Rectangle 9"/>
          <p:cNvSpPr/>
          <p:nvPr/>
        </p:nvSpPr>
        <p:spPr>
          <a:xfrm>
            <a:off x="3276600" y="2770188"/>
            <a:ext cx="5105400" cy="73501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US" sz="1800" dirty="0" smtClean="0"/>
              <a:t>If we want to be super precise, computing a mod m</a:t>
            </a:r>
            <a:br>
              <a:rPr lang="en-US" sz="1800" dirty="0" smtClean="0"/>
            </a:br>
            <a:r>
              <a:rPr lang="en-US" sz="1800" dirty="0" smtClean="0"/>
              <a:t>takes another O(log(a)*log(m)) time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886623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Exponentiation over integers (without mod)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000" u="sng" dirty="0" smtClean="0"/>
              <a:t>Input</a:t>
            </a:r>
            <a:r>
              <a:rPr lang="en-US" sz="2000" dirty="0"/>
              <a:t>: </a:t>
            </a:r>
            <a:r>
              <a:rPr lang="en-US" sz="2000" dirty="0" smtClean="0"/>
              <a:t>two positive </a:t>
            </a:r>
            <a:r>
              <a:rPr lang="en-US" sz="2000" dirty="0"/>
              <a:t>integers </a:t>
            </a:r>
            <a:r>
              <a:rPr lang="en-US" sz="2000" dirty="0" smtClean="0"/>
              <a:t>a, b</a:t>
            </a:r>
            <a:endParaRPr lang="en-US" sz="2000" dirty="0"/>
          </a:p>
          <a:p>
            <a:pPr marL="0" indent="0">
              <a:buNone/>
            </a:pPr>
            <a:r>
              <a:rPr lang="en-US" sz="2000" u="sng" dirty="0"/>
              <a:t>Output</a:t>
            </a:r>
            <a:r>
              <a:rPr lang="en-US" sz="2000" dirty="0"/>
              <a:t>: </a:t>
            </a:r>
            <a:r>
              <a:rPr lang="en-US" sz="2000" dirty="0" smtClean="0"/>
              <a:t>a</a:t>
            </a:r>
            <a:r>
              <a:rPr lang="en-US" sz="2000" baseline="30000" dirty="0" smtClean="0"/>
              <a:t>b </a:t>
            </a:r>
            <a:r>
              <a:rPr lang="en-US" sz="2000" dirty="0" smtClean="0"/>
              <a:t>(over integers)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u="sng" dirty="0" smtClean="0"/>
              <a:t>Naïve </a:t>
            </a:r>
            <a:r>
              <a:rPr lang="en-US" sz="2000" u="sng" dirty="0"/>
              <a:t>algorithm</a:t>
            </a:r>
          </a:p>
          <a:p>
            <a:pPr marL="0" indent="0">
              <a:buNone/>
            </a:pPr>
            <a:r>
              <a:rPr lang="en-US" sz="2000" dirty="0"/>
              <a:t>	result = 1</a:t>
            </a:r>
          </a:p>
          <a:p>
            <a:pPr marL="0" indent="0">
              <a:buNone/>
            </a:pPr>
            <a:r>
              <a:rPr lang="en-US" sz="2000" dirty="0"/>
              <a:t>	for </a:t>
            </a:r>
            <a:r>
              <a:rPr lang="en-US" sz="2000" dirty="0" err="1"/>
              <a:t>i</a:t>
            </a:r>
            <a:r>
              <a:rPr lang="en-US" sz="2000" dirty="0"/>
              <a:t>=1…b</a:t>
            </a:r>
          </a:p>
          <a:p>
            <a:pPr marL="0" indent="0">
              <a:buNone/>
            </a:pPr>
            <a:r>
              <a:rPr lang="en-US" sz="2000" dirty="0"/>
              <a:t>		result = result * a</a:t>
            </a:r>
          </a:p>
          <a:p>
            <a:pPr marL="0" indent="0">
              <a:buNone/>
            </a:pPr>
            <a:r>
              <a:rPr lang="en-US" sz="2000" dirty="0"/>
              <a:t>	return result</a:t>
            </a:r>
          </a:p>
          <a:p>
            <a:pPr marL="0" indent="0">
              <a:buNone/>
            </a:pPr>
            <a:r>
              <a:rPr lang="en-US" sz="2000" u="sng" dirty="0"/>
              <a:t>Runtime</a:t>
            </a:r>
            <a:r>
              <a:rPr lang="en-US" sz="2000" dirty="0"/>
              <a:t>: we perform b multiplications.</a:t>
            </a:r>
          </a:p>
          <a:p>
            <a:pPr marL="0" indent="0">
              <a:buNone/>
            </a:pPr>
            <a:r>
              <a:rPr lang="en-US" sz="2000" dirty="0"/>
              <a:t>In the </a:t>
            </a:r>
            <a:r>
              <a:rPr lang="en-US" sz="2000" dirty="0" err="1"/>
              <a:t>i'th</a:t>
            </a:r>
            <a:r>
              <a:rPr lang="en-US" sz="2000" dirty="0"/>
              <a:t> iteration we are multiplying a</a:t>
            </a:r>
            <a:r>
              <a:rPr lang="en-US" sz="2000" baseline="30000" dirty="0"/>
              <a:t>i-1</a:t>
            </a:r>
            <a:r>
              <a:rPr lang="en-US" sz="2000" dirty="0"/>
              <a:t> by a.</a:t>
            </a:r>
          </a:p>
          <a:p>
            <a:pPr marL="0" indent="0">
              <a:buNone/>
            </a:pPr>
            <a:r>
              <a:rPr lang="en-US" sz="2000" dirty="0"/>
              <a:t>The runtime of the </a:t>
            </a:r>
            <a:r>
              <a:rPr lang="en-US" sz="2000" dirty="0" err="1"/>
              <a:t>i’th</a:t>
            </a:r>
            <a:r>
              <a:rPr lang="en-US" sz="2000" dirty="0"/>
              <a:t> iteration is log(a</a:t>
            </a:r>
            <a:r>
              <a:rPr lang="en-US" sz="2000" baseline="30000" dirty="0"/>
              <a:t>i-1</a:t>
            </a:r>
            <a:r>
              <a:rPr lang="en-US" sz="2000" dirty="0"/>
              <a:t>) * log(a) = (i-1)*(log(a))</a:t>
            </a:r>
            <a:r>
              <a:rPr lang="en-US" sz="2000" baseline="30000" dirty="0"/>
              <a:t>2</a:t>
            </a:r>
          </a:p>
          <a:p>
            <a:pPr marL="0" indent="0">
              <a:buNone/>
            </a:pPr>
            <a:r>
              <a:rPr lang="en-US" sz="2000" dirty="0"/>
              <a:t>Therefore, the total running time is</a:t>
            </a:r>
          </a:p>
          <a:p>
            <a:pPr marL="0" indent="0" algn="ctr">
              <a:buNone/>
            </a:pPr>
            <a:r>
              <a:rPr lang="en-US" sz="2000" dirty="0"/>
              <a:t>(log(a))</a:t>
            </a:r>
            <a:r>
              <a:rPr lang="en-US" sz="2000" baseline="30000" dirty="0"/>
              <a:t>2</a:t>
            </a:r>
            <a:r>
              <a:rPr lang="en-US" sz="2000" dirty="0"/>
              <a:t> + 2(log(a))</a:t>
            </a:r>
            <a:r>
              <a:rPr lang="en-US" sz="2000" baseline="30000" dirty="0"/>
              <a:t>2</a:t>
            </a:r>
            <a:r>
              <a:rPr lang="en-US" sz="2000" dirty="0"/>
              <a:t> + 3(log(a))</a:t>
            </a:r>
            <a:r>
              <a:rPr lang="en-US" sz="2000" baseline="30000" dirty="0"/>
              <a:t>2</a:t>
            </a:r>
            <a:r>
              <a:rPr lang="en-US" sz="2000" dirty="0"/>
              <a:t> + … + (b-1)*(log(a))</a:t>
            </a:r>
            <a:r>
              <a:rPr lang="en-US" sz="2000" baseline="30000" dirty="0"/>
              <a:t>2</a:t>
            </a:r>
            <a:r>
              <a:rPr lang="en-US" sz="2000" dirty="0"/>
              <a:t> = O(b</a:t>
            </a:r>
            <a:r>
              <a:rPr lang="en-US" sz="2000" baseline="30000" dirty="0"/>
              <a:t>2</a:t>
            </a:r>
            <a:r>
              <a:rPr lang="en-US" sz="2000" dirty="0"/>
              <a:t>*log(a)</a:t>
            </a:r>
            <a:r>
              <a:rPr lang="en-US" sz="2000" baseline="30000" dirty="0"/>
              <a:t>2</a:t>
            </a:r>
            <a:r>
              <a:rPr lang="en-US" sz="2000" dirty="0"/>
              <a:t>)</a:t>
            </a:r>
          </a:p>
          <a:p>
            <a:pPr marL="0" indent="0">
              <a:buNone/>
            </a:pPr>
            <a:endParaRPr lang="pt-BR" sz="2000" dirty="0"/>
          </a:p>
          <a:p>
            <a:pPr marL="0" indent="0">
              <a:buNone/>
            </a:pPr>
            <a:endParaRPr lang="en-US" sz="2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Complexity of Arithmetic: Exponentiation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7</a:t>
            </a:fld>
            <a:endParaRPr lang="en-US" altLang="en-US"/>
          </a:p>
        </p:txBody>
      </p:sp>
      <p:sp>
        <p:nvSpPr>
          <p:cNvPr id="7" name="Rounded Rectangle 6"/>
          <p:cNvSpPr/>
          <p:nvPr/>
        </p:nvSpPr>
        <p:spPr>
          <a:xfrm>
            <a:off x="4114800" y="1981200"/>
            <a:ext cx="4295776" cy="6858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US" dirty="0" smtClean="0"/>
              <a:t>Last time we saw the following: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4419600" y="3048000"/>
            <a:ext cx="3990976" cy="6858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US" dirty="0" smtClean="0"/>
              <a:t>Can we improve the runtime?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039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Exponentiation over integers (without mod)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u="sng" dirty="0" smtClean="0"/>
              <a:t>Input</a:t>
            </a:r>
            <a:r>
              <a:rPr lang="en-US" sz="2000" dirty="0"/>
              <a:t>: </a:t>
            </a:r>
            <a:r>
              <a:rPr lang="en-US" sz="2000" dirty="0" smtClean="0"/>
              <a:t>two positive </a:t>
            </a:r>
            <a:r>
              <a:rPr lang="en-US" sz="2000" dirty="0"/>
              <a:t>integers </a:t>
            </a:r>
            <a:r>
              <a:rPr lang="en-US" sz="2000" dirty="0" smtClean="0"/>
              <a:t>a, b</a:t>
            </a:r>
            <a:endParaRPr lang="en-US" sz="2000" dirty="0"/>
          </a:p>
          <a:p>
            <a:pPr marL="0" indent="0">
              <a:buNone/>
            </a:pPr>
            <a:r>
              <a:rPr lang="en-US" sz="2000" u="sng" dirty="0"/>
              <a:t>Output</a:t>
            </a:r>
            <a:r>
              <a:rPr lang="en-US" sz="2000" dirty="0"/>
              <a:t>: </a:t>
            </a:r>
            <a:r>
              <a:rPr lang="en-US" sz="2000" dirty="0" smtClean="0"/>
              <a:t>a</a:t>
            </a:r>
            <a:r>
              <a:rPr lang="en-US" sz="2000" baseline="30000" dirty="0" smtClean="0"/>
              <a:t>b </a:t>
            </a:r>
            <a:r>
              <a:rPr lang="en-US" sz="2000" dirty="0" smtClean="0"/>
              <a:t>(over integers)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u="sng" dirty="0" smtClean="0"/>
              <a:t>Exercise</a:t>
            </a:r>
            <a:r>
              <a:rPr lang="en-US" sz="2000" dirty="0" smtClean="0"/>
              <a:t>: Suppose that there is an algorithm that given two n-bit numbers computes their product in time O(n</a:t>
            </a:r>
            <a:r>
              <a:rPr lang="en-US" sz="2000" baseline="30000" dirty="0" smtClean="0"/>
              <a:t>1.5</a:t>
            </a:r>
            <a:r>
              <a:rPr lang="en-US" sz="2000" dirty="0" smtClean="0"/>
              <a:t>).</a:t>
            </a:r>
          </a:p>
          <a:p>
            <a:pPr marL="0" indent="0">
              <a:buNone/>
            </a:pPr>
            <a:r>
              <a:rPr lang="en-US" sz="2000" dirty="0" smtClean="0"/>
              <a:t>Design an algorithm that computes a</a:t>
            </a:r>
            <a:r>
              <a:rPr lang="en-US" sz="2000" baseline="30000" dirty="0" smtClean="0"/>
              <a:t>b</a:t>
            </a:r>
            <a:r>
              <a:rPr lang="en-US" sz="2000" dirty="0" smtClean="0"/>
              <a:t> in time O(b</a:t>
            </a:r>
            <a:r>
              <a:rPr lang="en-US" sz="2000" baseline="30000" dirty="0" smtClean="0"/>
              <a:t>1.5</a:t>
            </a:r>
            <a:r>
              <a:rPr lang="en-US" sz="2000" dirty="0" smtClean="0"/>
              <a:t> log</a:t>
            </a:r>
            <a:r>
              <a:rPr lang="en-US" sz="2000" baseline="30000" dirty="0" smtClean="0"/>
              <a:t>1.5</a:t>
            </a:r>
            <a:r>
              <a:rPr lang="en-US" sz="2000" dirty="0" smtClean="0"/>
              <a:t>(a)).</a:t>
            </a:r>
          </a:p>
          <a:p>
            <a:pPr marL="0" indent="0">
              <a:buNone/>
            </a:pPr>
            <a:r>
              <a:rPr lang="en-US" sz="2000" dirty="0" smtClean="0"/>
              <a:t>Prove the correctness and the runtime guarantee of the algorithm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Complexity of Arithmetic: Exponentiation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8</a:t>
            </a:fld>
            <a:endParaRPr lang="en-US" altLang="en-US"/>
          </a:p>
        </p:txBody>
      </p:sp>
      <p:sp>
        <p:nvSpPr>
          <p:cNvPr id="6" name="Rounded Rectangle 5"/>
          <p:cNvSpPr/>
          <p:nvPr/>
        </p:nvSpPr>
        <p:spPr>
          <a:xfrm>
            <a:off x="3124200" y="5105400"/>
            <a:ext cx="3581400" cy="8382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en-US" dirty="0" smtClean="0"/>
              <a:t>Nothing special about 1.5.</a:t>
            </a:r>
          </a:p>
          <a:p>
            <a:pPr marL="0" indent="0">
              <a:buNone/>
            </a:pPr>
            <a:r>
              <a:rPr lang="en-US" dirty="0" smtClean="0"/>
              <a:t>Works for any constant &lt;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443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Integer Multiplication in o(n</a:t>
            </a:r>
            <a:r>
              <a:rPr lang="en-US" baseline="30000" dirty="0" smtClean="0"/>
              <a:t>2</a:t>
            </a:r>
            <a:r>
              <a:rPr lang="en-US" dirty="0" smtClean="0"/>
              <a:t>) time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Faster Integer Multiplication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 smtClean="0"/>
              <a:t>1-</a:t>
            </a:r>
            <a:fld id="{D853AF66-F910-4452-A27F-7AC4FAE1D9A1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9526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18775</TotalTime>
  <Words>2076</Words>
  <Application>Microsoft Office PowerPoint</Application>
  <PresentationFormat>On-screen Show (4:3)</PresentationFormat>
  <Paragraphs>229</Paragraphs>
  <Slides>17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Arial Narrow</vt:lpstr>
      <vt:lpstr>Calibri</vt:lpstr>
      <vt:lpstr>Calibri Light</vt:lpstr>
      <vt:lpstr>Cambria Math</vt:lpstr>
      <vt:lpstr>Symbol</vt:lpstr>
      <vt:lpstr>Times New Roman</vt:lpstr>
      <vt:lpstr>Office Theme</vt:lpstr>
      <vt:lpstr>CMPT 706 - Algorithms for Big Data  </vt:lpstr>
      <vt:lpstr>Complexity of Arithmetic</vt:lpstr>
      <vt:lpstr>Complexity of Arithmetic: Exponentiation</vt:lpstr>
      <vt:lpstr>Complexity of Arithmetic: Exponentiation</vt:lpstr>
      <vt:lpstr>Example</vt:lpstr>
      <vt:lpstr>Complexity of Arithmetic: Exponentiation</vt:lpstr>
      <vt:lpstr>Exponentiation over integers (without mod)</vt:lpstr>
      <vt:lpstr>Exponentiation over integers (without mod)</vt:lpstr>
      <vt:lpstr>Integer Multiplication in o(n2) time</vt:lpstr>
      <vt:lpstr>Integer multiplication in o(n2) time</vt:lpstr>
      <vt:lpstr>Integer multiplication in o(n2) time</vt:lpstr>
      <vt:lpstr>Integer multiplication in o(n2) time</vt:lpstr>
      <vt:lpstr>Integer multiplication in o(n2) time</vt:lpstr>
      <vt:lpstr>Integer multiplication in o(n2) time</vt:lpstr>
      <vt:lpstr>Integer multiplication in o(n2) time</vt:lpstr>
      <vt:lpstr>Integer multiplication in o(n2) time</vt:lpstr>
      <vt:lpstr>Homework and Reading for next time</vt:lpstr>
    </vt:vector>
  </TitlesOfParts>
  <Company>School of Computing Science, SFU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Andrei Bulatov</dc:creator>
  <cp:lastModifiedBy>Igor Shinkar</cp:lastModifiedBy>
  <cp:revision>503</cp:revision>
  <cp:lastPrinted>2018-01-03T13:57:37Z</cp:lastPrinted>
  <dcterms:created xsi:type="dcterms:W3CDTF">2007-01-06T04:11:40Z</dcterms:created>
  <dcterms:modified xsi:type="dcterms:W3CDTF">2020-01-21T22:57:54Z</dcterms:modified>
</cp:coreProperties>
</file>