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35"/>
  </p:notesMasterIdLst>
  <p:handoutMasterIdLst>
    <p:handoutMasterId r:id="rId36"/>
  </p:handoutMasterIdLst>
  <p:sldIdLst>
    <p:sldId id="290" r:id="rId2"/>
    <p:sldId id="381" r:id="rId3"/>
    <p:sldId id="326" r:id="rId4"/>
    <p:sldId id="350" r:id="rId5"/>
    <p:sldId id="351" r:id="rId6"/>
    <p:sldId id="353" r:id="rId7"/>
    <p:sldId id="349" r:id="rId8"/>
    <p:sldId id="352" r:id="rId9"/>
    <p:sldId id="354" r:id="rId10"/>
    <p:sldId id="355" r:id="rId11"/>
    <p:sldId id="356" r:id="rId12"/>
    <p:sldId id="358" r:id="rId13"/>
    <p:sldId id="359" r:id="rId14"/>
    <p:sldId id="360" r:id="rId15"/>
    <p:sldId id="367" r:id="rId16"/>
    <p:sldId id="362" r:id="rId17"/>
    <p:sldId id="363" r:id="rId18"/>
    <p:sldId id="361" r:id="rId19"/>
    <p:sldId id="364" r:id="rId20"/>
    <p:sldId id="365" r:id="rId21"/>
    <p:sldId id="369" r:id="rId22"/>
    <p:sldId id="366" r:id="rId23"/>
    <p:sldId id="370" r:id="rId24"/>
    <p:sldId id="371" r:id="rId25"/>
    <p:sldId id="373" r:id="rId26"/>
    <p:sldId id="372" r:id="rId27"/>
    <p:sldId id="374" r:id="rId28"/>
    <p:sldId id="375" r:id="rId29"/>
    <p:sldId id="376" r:id="rId30"/>
    <p:sldId id="378" r:id="rId31"/>
    <p:sldId id="379" r:id="rId32"/>
    <p:sldId id="380" r:id="rId33"/>
    <p:sldId id="307" r:id="rId3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83" d="100"/>
          <a:sy n="83" d="100"/>
        </p:scale>
        <p:origin x="14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577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010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2415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6127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594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339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369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9683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661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2181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897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1371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3711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9961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6646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5638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8128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153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303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106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821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382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305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557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745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388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Solving recursive relations</a:t>
            </a:r>
          </a:p>
          <a:p>
            <a:r>
              <a:rPr lang="en-US" sz="2400" dirty="0" smtClean="0"/>
              <a:t>Euclidean algorithm and RSA encryption</a:t>
            </a:r>
          </a:p>
          <a:p>
            <a:endParaRPr lang="en-US" sz="2400" dirty="0"/>
          </a:p>
          <a:p>
            <a:r>
              <a:rPr lang="en-US" sz="2400" dirty="0" smtClean="0"/>
              <a:t>January 23,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Arithmetic and Algorithms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Method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u="sng" dirty="0" smtClean="0"/>
                  <a:t>Theorem [Master Method]</a:t>
                </a:r>
                <a:r>
                  <a:rPr lang="en-US" sz="1800" dirty="0" smtClean="0"/>
                  <a:t>: Let T(n) be the recursive relation</a:t>
                </a:r>
              </a:p>
              <a:p>
                <a:pPr marL="0" indent="0" algn="ctr">
                  <a:buNone/>
                </a:pPr>
                <a:r>
                  <a:rPr lang="en-US" sz="1800" dirty="0" smtClean="0"/>
                  <a:t>T(n) = a*T(n/b) + O(</a:t>
                </a:r>
                <a:r>
                  <a:rPr lang="en-US" sz="1800" dirty="0" err="1" smtClean="0"/>
                  <a:t>n</a:t>
                </a:r>
                <a:r>
                  <a:rPr lang="en-US" sz="1800" baseline="30000" dirty="0" err="1" smtClean="0"/>
                  <a:t>d</a:t>
                </a:r>
                <a:r>
                  <a:rPr lang="en-US" sz="1800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Then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&gt;</m:t>
                      </m:r>
                      <m:func>
                        <m:func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1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  <m:func>
                            <m:func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1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1800" b="0" i="0" smtClean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1800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func>
                            </m:sup>
                          </m:sSup>
                        </m:e>
                      </m:d>
                      <m:r>
                        <a:rPr lang="en-US" sz="1800" i="1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&lt;</m:t>
                      </m:r>
                      <m:func>
                        <m:func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sz="1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8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sz="18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fName>
                        <m:e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1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1800" u="sng" dirty="0" smtClean="0"/>
                  <a:t>Examples:</a:t>
                </a:r>
              </a:p>
              <a:p>
                <a:r>
                  <a:rPr lang="en-US" sz="1800" dirty="0" smtClean="0"/>
                  <a:t>Suppose</a:t>
                </a: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/4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/>
                  <a:t>. // d = 2 &gt; log</a:t>
                </a:r>
                <a:r>
                  <a:rPr lang="en-US" sz="1800" baseline="-25000" dirty="0"/>
                  <a:t>4</a:t>
                </a:r>
                <a:r>
                  <a:rPr lang="en-US" sz="1800" dirty="0"/>
                  <a:t>(4)=log</a:t>
                </a:r>
                <a:r>
                  <a:rPr lang="en-US" sz="1800" baseline="-25000" dirty="0"/>
                  <a:t>b</a:t>
                </a:r>
                <a:r>
                  <a:rPr lang="en-US" sz="1800" dirty="0"/>
                  <a:t>(a)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	Then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1800" dirty="0" smtClean="0"/>
                  <a:t>.</a:t>
                </a:r>
              </a:p>
              <a:p>
                <a:r>
                  <a:rPr lang="en-US" sz="1800" dirty="0" smtClean="0"/>
                  <a:t>Suppose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/4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/>
                  <a:t>.</a:t>
                </a:r>
                <a:r>
                  <a:rPr lang="en-US" sz="1800" dirty="0" smtClean="0"/>
                  <a:t> </a:t>
                </a:r>
                <a:r>
                  <a:rPr lang="en-US" sz="1800" dirty="0"/>
                  <a:t>// d = 1 = log</a:t>
                </a:r>
                <a:r>
                  <a:rPr lang="en-US" sz="1800" baseline="-25000" dirty="0"/>
                  <a:t>4</a:t>
                </a:r>
                <a:r>
                  <a:rPr lang="en-US" sz="1800" dirty="0"/>
                  <a:t>(4)= log</a:t>
                </a:r>
                <a:r>
                  <a:rPr lang="en-US" sz="1800" baseline="-25000" dirty="0"/>
                  <a:t>b</a:t>
                </a:r>
                <a:r>
                  <a:rPr lang="en-US" sz="1800" dirty="0"/>
                  <a:t>(a)</a:t>
                </a:r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	Then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1800" dirty="0" smtClean="0"/>
                  <a:t>. </a:t>
                </a:r>
                <a:endParaRPr lang="en-US" sz="1800" dirty="0"/>
              </a:p>
              <a:p>
                <a:r>
                  <a:rPr lang="en-US" sz="1800" dirty="0"/>
                  <a:t>Suppose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/2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/>
                  <a:t>. // d = 2 &lt; log</a:t>
                </a:r>
                <a:r>
                  <a:rPr lang="en-US" sz="1800" baseline="-25000" dirty="0"/>
                  <a:t>2</a:t>
                </a:r>
                <a:r>
                  <a:rPr lang="en-US" sz="1800" dirty="0"/>
                  <a:t>(5)= </a:t>
                </a:r>
                <a:r>
                  <a:rPr lang="en-US" sz="1800" dirty="0" err="1"/>
                  <a:t>log</a:t>
                </a:r>
                <a:r>
                  <a:rPr lang="en-US" sz="1800" baseline="-25000" dirty="0" err="1"/>
                  <a:t>b</a:t>
                </a:r>
                <a:r>
                  <a:rPr lang="en-US" sz="1800" dirty="0"/>
                  <a:t>(a)</a:t>
                </a:r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	Then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8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(5)</m:t>
                                </m:r>
                              </m:e>
                            </m:func>
                          </m:sup>
                        </m:sSup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2.3219..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dirty="0" smtClean="0"/>
                  <a:t>.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 b="-18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3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Euclidean Algorithm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55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Greatest common divisor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Let a, b be positive integers.</a:t>
            </a:r>
          </a:p>
          <a:p>
            <a:r>
              <a:rPr lang="en-US" sz="1800" dirty="0" smtClean="0"/>
              <a:t>A </a:t>
            </a:r>
            <a:r>
              <a:rPr lang="en-US" sz="1800" dirty="0"/>
              <a:t>positive integer </a:t>
            </a:r>
            <a:r>
              <a:rPr lang="en-US" sz="1800" dirty="0" smtClean="0"/>
              <a:t>c </a:t>
            </a:r>
            <a:r>
              <a:rPr lang="en-US" sz="1800" dirty="0"/>
              <a:t>is said to be a </a:t>
            </a:r>
            <a:r>
              <a:rPr lang="en-US" sz="1800" u="sng" dirty="0" smtClean="0"/>
              <a:t>common </a:t>
            </a:r>
            <a:r>
              <a:rPr lang="en-US" sz="1800" u="sng" dirty="0"/>
              <a:t>divisor</a:t>
            </a:r>
            <a:r>
              <a:rPr lang="en-US" sz="1800" dirty="0"/>
              <a:t> of </a:t>
            </a:r>
            <a:r>
              <a:rPr lang="en-US" sz="1800" dirty="0" smtClean="0"/>
              <a:t>a and b </a:t>
            </a:r>
            <a:r>
              <a:rPr lang="en-US" sz="1800" dirty="0"/>
              <a:t>if </a:t>
            </a:r>
            <a:r>
              <a:rPr lang="en-US" sz="1800" dirty="0" err="1" smtClean="0"/>
              <a:t>c|a</a:t>
            </a:r>
            <a:r>
              <a:rPr lang="en-US" sz="1800" dirty="0" smtClean="0"/>
              <a:t> and </a:t>
            </a:r>
            <a:r>
              <a:rPr lang="en-US" sz="1800" dirty="0" err="1" smtClean="0"/>
              <a:t>c|b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In other words a = 0 (mod c) and b = 0 (mod </a:t>
            </a:r>
            <a:r>
              <a:rPr lang="en-US" sz="1800" dirty="0"/>
              <a:t>c</a:t>
            </a:r>
            <a:r>
              <a:rPr lang="en-US" sz="1800" dirty="0" smtClean="0"/>
              <a:t>)</a:t>
            </a:r>
          </a:p>
          <a:p>
            <a:r>
              <a:rPr lang="en-US" sz="1800" u="sng" dirty="0" smtClean="0"/>
              <a:t>Example</a:t>
            </a:r>
            <a:r>
              <a:rPr lang="en-US" sz="1800" dirty="0" smtClean="0"/>
              <a:t>: a = 60, b = 72. Then 1, 2, 3, 4, 6, 12 are common divisors of 60 and 72.</a:t>
            </a:r>
          </a:p>
          <a:p>
            <a:r>
              <a:rPr lang="en-US" sz="1800" dirty="0" smtClean="0"/>
              <a:t>A </a:t>
            </a:r>
            <a:r>
              <a:rPr lang="en-US" sz="1800" u="sng" dirty="0" smtClean="0">
                <a:solidFill>
                  <a:srgbClr val="FF0000"/>
                </a:solidFill>
              </a:rPr>
              <a:t>greatest common divisor</a:t>
            </a:r>
            <a:r>
              <a:rPr lang="en-US" sz="1800" dirty="0" smtClean="0"/>
              <a:t> of a and b is the largest integer c that both a and b.</a:t>
            </a:r>
          </a:p>
          <a:p>
            <a:r>
              <a:rPr lang="en-US" sz="1800" dirty="0" smtClean="0"/>
              <a:t>Denote the greatest common divisor of a and b by </a:t>
            </a:r>
            <a:r>
              <a:rPr lang="en-US" sz="1800" dirty="0" err="1" smtClean="0">
                <a:solidFill>
                  <a:srgbClr val="FF0000"/>
                </a:solidFill>
              </a:rPr>
              <a:t>gcd</a:t>
            </a:r>
            <a:r>
              <a:rPr lang="en-US" sz="1800" dirty="0" smtClean="0">
                <a:solidFill>
                  <a:srgbClr val="FF0000"/>
                </a:solidFill>
              </a:rPr>
              <a:t>(</a:t>
            </a:r>
            <a:r>
              <a:rPr lang="en-US" sz="1800" dirty="0" err="1" smtClean="0">
                <a:solidFill>
                  <a:srgbClr val="FF0000"/>
                </a:solidFill>
              </a:rPr>
              <a:t>a,b</a:t>
            </a:r>
            <a:r>
              <a:rPr lang="en-US" sz="1800" dirty="0" smtClean="0">
                <a:solidFill>
                  <a:srgbClr val="FF0000"/>
                </a:solidFill>
              </a:rPr>
              <a:t>)</a:t>
            </a:r>
            <a:endParaRPr lang="en-US" sz="1800" dirty="0">
              <a:solidFill>
                <a:srgbClr val="FF0000"/>
              </a:solidFill>
            </a:endParaRPr>
          </a:p>
          <a:p>
            <a:r>
              <a:rPr lang="en-US" sz="1800" dirty="0" smtClean="0"/>
              <a:t>Question: Compute </a:t>
            </a:r>
            <a:r>
              <a:rPr lang="en-US" sz="1800" dirty="0" err="1" smtClean="0"/>
              <a:t>gcd</a:t>
            </a:r>
            <a:r>
              <a:rPr lang="en-US" sz="1800" dirty="0" smtClean="0"/>
              <a:t>(70, 42).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Euclidean </a:t>
            </a:r>
            <a:r>
              <a:rPr lang="en-US" dirty="0"/>
              <a:t>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6" name="Down Arrow 5"/>
          <p:cNvSpPr/>
          <p:nvPr/>
        </p:nvSpPr>
        <p:spPr>
          <a:xfrm>
            <a:off x="5257800" y="1371600"/>
            <a:ext cx="3429000" cy="669131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700" dirty="0" smtClean="0"/>
              <a:t>c is divisible by</a:t>
            </a:r>
            <a:br>
              <a:rPr lang="en-US" sz="1700" dirty="0" smtClean="0"/>
            </a:br>
            <a:r>
              <a:rPr lang="en-US" sz="1700" dirty="0" smtClean="0"/>
              <a:t>both a and b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95549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</a:t>
            </a:r>
            <a:r>
              <a:rPr lang="en-US" dirty="0" err="1" smtClean="0"/>
              <a:t>gcd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1800" dirty="0" smtClean="0"/>
                  <a:t>Let a, b be positive integers.</a:t>
                </a:r>
              </a:p>
              <a:p>
                <a:r>
                  <a:rPr lang="en-US" sz="1800" dirty="0" smtClean="0"/>
                  <a:t>Then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a,a</a:t>
                </a:r>
                <a:r>
                  <a:rPr lang="en-US" sz="1800" dirty="0" smtClean="0"/>
                  <a:t>) = a for all a&gt;0.</a:t>
                </a:r>
              </a:p>
              <a:p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a,b</a:t>
                </a:r>
                <a:r>
                  <a:rPr lang="en-US" sz="1800" dirty="0" smtClean="0"/>
                  <a:t>) =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b,a</a:t>
                </a:r>
                <a:r>
                  <a:rPr lang="en-US" sz="1800" dirty="0" smtClean="0"/>
                  <a:t>)</a:t>
                </a:r>
              </a:p>
              <a:p>
                <a:r>
                  <a:rPr lang="en-US" sz="1800" dirty="0" smtClean="0"/>
                  <a:t>If a&gt;b, then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a,b</a:t>
                </a:r>
                <a:r>
                  <a:rPr lang="en-US" sz="1800" dirty="0" smtClean="0"/>
                  <a:t>) =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(a-</a:t>
                </a:r>
                <a:r>
                  <a:rPr lang="en-US" sz="1800" dirty="0" err="1" smtClean="0"/>
                  <a:t>b,b</a:t>
                </a:r>
                <a:r>
                  <a:rPr lang="en-US" sz="1800" dirty="0" smtClean="0"/>
                  <a:t>)</a:t>
                </a:r>
              </a:p>
              <a:p>
                <a:r>
                  <a:rPr lang="en-US" sz="1800" dirty="0"/>
                  <a:t>If </a:t>
                </a:r>
                <a:r>
                  <a:rPr lang="en-US" sz="1800" dirty="0" smtClean="0"/>
                  <a:t>a&gt;2b</a:t>
                </a:r>
                <a:r>
                  <a:rPr lang="en-US" sz="1800" dirty="0"/>
                  <a:t>, then </a:t>
                </a:r>
                <a:r>
                  <a:rPr lang="en-US" sz="1800" dirty="0" err="1"/>
                  <a:t>gcd</a:t>
                </a:r>
                <a:r>
                  <a:rPr lang="en-US" sz="1800" dirty="0"/>
                  <a:t>(</a:t>
                </a:r>
                <a:r>
                  <a:rPr lang="en-US" sz="1800" dirty="0" err="1"/>
                  <a:t>a,b</a:t>
                </a:r>
                <a:r>
                  <a:rPr lang="en-US" sz="1800" dirty="0"/>
                  <a:t>) =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(a-2b,b)</a:t>
                </a:r>
              </a:p>
              <a:p>
                <a:r>
                  <a:rPr lang="en-US" sz="1800" dirty="0" smtClean="0"/>
                  <a:t>…</a:t>
                </a:r>
                <a:endParaRPr lang="en-US" sz="1800" dirty="0"/>
              </a:p>
              <a:p>
                <a:r>
                  <a:rPr lang="en-US" sz="1800" dirty="0" smtClean="0"/>
                  <a:t>If </a:t>
                </a:r>
                <a:r>
                  <a:rPr lang="en-US" sz="1800" dirty="0"/>
                  <a:t>a&gt;b, then </a:t>
                </a:r>
                <a:r>
                  <a:rPr lang="en-US" sz="1800" dirty="0" err="1"/>
                  <a:t>gcd</a:t>
                </a:r>
                <a:r>
                  <a:rPr lang="en-US" sz="1800" dirty="0"/>
                  <a:t>(</a:t>
                </a:r>
                <a:r>
                  <a:rPr lang="en-US" sz="1800" dirty="0" err="1"/>
                  <a:t>a,b</a:t>
                </a:r>
                <a:r>
                  <a:rPr lang="en-US" sz="1800" dirty="0"/>
                  <a:t>) =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(a mod </a:t>
                </a:r>
                <a:r>
                  <a:rPr lang="en-US" sz="1800" dirty="0" err="1" smtClean="0"/>
                  <a:t>b,b</a:t>
                </a:r>
                <a:r>
                  <a:rPr lang="en-US" sz="1800" dirty="0"/>
                  <a:t>)</a:t>
                </a:r>
              </a:p>
              <a:p>
                <a:pPr marL="0" indent="0">
                  <a:buNone/>
                </a:pPr>
                <a:r>
                  <a:rPr lang="en-US" sz="1800" u="sng" dirty="0" smtClean="0"/>
                  <a:t>Claim</a:t>
                </a:r>
                <a:r>
                  <a:rPr lang="en-US" sz="1800" dirty="0" smtClean="0"/>
                  <a:t>: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a,b</a:t>
                </a:r>
                <a:r>
                  <a:rPr lang="en-US" sz="1800" dirty="0" smtClean="0"/>
                  <a:t>) = the </a:t>
                </a:r>
                <a:r>
                  <a:rPr lang="en-US" sz="1800" i="1" dirty="0" smtClean="0"/>
                  <a:t>smallest</a:t>
                </a:r>
                <a:r>
                  <a:rPr lang="en-US" sz="1800" dirty="0" smtClean="0"/>
                  <a:t> integer d that can be represented as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1800" dirty="0" smtClean="0"/>
                  <a:t> for some integers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1800" dirty="0" smtClean="0"/>
                  <a:t> (possibly negative)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478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/>
              <a:t>Input</a:t>
            </a:r>
            <a:r>
              <a:rPr lang="en-US" sz="1700" dirty="0"/>
              <a:t>: two positive integers </a:t>
            </a:r>
            <a:r>
              <a:rPr lang="en-US" sz="1700" dirty="0" smtClean="0"/>
              <a:t>a &gt;= b</a:t>
            </a:r>
            <a:endParaRPr lang="en-US" sz="1700" dirty="0"/>
          </a:p>
          <a:p>
            <a:pPr marL="0" indent="0">
              <a:buNone/>
            </a:pPr>
            <a:r>
              <a:rPr lang="en-US" sz="1700" u="sng" dirty="0"/>
              <a:t>Output</a:t>
            </a:r>
            <a:r>
              <a:rPr lang="en-US" sz="1700" dirty="0"/>
              <a:t>: </a:t>
            </a:r>
            <a:r>
              <a:rPr lang="en-US" sz="1700" dirty="0" err="1" smtClean="0"/>
              <a:t>gcd</a:t>
            </a:r>
            <a:r>
              <a:rPr lang="en-US" sz="1700" dirty="0" smtClean="0"/>
              <a:t>(</a:t>
            </a:r>
            <a:r>
              <a:rPr lang="en-US" sz="1700" dirty="0" err="1" smtClean="0"/>
              <a:t>a,b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u="sng" dirty="0" smtClean="0"/>
              <a:t>Algorithm</a:t>
            </a:r>
            <a:r>
              <a:rPr lang="en-US" sz="1700" dirty="0" smtClean="0"/>
              <a:t>: Suppose a &gt;= b</a:t>
            </a:r>
            <a:r>
              <a:rPr lang="en-US" sz="1700" dirty="0"/>
              <a:t> (if not, swap them)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if b | a</a:t>
            </a:r>
          </a:p>
          <a:p>
            <a:pPr marL="342900" lvl="1" indent="0">
              <a:buNone/>
            </a:pPr>
            <a:r>
              <a:rPr lang="en-US" sz="1700" dirty="0"/>
              <a:t>r</a:t>
            </a:r>
            <a:r>
              <a:rPr lang="en-US" sz="1700" dirty="0" smtClean="0"/>
              <a:t>eturn b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else</a:t>
            </a:r>
          </a:p>
          <a:p>
            <a:pPr marL="342900" lvl="1" indent="0">
              <a:buNone/>
            </a:pPr>
            <a:r>
              <a:rPr lang="en-US" sz="1700" dirty="0" smtClean="0"/>
              <a:t>return </a:t>
            </a:r>
            <a:r>
              <a:rPr lang="en-US" sz="1700" dirty="0" err="1" smtClean="0"/>
              <a:t>gcd</a:t>
            </a:r>
            <a:r>
              <a:rPr lang="en-US" sz="1700" dirty="0" smtClean="0"/>
              <a:t>(b, a mod b)</a:t>
            </a:r>
          </a:p>
          <a:p>
            <a:pPr marL="342900" lvl="1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000" u="sng" dirty="0" smtClean="0"/>
              <a:t>Example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err="1" smtClean="0"/>
              <a:t>gcd</a:t>
            </a:r>
            <a:r>
              <a:rPr lang="en-US" sz="2000" dirty="0" smtClean="0"/>
              <a:t>(42, 70) = </a:t>
            </a:r>
            <a:r>
              <a:rPr lang="en-US" sz="2000" dirty="0" err="1" smtClean="0"/>
              <a:t>gcd</a:t>
            </a:r>
            <a:r>
              <a:rPr lang="en-US" sz="2000" dirty="0" smtClean="0"/>
              <a:t>(70, 42)</a:t>
            </a:r>
          </a:p>
          <a:p>
            <a:pPr marL="0" indent="0">
              <a:buNone/>
            </a:pPr>
            <a:r>
              <a:rPr lang="en-US" sz="2000" dirty="0" err="1"/>
              <a:t>gcd</a:t>
            </a:r>
            <a:r>
              <a:rPr lang="en-US" sz="2000" dirty="0"/>
              <a:t>(70, 42</a:t>
            </a:r>
            <a:r>
              <a:rPr lang="en-US" sz="2000" dirty="0" smtClean="0"/>
              <a:t>) = </a:t>
            </a:r>
            <a:r>
              <a:rPr lang="en-US" sz="2000" dirty="0" err="1" smtClean="0"/>
              <a:t>gcd</a:t>
            </a:r>
            <a:r>
              <a:rPr lang="en-US" sz="2000" dirty="0" smtClean="0"/>
              <a:t>(42, 70 mod 42) = </a:t>
            </a:r>
            <a:r>
              <a:rPr lang="en-US" sz="2000" dirty="0" err="1"/>
              <a:t>gcd</a:t>
            </a:r>
            <a:r>
              <a:rPr lang="en-US" sz="2000" dirty="0"/>
              <a:t>(42, </a:t>
            </a:r>
            <a:r>
              <a:rPr lang="en-US" sz="2000" dirty="0" smtClean="0"/>
              <a:t>28) </a:t>
            </a:r>
          </a:p>
          <a:p>
            <a:pPr marL="0" indent="0">
              <a:buNone/>
            </a:pPr>
            <a:r>
              <a:rPr lang="en-US" sz="2000" dirty="0" err="1" smtClean="0"/>
              <a:t>gcd</a:t>
            </a:r>
            <a:r>
              <a:rPr lang="en-US" sz="2000" dirty="0" smtClean="0"/>
              <a:t>(42</a:t>
            </a:r>
            <a:r>
              <a:rPr lang="en-US" sz="2000" dirty="0"/>
              <a:t>, 28</a:t>
            </a:r>
            <a:r>
              <a:rPr lang="en-US" sz="2000" dirty="0" smtClean="0"/>
              <a:t>) = </a:t>
            </a:r>
            <a:r>
              <a:rPr lang="en-US" sz="2000" dirty="0"/>
              <a:t> </a:t>
            </a:r>
            <a:r>
              <a:rPr lang="en-US" sz="2000" dirty="0" err="1" smtClean="0"/>
              <a:t>gcd</a:t>
            </a:r>
            <a:r>
              <a:rPr lang="en-US" sz="2000" dirty="0" smtClean="0"/>
              <a:t>(28, 42 mod 28) = </a:t>
            </a:r>
            <a:r>
              <a:rPr lang="en-US" sz="2000" dirty="0" err="1" smtClean="0"/>
              <a:t>gcd</a:t>
            </a:r>
            <a:r>
              <a:rPr lang="en-US" sz="2000" dirty="0" smtClean="0"/>
              <a:t>(28, 14)</a:t>
            </a:r>
          </a:p>
          <a:p>
            <a:pPr marL="0" indent="0">
              <a:buNone/>
            </a:pPr>
            <a:r>
              <a:rPr lang="en-US" sz="2000" dirty="0" smtClean="0"/>
              <a:t>14 | 28 =&gt; Return 14.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017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/>
              <a:t>Input</a:t>
            </a:r>
            <a:r>
              <a:rPr lang="en-US" sz="1700" dirty="0"/>
              <a:t>: two positive integers </a:t>
            </a:r>
            <a:r>
              <a:rPr lang="en-US" sz="1700" dirty="0" smtClean="0"/>
              <a:t>a &gt;= b</a:t>
            </a:r>
            <a:endParaRPr lang="en-US" sz="1700" dirty="0"/>
          </a:p>
          <a:p>
            <a:pPr marL="0" indent="0">
              <a:buNone/>
            </a:pPr>
            <a:r>
              <a:rPr lang="en-US" sz="1700" u="sng" dirty="0"/>
              <a:t>Output</a:t>
            </a:r>
            <a:r>
              <a:rPr lang="en-US" sz="1700" dirty="0"/>
              <a:t>: </a:t>
            </a:r>
            <a:r>
              <a:rPr lang="en-US" sz="1700" dirty="0" err="1" smtClean="0"/>
              <a:t>gcd</a:t>
            </a:r>
            <a:r>
              <a:rPr lang="en-US" sz="1700" dirty="0" smtClean="0"/>
              <a:t>(</a:t>
            </a:r>
            <a:r>
              <a:rPr lang="en-US" sz="1700" dirty="0" err="1" smtClean="0"/>
              <a:t>a,b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u="sng" dirty="0" smtClean="0"/>
              <a:t>Algorithm</a:t>
            </a:r>
            <a:r>
              <a:rPr lang="en-US" sz="1700" dirty="0" smtClean="0"/>
              <a:t>: Suppose a &gt;= b</a:t>
            </a:r>
            <a:r>
              <a:rPr lang="en-US" sz="1700" dirty="0"/>
              <a:t> (if not, swap them)</a:t>
            </a: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if b | a</a:t>
            </a:r>
          </a:p>
          <a:p>
            <a:pPr marL="342900" lvl="1" indent="0">
              <a:buNone/>
            </a:pPr>
            <a:r>
              <a:rPr lang="en-US" sz="1700" dirty="0"/>
              <a:t>r</a:t>
            </a:r>
            <a:r>
              <a:rPr lang="en-US" sz="1700" dirty="0" smtClean="0"/>
              <a:t>eturn b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else</a:t>
            </a:r>
          </a:p>
          <a:p>
            <a:pPr marL="342900" lvl="1" indent="0">
              <a:buNone/>
            </a:pPr>
            <a:r>
              <a:rPr lang="en-US" sz="1700" dirty="0" smtClean="0"/>
              <a:t>return </a:t>
            </a:r>
            <a:r>
              <a:rPr lang="en-US" sz="1700" dirty="0" err="1" smtClean="0"/>
              <a:t>gcd</a:t>
            </a:r>
            <a:r>
              <a:rPr lang="en-US" sz="1700" dirty="0" smtClean="0"/>
              <a:t>(b, a mod b)</a:t>
            </a:r>
          </a:p>
          <a:p>
            <a:pPr marL="342900" lvl="1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2000" u="sng" dirty="0" smtClean="0"/>
          </a:p>
          <a:p>
            <a:pPr marL="0" indent="0">
              <a:buNone/>
            </a:pPr>
            <a:r>
              <a:rPr lang="en-US" sz="2000" u="sng" dirty="0" smtClean="0"/>
              <a:t>Correctness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dirty="0" smtClean="0"/>
              <a:t>f a is divisible by b, then clearly </a:t>
            </a:r>
            <a:r>
              <a:rPr lang="en-US" sz="2000" dirty="0" err="1" smtClean="0"/>
              <a:t>gcd</a:t>
            </a:r>
            <a:r>
              <a:rPr lang="en-US" sz="2000" dirty="0" smtClean="0"/>
              <a:t>(</a:t>
            </a:r>
            <a:r>
              <a:rPr lang="en-US" sz="2000" dirty="0" err="1" smtClean="0"/>
              <a:t>a,b</a:t>
            </a:r>
            <a:r>
              <a:rPr lang="en-US" sz="2000" dirty="0" smtClean="0"/>
              <a:t>) = b.</a:t>
            </a:r>
          </a:p>
          <a:p>
            <a:pPr marL="0" indent="0">
              <a:buNone/>
            </a:pPr>
            <a:r>
              <a:rPr lang="en-US" sz="2000" dirty="0" smtClean="0"/>
              <a:t>Otherwise, use the property that </a:t>
            </a:r>
            <a:r>
              <a:rPr lang="en-US" sz="2000" dirty="0" err="1" smtClean="0"/>
              <a:t>gcd</a:t>
            </a:r>
            <a:r>
              <a:rPr lang="en-US" sz="2000" dirty="0" smtClean="0"/>
              <a:t>(</a:t>
            </a:r>
            <a:r>
              <a:rPr lang="en-US" sz="2000" dirty="0" err="1" smtClean="0"/>
              <a:t>a,b</a:t>
            </a:r>
            <a:r>
              <a:rPr lang="en-US" sz="2000" dirty="0" smtClean="0"/>
              <a:t>) = </a:t>
            </a:r>
            <a:r>
              <a:rPr lang="en-US" sz="2000" dirty="0" err="1" smtClean="0"/>
              <a:t>gcd</a:t>
            </a:r>
            <a:r>
              <a:rPr lang="en-US" sz="2000" dirty="0" smtClean="0"/>
              <a:t>(a mod b, b)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471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u="sng" dirty="0"/>
              <a:t>Input</a:t>
            </a:r>
            <a:r>
              <a:rPr lang="en-US" sz="1700" dirty="0"/>
              <a:t>: two positive integers </a:t>
            </a:r>
            <a:r>
              <a:rPr lang="en-US" sz="1700" dirty="0" smtClean="0"/>
              <a:t>a &gt;= b</a:t>
            </a:r>
            <a:endParaRPr lang="en-US" sz="1700" dirty="0"/>
          </a:p>
          <a:p>
            <a:pPr marL="0" indent="0">
              <a:buNone/>
            </a:pPr>
            <a:r>
              <a:rPr lang="en-US" sz="1700" u="sng" dirty="0"/>
              <a:t>Output</a:t>
            </a:r>
            <a:r>
              <a:rPr lang="en-US" sz="1700" dirty="0"/>
              <a:t>: </a:t>
            </a:r>
            <a:r>
              <a:rPr lang="en-US" sz="1700" dirty="0" err="1" smtClean="0"/>
              <a:t>gcd</a:t>
            </a:r>
            <a:r>
              <a:rPr lang="en-US" sz="1700" dirty="0" smtClean="0"/>
              <a:t>(</a:t>
            </a:r>
            <a:r>
              <a:rPr lang="en-US" sz="1700" dirty="0" err="1" smtClean="0"/>
              <a:t>a,b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r>
              <a:rPr lang="en-US" sz="1700" u="sng" dirty="0" smtClean="0"/>
              <a:t>Algorithm</a:t>
            </a:r>
            <a:r>
              <a:rPr lang="en-US" sz="1700" dirty="0" smtClean="0"/>
              <a:t>: Suppose a &gt;= b (if not, swap them)</a:t>
            </a:r>
          </a:p>
          <a:p>
            <a:pPr marL="0" indent="0">
              <a:buNone/>
            </a:pPr>
            <a:r>
              <a:rPr lang="en-US" sz="1700" dirty="0" smtClean="0"/>
              <a:t>If b | a  		Return b</a:t>
            </a: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Else   		Return </a:t>
            </a:r>
            <a:r>
              <a:rPr lang="en-US" sz="1700" dirty="0" err="1" smtClean="0"/>
              <a:t>gcd</a:t>
            </a:r>
            <a:r>
              <a:rPr lang="en-US" sz="1700" dirty="0" smtClean="0"/>
              <a:t>(b, a mod b) 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800" u="sng" dirty="0" smtClean="0"/>
              <a:t>Runtime</a:t>
            </a:r>
            <a:r>
              <a:rPr lang="en-US" sz="1800" dirty="0" smtClean="0"/>
              <a:t>: Suppose that a&gt;b, and let a’ = a mod b.</a:t>
            </a:r>
          </a:p>
          <a:p>
            <a:r>
              <a:rPr lang="en-US" sz="1800" dirty="0" smtClean="0"/>
              <a:t>If a &gt; 2b, then a’ = a mod b &lt; a/2</a:t>
            </a:r>
          </a:p>
          <a:p>
            <a:r>
              <a:rPr lang="en-US" sz="1800" dirty="0" smtClean="0"/>
              <a:t>Otherwise b &lt; a &lt; 2b – In this case a’ = a-b &lt; a/2  - because a &lt; 2b</a:t>
            </a:r>
          </a:p>
          <a:p>
            <a:pPr marL="0" indent="0">
              <a:buNone/>
            </a:pPr>
            <a:r>
              <a:rPr lang="en-US" sz="1800" dirty="0" smtClean="0"/>
              <a:t>This means in both cases a reduces by at least a factor of 2.</a:t>
            </a:r>
          </a:p>
          <a:p>
            <a:pPr marL="0" indent="0">
              <a:buNone/>
            </a:pPr>
            <a:r>
              <a:rPr lang="en-US" sz="1800" dirty="0" smtClean="0"/>
              <a:t>Therefore, the total number of iterations is O(log(max(</a:t>
            </a:r>
            <a:r>
              <a:rPr lang="en-US" sz="1800" dirty="0" err="1" smtClean="0"/>
              <a:t>a,b</a:t>
            </a:r>
            <a:r>
              <a:rPr lang="en-US" sz="1800" dirty="0" smtClean="0"/>
              <a:t>)).</a:t>
            </a:r>
          </a:p>
          <a:p>
            <a:pPr marL="0" indent="0">
              <a:buNone/>
            </a:pPr>
            <a:r>
              <a:rPr lang="en-US" sz="1800" dirty="0" smtClean="0"/>
              <a:t>Each iteration takes O(log(a)log(b)).</a:t>
            </a:r>
          </a:p>
          <a:p>
            <a:pPr marL="0" indent="0">
              <a:buNone/>
            </a:pPr>
            <a:r>
              <a:rPr lang="en-US" sz="1800" u="sng" dirty="0" smtClean="0"/>
              <a:t>Therefore the total runtime </a:t>
            </a:r>
            <a:r>
              <a:rPr lang="en-US" sz="1800" dirty="0" smtClean="0"/>
              <a:t>is O(log</a:t>
            </a:r>
            <a:r>
              <a:rPr lang="en-US" sz="1800" baseline="30000" dirty="0" smtClean="0"/>
              <a:t>3</a:t>
            </a:r>
            <a:r>
              <a:rPr lang="en-US" sz="1800" dirty="0" smtClean="0"/>
              <a:t>(max(</a:t>
            </a:r>
            <a:r>
              <a:rPr lang="en-US" sz="1800" dirty="0" err="1" smtClean="0"/>
              <a:t>a,b</a:t>
            </a:r>
            <a:r>
              <a:rPr lang="en-US" sz="1800" dirty="0"/>
              <a:t>)</a:t>
            </a:r>
            <a:r>
              <a:rPr lang="en-US" sz="1800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33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Computing inverse mod m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Inverse modulo 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70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 modulo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Fix m, and let a be a reside modulo m.</a:t>
            </a:r>
          </a:p>
          <a:p>
            <a:pPr marL="0" indent="0">
              <a:buNone/>
            </a:pPr>
            <a:r>
              <a:rPr lang="en-US" sz="1800" dirty="0" smtClean="0"/>
              <a:t>We say that b is the </a:t>
            </a:r>
            <a:r>
              <a:rPr lang="en-US" sz="1800" u="sng" dirty="0" smtClean="0">
                <a:solidFill>
                  <a:srgbClr val="FF0000"/>
                </a:solidFill>
              </a:rPr>
              <a:t>inverse of a modulo m</a:t>
            </a:r>
            <a:r>
              <a:rPr lang="en-US" sz="1800" dirty="0" smtClean="0"/>
              <a:t> if ab = 1 (mod m).</a:t>
            </a:r>
          </a:p>
          <a:p>
            <a:pPr marL="0" indent="0">
              <a:buNone/>
            </a:pPr>
            <a:r>
              <a:rPr lang="en-US" sz="1800" dirty="0" smtClean="0"/>
              <a:t>The inverse of a is denoted by a</a:t>
            </a:r>
            <a:r>
              <a:rPr lang="en-US" sz="1800" baseline="30000" dirty="0" smtClean="0"/>
              <a:t>-1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u="sng" dirty="0" smtClean="0"/>
              <a:t>Example1</a:t>
            </a:r>
            <a:r>
              <a:rPr lang="en-US" sz="1800" dirty="0" smtClean="0"/>
              <a:t>: 3 is the inverse of 2 modulo 5.  (because 2*3 = 1 mod 5)</a:t>
            </a:r>
          </a:p>
          <a:p>
            <a:pPr marL="0" indent="0">
              <a:buNone/>
            </a:pPr>
            <a:r>
              <a:rPr lang="en-US" sz="1800" u="sng" dirty="0" smtClean="0"/>
              <a:t>Example2</a:t>
            </a:r>
            <a:r>
              <a:rPr lang="en-US" sz="1800" dirty="0" smtClean="0"/>
              <a:t>: 2 does not have an inverse modulo 4.</a:t>
            </a:r>
          </a:p>
          <a:p>
            <a:pPr marL="0" indent="0">
              <a:buNone/>
            </a:pPr>
            <a:endParaRPr lang="en-US" sz="1800" u="sng" dirty="0" smtClean="0"/>
          </a:p>
          <a:p>
            <a:pPr marL="0" indent="0">
              <a:buNone/>
            </a:pPr>
            <a:r>
              <a:rPr lang="en-US" sz="1800" u="sng" dirty="0" smtClean="0"/>
              <a:t>Theorem</a:t>
            </a:r>
            <a:r>
              <a:rPr lang="en-US" sz="1800" dirty="0" smtClean="0"/>
              <a:t>: </a:t>
            </a:r>
            <a:r>
              <a:rPr lang="en-US" sz="1800" dirty="0"/>
              <a:t>Fix m, and let a be a reside modulo m</a:t>
            </a:r>
            <a:r>
              <a:rPr lang="en-US" sz="1800" dirty="0" smtClean="0"/>
              <a:t>. The following are equivalent.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dirty="0" smtClean="0"/>
              <a:t>a has an inverse modulo m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dirty="0" smtClean="0"/>
              <a:t>a is relatively prime to m, i.e., </a:t>
            </a:r>
            <a:r>
              <a:rPr lang="en-US" sz="1800" dirty="0" err="1" smtClean="0"/>
              <a:t>gcd</a:t>
            </a:r>
            <a:r>
              <a:rPr lang="en-US" sz="1800" dirty="0" smtClean="0"/>
              <a:t>(</a:t>
            </a:r>
            <a:r>
              <a:rPr lang="en-US" sz="1800" dirty="0" err="1" smtClean="0"/>
              <a:t>a,m</a:t>
            </a:r>
            <a:r>
              <a:rPr lang="en-US" sz="1800" dirty="0" smtClean="0"/>
              <a:t>) = 1. </a:t>
            </a:r>
            <a:r>
              <a:rPr lang="en-US" sz="1400" b="1" dirty="0" smtClean="0">
                <a:solidFill>
                  <a:srgbClr val="FF0000"/>
                </a:solidFill>
              </a:rPr>
              <a:t>CAN CHECK USING EUCLIDEAN ALGORITHM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dirty="0" smtClean="0"/>
              <a:t>For any b </a:t>
            </a:r>
            <a:r>
              <a:rPr lang="en-US" sz="1800" dirty="0"/>
              <a:t>≠ </a:t>
            </a:r>
            <a:r>
              <a:rPr lang="en-US" sz="1800" dirty="0" smtClean="0"/>
              <a:t>0 mod m we have ab ≠ 0 mod m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Example1</a:t>
            </a:r>
            <a:r>
              <a:rPr lang="en-US" sz="1800" dirty="0" smtClean="0"/>
              <a:t>: 3 has inverse modulo 5 </a:t>
            </a:r>
            <a:r>
              <a:rPr lang="en-US" sz="1800" dirty="0" smtClean="0">
                <a:sym typeface="Wingdings" panose="05000000000000000000" pitchFamily="2" charset="2"/>
              </a:rPr>
              <a:t> </a:t>
            </a:r>
            <a:r>
              <a:rPr lang="en-US" sz="1800" dirty="0" err="1" smtClean="0">
                <a:sym typeface="Wingdings" panose="05000000000000000000" pitchFamily="2" charset="2"/>
              </a:rPr>
              <a:t>gcd</a:t>
            </a:r>
            <a:r>
              <a:rPr lang="en-US" sz="1800" dirty="0" smtClean="0">
                <a:sym typeface="Wingdings" panose="05000000000000000000" pitchFamily="2" charset="2"/>
              </a:rPr>
              <a:t>(3,5) = 1</a:t>
            </a:r>
          </a:p>
          <a:p>
            <a:pPr marL="0" indent="0">
              <a:buNone/>
            </a:pPr>
            <a:r>
              <a:rPr lang="en-US" sz="1800" u="sng" dirty="0" smtClean="0"/>
              <a:t>Example2</a:t>
            </a:r>
            <a:r>
              <a:rPr lang="en-US" sz="1800" dirty="0" smtClean="0"/>
              <a:t>: 2 does not have an inverse mod 4 </a:t>
            </a:r>
            <a:r>
              <a:rPr lang="en-US" sz="1800" dirty="0" smtClean="0">
                <a:sym typeface="Wingdings" panose="05000000000000000000" pitchFamily="2" charset="2"/>
              </a:rPr>
              <a:t> </a:t>
            </a:r>
            <a:r>
              <a:rPr lang="en-US" sz="1800" dirty="0" err="1" smtClean="0">
                <a:sym typeface="Wingdings" panose="05000000000000000000" pitchFamily="2" charset="2"/>
              </a:rPr>
              <a:t>gcd</a:t>
            </a:r>
            <a:r>
              <a:rPr lang="en-US" sz="1800" dirty="0" smtClean="0">
                <a:sym typeface="Wingdings" panose="05000000000000000000" pitchFamily="2" charset="2"/>
              </a:rPr>
              <a:t>(2,4) </a:t>
            </a:r>
            <a:r>
              <a:rPr lang="en-US" sz="1800" dirty="0"/>
              <a:t>≠</a:t>
            </a:r>
            <a:r>
              <a:rPr lang="en-US" sz="1800" dirty="0" smtClean="0">
                <a:sym typeface="Wingdings" panose="05000000000000000000" pitchFamily="2" charset="2"/>
              </a:rPr>
              <a:t> 1  2*2 = 0 mod 4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98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Inverse modulo 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800" dirty="0" smtClean="0"/>
                  <a:t>Suppose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a,m</a:t>
                </a:r>
                <a:r>
                  <a:rPr lang="en-US" sz="1800" dirty="0" smtClean="0"/>
                  <a:t>) = 1, i.e. a has an inverse. How can we find it?</a:t>
                </a:r>
              </a:p>
              <a:p>
                <a:pPr marL="0" indent="0">
                  <a:buNone/>
                </a:pPr>
                <a:r>
                  <a:rPr lang="en-US" sz="1800" u="sng" dirty="0"/>
                  <a:t>Claim</a:t>
                </a:r>
                <a:r>
                  <a:rPr lang="en-US" sz="1800" dirty="0"/>
                  <a:t>: </a:t>
                </a:r>
                <a:r>
                  <a:rPr lang="en-US" sz="1800" dirty="0" err="1" smtClean="0"/>
                  <a:t>gcd</a:t>
                </a:r>
                <a:r>
                  <a:rPr lang="en-US" sz="1800" dirty="0" smtClean="0"/>
                  <a:t>(</a:t>
                </a:r>
                <a:r>
                  <a:rPr lang="en-US" sz="1800" dirty="0" err="1" smtClean="0"/>
                  <a:t>a,m</a:t>
                </a:r>
                <a:r>
                  <a:rPr lang="en-US" sz="1800" dirty="0" smtClean="0"/>
                  <a:t>) </a:t>
                </a:r>
                <a:r>
                  <a:rPr lang="en-US" sz="1800" dirty="0"/>
                  <a:t>= </a:t>
                </a:r>
                <a:r>
                  <a:rPr lang="en-US" sz="1800" dirty="0" smtClean="0"/>
                  <a:t>1 if and only if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1800" dirty="0"/>
                  <a:t> for some integers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1800" dirty="0"/>
                  <a:t> (possibly negative</a:t>
                </a:r>
                <a:r>
                  <a:rPr lang="en-US" sz="1800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Therefore,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 smtClean="0"/>
                  <a:t>How can we find u?</a:t>
                </a: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1261" r="-1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4419600" y="2133600"/>
            <a:ext cx="304800" cy="457200"/>
          </a:xfrm>
          <a:prstGeom prst="ellipse">
            <a:avLst/>
          </a:prstGeom>
          <a:noFill/>
          <a:ln w="22225" cmpd="sng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8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Discussion session:</a:t>
            </a:r>
          </a:p>
          <a:p>
            <a:pPr lvl="1"/>
            <a:r>
              <a:rPr lang="en-US" sz="2000" dirty="0" smtClean="0"/>
              <a:t>Tomorrow, Friday Jan 24, </a:t>
            </a:r>
            <a:r>
              <a:rPr lang="en-US" sz="2000" dirty="0"/>
              <a:t>12:00-14:00pm in TASC1 9204 </a:t>
            </a:r>
            <a:r>
              <a:rPr lang="en-US" sz="2000" dirty="0" smtClean="0"/>
              <a:t>West</a:t>
            </a:r>
          </a:p>
          <a:p>
            <a:endParaRPr lang="en-US" sz="2000" dirty="0"/>
          </a:p>
          <a:p>
            <a:r>
              <a:rPr lang="en-US" sz="2000" dirty="0" smtClean="0"/>
              <a:t>Quiz 1- </a:t>
            </a:r>
            <a:r>
              <a:rPr lang="en-US" sz="2000" dirty="0"/>
              <a:t>January </a:t>
            </a:r>
            <a:r>
              <a:rPr lang="en-US" sz="2000" dirty="0" smtClean="0"/>
              <a:t>30 – first 20 minutes of the class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r>
              <a:rPr lang="en-US" sz="2000" dirty="0" smtClean="0"/>
              <a:t>Assignment 1</a:t>
            </a:r>
          </a:p>
          <a:p>
            <a:pPr lvl="1"/>
            <a:r>
              <a:rPr lang="en-US" sz="2000" dirty="0" smtClean="0"/>
              <a:t>will be out tonight. Due to next week.</a:t>
            </a:r>
          </a:p>
          <a:p>
            <a:pPr lvl="1"/>
            <a:r>
              <a:rPr lang="en-US" sz="2000" dirty="0" smtClean="0"/>
              <a:t>To be submitted to the assignment box in CSIL (in class is also ok)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Arithmetic and Algorithms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Euclidean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Input</a:t>
                </a:r>
                <a:r>
                  <a:rPr lang="en-US" sz="1700" dirty="0"/>
                  <a:t>: two positive integers </a:t>
                </a:r>
                <a:r>
                  <a:rPr lang="en-US" sz="1700" dirty="0" smtClean="0"/>
                  <a:t>a &gt;= b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u="sng" dirty="0"/>
                  <a:t>Output</a:t>
                </a:r>
                <a:r>
                  <a:rPr lang="en-US" sz="1700" dirty="0" smtClean="0"/>
                  <a:t>: (</a:t>
                </a:r>
                <a:r>
                  <a:rPr lang="en-US" sz="1700" dirty="0" err="1" smtClean="0"/>
                  <a:t>u,v,d</a:t>
                </a:r>
                <a:r>
                  <a:rPr lang="en-US" sz="1700" dirty="0" smtClean="0"/>
                  <a:t>) such that d=</a:t>
                </a:r>
                <a:r>
                  <a:rPr lang="en-US" sz="1700" dirty="0" err="1" smtClean="0"/>
                  <a:t>gcd</a:t>
                </a:r>
                <a:r>
                  <a:rPr lang="en-US" sz="1700" dirty="0" smtClean="0"/>
                  <a:t>(</a:t>
                </a:r>
                <a:r>
                  <a:rPr lang="en-US" sz="1700" dirty="0" err="1" smtClean="0"/>
                  <a:t>a,b</a:t>
                </a:r>
                <a:r>
                  <a:rPr lang="en-US" sz="1700" dirty="0" smtClean="0"/>
                  <a:t>) and a*</a:t>
                </a:r>
                <a:r>
                  <a:rPr lang="en-US" sz="1700" dirty="0" err="1" smtClean="0"/>
                  <a:t>u+b</a:t>
                </a:r>
                <a:r>
                  <a:rPr lang="en-US" sz="1700" dirty="0" smtClean="0"/>
                  <a:t>*v = d.</a:t>
                </a:r>
              </a:p>
              <a:p>
                <a:pPr marL="0" indent="0">
                  <a:buNone/>
                </a:pP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: Suppose a &gt;= b (if not, swap them)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If b | a  	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	Return (</a:t>
                </a:r>
                <a:r>
                  <a:rPr lang="en-US" sz="1700" dirty="0"/>
                  <a:t>1, 1-(a/b), </a:t>
                </a:r>
                <a:r>
                  <a:rPr lang="en-US" sz="1700" dirty="0" smtClean="0"/>
                  <a:t>b)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Else  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	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/>
                  <a:t> </a:t>
                </a:r>
                <a:r>
                  <a:rPr lang="en-US" sz="1700" dirty="0" smtClean="0"/>
                  <a:t> = </a:t>
                </a: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(a mod </a:t>
                </a:r>
                <a:r>
                  <a:rPr lang="en-US" sz="1700" dirty="0" err="1" smtClean="0"/>
                  <a:t>b,b</a:t>
                </a:r>
                <a:r>
                  <a:rPr lang="en-US" sz="1700" dirty="0" smtClean="0"/>
                  <a:t>)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/>
                  <a:t>	</a:t>
                </a:r>
                <a:r>
                  <a:rPr lang="en-US" sz="1700" dirty="0" smtClean="0"/>
                  <a:t>Return (</a:t>
                </a:r>
                <a14:m>
                  <m:oMath xmlns:m="http://schemas.openxmlformats.org/officeDocument/2006/math"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⌊"/>
                        <m:endChr m:val="⌋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altLang="en-US" sz="1800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CA" altLang="en-US" sz="1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 smtClean="0"/>
                  <a:t> </a:t>
                </a:r>
              </a:p>
              <a:p>
                <a:pPr marL="0" indent="0">
                  <a:buNone/>
                </a:pPr>
                <a:r>
                  <a:rPr lang="en-US" sz="1800" u="sng" dirty="0" smtClean="0"/>
                  <a:t>Example</a:t>
                </a:r>
                <a:r>
                  <a:rPr lang="en-US" sz="1800" dirty="0" smtClean="0"/>
                  <a:t>: </a:t>
                </a:r>
                <a:r>
                  <a:rPr lang="en-US" sz="1800" dirty="0" err="1" smtClean="0"/>
                  <a:t>ExtendedEuclid</a:t>
                </a:r>
                <a:r>
                  <a:rPr lang="en-US" sz="1800" dirty="0" smtClean="0"/>
                  <a:t>(70, 42)</a:t>
                </a:r>
              </a:p>
              <a:p>
                <a:pPr marL="0" indent="0">
                  <a:buNone/>
                </a:pPr>
                <a:r>
                  <a:rPr lang="en-US" sz="1800" dirty="0" err="1" smtClean="0"/>
                  <a:t>ExtendedEuclid</a:t>
                </a:r>
                <a:r>
                  <a:rPr lang="en-US" sz="1800" dirty="0" smtClean="0"/>
                  <a:t>(70, 42) = </a:t>
                </a:r>
                <a:r>
                  <a:rPr lang="en-US" sz="1800" dirty="0" err="1" smtClean="0"/>
                  <a:t>ExtendedEuclid</a:t>
                </a:r>
                <a:r>
                  <a:rPr lang="en-US" sz="1800" dirty="0" smtClean="0"/>
                  <a:t>(70 mod 42, 42) = </a:t>
                </a:r>
                <a:r>
                  <a:rPr lang="en-US" sz="1800" dirty="0" err="1" smtClean="0"/>
                  <a:t>ExtendedEuclid</a:t>
                </a:r>
                <a:r>
                  <a:rPr lang="en-US" sz="1800" dirty="0" smtClean="0"/>
                  <a:t>(28, 42)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		… This returns (</a:t>
                </a:r>
                <a:r>
                  <a:rPr lang="en-US" sz="1800" dirty="0"/>
                  <a:t>2</a:t>
                </a:r>
                <a:r>
                  <a:rPr lang="en-US" sz="1800" dirty="0" smtClean="0"/>
                  <a:t>, -1, 14). 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Return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2, −1−</m:t>
                        </m:r>
                        <m:d>
                          <m:dPr>
                            <m:begChr m:val="⌊"/>
                            <m:endChr m:val="⌋"/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1800" b="0" i="1" smtClean="0">
                                    <a:latin typeface="Cambria Math" panose="02040503050406030204" pitchFamily="18" charset="0"/>
                                  </a:rPr>
                                  <m:t>70</m:t>
                                </m:r>
                              </m:num>
                              <m:den>
                                <m:r>
                                  <a:rPr lang="en-US" altLang="en-US" sz="1800" b="0" i="1" smtClean="0">
                                    <a:latin typeface="Cambria Math" panose="02040503050406030204" pitchFamily="18" charset="0"/>
                                  </a:rPr>
                                  <m:t>42</m:t>
                                </m:r>
                              </m:den>
                            </m:f>
                          </m:e>
                        </m:d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⋅2, 14</m:t>
                        </m:r>
                      </m:e>
                    </m:d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=(2,−3, 14)</m:t>
                    </m:r>
                  </m:oMath>
                </a14:m>
                <a:endParaRPr lang="en-US" sz="18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980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4724400" y="4495800"/>
            <a:ext cx="3200400" cy="44645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Indeed</a:t>
            </a:r>
            <a:r>
              <a:rPr lang="en-US" sz="2000" dirty="0"/>
              <a:t>, 28*2 + 42*(-1) </a:t>
            </a:r>
            <a:r>
              <a:rPr lang="en-US" sz="2000" dirty="0" smtClean="0"/>
              <a:t>= 14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5715000" y="5804694"/>
            <a:ext cx="3124200" cy="4619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Indeed, 70*2 + 42*(-3) = 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91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Euclidean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Input</a:t>
                </a:r>
                <a:r>
                  <a:rPr lang="en-US" sz="1700" dirty="0"/>
                  <a:t>: two positive integers </a:t>
                </a:r>
                <a:r>
                  <a:rPr lang="en-US" sz="1700" dirty="0" smtClean="0"/>
                  <a:t>a &gt;= b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u="sng" dirty="0"/>
                  <a:t>Output</a:t>
                </a:r>
                <a:r>
                  <a:rPr lang="en-US" sz="1700" dirty="0" smtClean="0"/>
                  <a:t>: (</a:t>
                </a:r>
                <a:r>
                  <a:rPr lang="en-US" sz="1700" dirty="0" err="1" smtClean="0"/>
                  <a:t>u,v,d</a:t>
                </a:r>
                <a:r>
                  <a:rPr lang="en-US" sz="1700" dirty="0" smtClean="0"/>
                  <a:t>) such that d=</a:t>
                </a:r>
                <a:r>
                  <a:rPr lang="en-US" sz="1700" dirty="0" err="1" smtClean="0"/>
                  <a:t>gcd</a:t>
                </a:r>
                <a:r>
                  <a:rPr lang="en-US" sz="1700" dirty="0" smtClean="0"/>
                  <a:t>(</a:t>
                </a:r>
                <a:r>
                  <a:rPr lang="en-US" sz="1700" dirty="0" err="1" smtClean="0"/>
                  <a:t>a,b</a:t>
                </a:r>
                <a:r>
                  <a:rPr lang="en-US" sz="1700" dirty="0" smtClean="0"/>
                  <a:t>) and a*</a:t>
                </a:r>
                <a:r>
                  <a:rPr lang="en-US" sz="1700" dirty="0" err="1" smtClean="0"/>
                  <a:t>u+b</a:t>
                </a:r>
                <a:r>
                  <a:rPr lang="en-US" sz="1700" dirty="0" smtClean="0"/>
                  <a:t>*v = d.</a:t>
                </a:r>
              </a:p>
              <a:p>
                <a:pPr marL="0" indent="0">
                  <a:buNone/>
                </a:pP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: Suppose a &gt;= b (if not, swap them)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If b | </a:t>
                </a:r>
                <a:r>
                  <a:rPr lang="en-US" sz="1700" dirty="0"/>
                  <a:t>a</a:t>
                </a:r>
                <a:endParaRPr lang="en-US" sz="1700" dirty="0" smtClean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	Return (</a:t>
                </a:r>
                <a:r>
                  <a:rPr lang="en-US" sz="1700" dirty="0"/>
                  <a:t>1, 1-(a/b), b</a:t>
                </a:r>
                <a:r>
                  <a:rPr lang="en-US" sz="1700" dirty="0" smtClean="0"/>
                  <a:t>)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Else  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 smtClean="0"/>
                  <a:t>	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/>
                  <a:t> </a:t>
                </a:r>
                <a:r>
                  <a:rPr lang="en-US" sz="1700" dirty="0" smtClean="0"/>
                  <a:t> = </a:t>
                </a: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(a mod </a:t>
                </a:r>
                <a:r>
                  <a:rPr lang="en-US" sz="1700" dirty="0" err="1" smtClean="0"/>
                  <a:t>b,b</a:t>
                </a:r>
                <a:r>
                  <a:rPr lang="en-US" sz="1700" dirty="0" smtClean="0"/>
                  <a:t>)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1700" dirty="0"/>
                  <a:t>	</a:t>
                </a:r>
                <a:r>
                  <a:rPr lang="en-US" sz="1700" dirty="0" smtClean="0"/>
                  <a:t>Return (</a:t>
                </a:r>
                <a14:m>
                  <m:oMath xmlns:m="http://schemas.openxmlformats.org/officeDocument/2006/math"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⌊"/>
                        <m:endChr m:val="⌋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altLang="en-US" sz="1800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CA" altLang="en-US" sz="1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 smtClean="0"/>
                  <a:t> </a:t>
                </a:r>
              </a:p>
              <a:p>
                <a:pPr marL="0" indent="0">
                  <a:buNone/>
                </a:pPr>
                <a:endParaRPr lang="en-US" sz="1800" u="sng" dirty="0" smtClean="0"/>
              </a:p>
              <a:p>
                <a:pPr marL="0" indent="0">
                  <a:buNone/>
                </a:pPr>
                <a:r>
                  <a:rPr lang="en-US" sz="1800" u="sng" dirty="0" smtClean="0"/>
                  <a:t>Runtime</a:t>
                </a:r>
                <a:r>
                  <a:rPr lang="en-US" sz="1800" dirty="0" smtClean="0"/>
                  <a:t>: Essentially the same as before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27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Euclidean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Input</a:t>
                </a:r>
                <a:r>
                  <a:rPr lang="en-US" sz="1700" dirty="0"/>
                  <a:t>: two positive integers </a:t>
                </a:r>
                <a:r>
                  <a:rPr lang="en-US" sz="1700" dirty="0" smtClean="0"/>
                  <a:t>a &gt;= b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u="sng" dirty="0"/>
                  <a:t>Output</a:t>
                </a:r>
                <a:r>
                  <a:rPr lang="en-US" sz="1700" dirty="0" smtClean="0"/>
                  <a:t>: (</a:t>
                </a:r>
                <a:r>
                  <a:rPr lang="en-US" sz="1700" dirty="0" err="1" smtClean="0"/>
                  <a:t>u,v,d</a:t>
                </a:r>
                <a:r>
                  <a:rPr lang="en-US" sz="1700" dirty="0" smtClean="0"/>
                  <a:t>) such that d=</a:t>
                </a:r>
                <a:r>
                  <a:rPr lang="en-US" sz="1700" dirty="0" err="1" smtClean="0"/>
                  <a:t>gcd</a:t>
                </a:r>
                <a:r>
                  <a:rPr lang="en-US" sz="1700" dirty="0" smtClean="0"/>
                  <a:t>(</a:t>
                </a:r>
                <a:r>
                  <a:rPr lang="en-US" sz="1700" dirty="0" err="1" smtClean="0"/>
                  <a:t>a,b</a:t>
                </a:r>
                <a:r>
                  <a:rPr lang="en-US" sz="1700" dirty="0" smtClean="0"/>
                  <a:t>) and a*</a:t>
                </a:r>
                <a:r>
                  <a:rPr lang="en-US" sz="1700" dirty="0" err="1" smtClean="0"/>
                  <a:t>u+b</a:t>
                </a:r>
                <a:r>
                  <a:rPr lang="en-US" sz="1700" dirty="0" smtClean="0"/>
                  <a:t>*v = d.</a:t>
                </a:r>
              </a:p>
              <a:p>
                <a:pPr marL="0" indent="0">
                  <a:buNone/>
                </a:pP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: Suppose a &gt;= b (if not, swap them)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If b | a 	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	Return </a:t>
                </a:r>
                <a:r>
                  <a:rPr lang="en-US" sz="1700" dirty="0"/>
                  <a:t>(1, 1-(a/b), b)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Else   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dirty="0" smtClean="0"/>
                  <a:t>	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/>
                  <a:t> </a:t>
                </a:r>
                <a:r>
                  <a:rPr lang="en-US" sz="1700" dirty="0" smtClean="0"/>
                  <a:t> = </a:t>
                </a: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(a mod b, b) </a:t>
                </a:r>
              </a:p>
              <a:p>
                <a:pPr marL="0" indent="0">
                  <a:buNone/>
                </a:pPr>
                <a:r>
                  <a:rPr lang="en-US" sz="1700" dirty="0"/>
                  <a:t>	</a:t>
                </a:r>
                <a:r>
                  <a:rPr lang="en-US" sz="1700" dirty="0" smtClean="0"/>
                  <a:t>Return 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⌊"/>
                        <m:endChr m:val="⌋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altLang="en-US" sz="1800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CA" altLang="en-US" sz="1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 smtClean="0"/>
                  <a:t> </a:t>
                </a:r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:r>
                  <a:rPr lang="en-US" sz="1800" u="sng" dirty="0" smtClean="0"/>
                  <a:t>Correctness</a:t>
                </a:r>
                <a:r>
                  <a:rPr lang="en-US" sz="1800" dirty="0" smtClean="0"/>
                  <a:t>: If b is divisible by a, then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1⋅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+(1−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)⋅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Otherwise, suppose that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𝑚𝑜𝑑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This means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⌊"/>
                            <m:endChr m:val="⌋"/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  <m:r>
                          <a:rPr lang="en-US" altLang="en-US" sz="18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18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begChr m:val="⌊"/>
                            <m:endChr m:val="⌋"/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CA" altLang="en-US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CA" altLang="en-US" sz="1800" i="1">
                                    <a:latin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en-US" sz="1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r>
                  <a:rPr lang="en-US" sz="1800" dirty="0" smtClean="0"/>
                  <a:t>, as required.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980" b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94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Extended Euclidean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1700" u="sng" dirty="0" smtClean="0"/>
                  <a:t>Input</a:t>
                </a:r>
                <a:r>
                  <a:rPr lang="en-US" sz="1700" dirty="0"/>
                  <a:t>: two positive integers </a:t>
                </a:r>
                <a:r>
                  <a:rPr lang="en-US" sz="1700" dirty="0" smtClean="0"/>
                  <a:t>a &gt;= b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u="sng" dirty="0"/>
                  <a:t>Output</a:t>
                </a:r>
                <a:r>
                  <a:rPr lang="en-US" sz="1700" dirty="0" smtClean="0"/>
                  <a:t>: (</a:t>
                </a:r>
                <a:r>
                  <a:rPr lang="en-US" sz="1700" dirty="0" err="1" smtClean="0"/>
                  <a:t>u,v,d</a:t>
                </a:r>
                <a:r>
                  <a:rPr lang="en-US" sz="1700" dirty="0" smtClean="0"/>
                  <a:t>) such that d=</a:t>
                </a:r>
                <a:r>
                  <a:rPr lang="en-US" sz="1700" dirty="0" err="1" smtClean="0"/>
                  <a:t>gcd</a:t>
                </a:r>
                <a:r>
                  <a:rPr lang="en-US" sz="1700" dirty="0" smtClean="0"/>
                  <a:t>(</a:t>
                </a:r>
                <a:r>
                  <a:rPr lang="en-US" sz="1700" dirty="0" err="1" smtClean="0"/>
                  <a:t>a,b</a:t>
                </a:r>
                <a:r>
                  <a:rPr lang="en-US" sz="1700" dirty="0" smtClean="0"/>
                  <a:t>) and a*</a:t>
                </a:r>
                <a:r>
                  <a:rPr lang="en-US" sz="1700" dirty="0" err="1" smtClean="0"/>
                  <a:t>u+b</a:t>
                </a:r>
                <a:r>
                  <a:rPr lang="en-US" sz="1700" dirty="0" smtClean="0"/>
                  <a:t>*v = d.</a:t>
                </a:r>
              </a:p>
              <a:p>
                <a:pPr marL="0" indent="0">
                  <a:buNone/>
                </a:pP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: Suppose a &gt;= b (if not, swap them)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If b | a </a:t>
                </a:r>
              </a:p>
              <a:p>
                <a:pPr marL="0" indent="0">
                  <a:buNone/>
                </a:pPr>
                <a:r>
                  <a:rPr lang="en-US" sz="1700" dirty="0" smtClean="0"/>
                  <a:t>	Return (1, 1-(a/b), b)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dirty="0" smtClean="0"/>
                  <a:t>Else   </a:t>
                </a:r>
                <a:endParaRPr lang="en-US" sz="1700" dirty="0"/>
              </a:p>
              <a:p>
                <a:pPr marL="0" indent="0">
                  <a:buNone/>
                </a:pPr>
                <a:r>
                  <a:rPr lang="en-US" sz="1700" dirty="0" smtClean="0"/>
                  <a:t>	</a:t>
                </a:r>
                <a:r>
                  <a:rPr lang="en-US" sz="1700" dirty="0"/>
                  <a:t> 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/>
                  <a:t> </a:t>
                </a:r>
                <a:r>
                  <a:rPr lang="en-US" sz="1700" dirty="0" smtClean="0"/>
                  <a:t> = </a:t>
                </a:r>
                <a:r>
                  <a:rPr lang="en-US" sz="1700" u="sng" dirty="0" err="1" smtClean="0"/>
                  <a:t>ExtendedEuclid</a:t>
                </a:r>
                <a:r>
                  <a:rPr lang="en-US" sz="1700" dirty="0" smtClean="0"/>
                  <a:t>(a mod b, b) </a:t>
                </a:r>
              </a:p>
              <a:p>
                <a:pPr marL="0" indent="0">
                  <a:buNone/>
                </a:pPr>
                <a:r>
                  <a:rPr lang="en-US" sz="1700" dirty="0"/>
                  <a:t>	</a:t>
                </a:r>
                <a:r>
                  <a:rPr lang="en-US" sz="1700" dirty="0" smtClean="0"/>
                  <a:t>Return </a:t>
                </a:r>
                <a14:m>
                  <m:oMath xmlns:m="http://schemas.openxmlformats.org/officeDocument/2006/math">
                    <m:r>
                      <a:rPr lang="en-US" sz="1700" b="0" i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⌊"/>
                        <m:endChr m:val="⌋"/>
                        <m:ctrlPr>
                          <a:rPr lang="en-CA" altLang="en-US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CA" altLang="en-US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CA" altLang="en-US" sz="1800" i="1"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CA" altLang="en-US" sz="1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17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′)</m:t>
                    </m:r>
                  </m:oMath>
                </a14:m>
                <a:r>
                  <a:rPr lang="en-US" sz="1700" dirty="0" smtClean="0"/>
                  <a:t> </a:t>
                </a:r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:endParaRPr lang="en-US" sz="1700" dirty="0" smtClean="0"/>
              </a:p>
              <a:p>
                <a:pPr marL="0" indent="0">
                  <a:buNone/>
                </a:pPr>
                <a:r>
                  <a:rPr lang="en-US" sz="1800" u="sng" dirty="0" smtClean="0"/>
                  <a:t>Exercise</a:t>
                </a:r>
                <a:r>
                  <a:rPr lang="en-US" sz="1800" dirty="0" smtClean="0"/>
                  <a:t>: Find </a:t>
                </a:r>
                <a14:m>
                  <m:oMath xmlns:m="http://schemas.openxmlformats.org/officeDocument/2006/math"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𝑔𝑐𝑑</m:t>
                    </m:r>
                    <m:r>
                      <a:rPr lang="en-US" altLang="en-US" sz="1800" b="0" i="1" smtClean="0">
                        <a:latin typeface="Cambria Math" panose="02040503050406030204" pitchFamily="18" charset="0"/>
                      </a:rPr>
                      <m:t>⁡(821,123)</m:t>
                    </m:r>
                  </m:oMath>
                </a14:m>
                <a:r>
                  <a:rPr lang="en-US" sz="1800" dirty="0" smtClean="0"/>
                  <a:t> and find x and y such that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821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+123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1800" dirty="0" smtClean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8" t="-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Euclidean Algorithm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69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Public Key </a:t>
            </a:r>
            <a:r>
              <a:rPr lang="en-US" altLang="en-US" dirty="0" smtClean="0"/>
              <a:t>Cryptography</a:t>
            </a:r>
            <a:br>
              <a:rPr lang="en-US" altLang="en-US" dirty="0" smtClean="0"/>
            </a:br>
            <a:r>
              <a:rPr lang="en-US" altLang="en-US" dirty="0"/>
              <a:t>RSA Cryptosystem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RSA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87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 Key </a:t>
            </a:r>
            <a:r>
              <a:rPr lang="en-US" alt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Cryptosystems are used to encode messages so that only the intended recipients can understand them (even if the message read by the enemy)</a:t>
            </a:r>
          </a:p>
          <a:p>
            <a:pPr marL="0" indent="0">
              <a:buNone/>
            </a:pPr>
            <a:r>
              <a:rPr lang="en-US" sz="1800" dirty="0" smtClean="0"/>
              <a:t>Symmetric </a:t>
            </a:r>
            <a:r>
              <a:rPr lang="en-US" sz="1800" dirty="0"/>
              <a:t>cryptosystems, such as Caesar </a:t>
            </a:r>
            <a:r>
              <a:rPr lang="en-US" sz="1800" dirty="0" smtClean="0"/>
              <a:t>cipher, </a:t>
            </a:r>
            <a:r>
              <a:rPr lang="en-US" sz="1800" dirty="0"/>
              <a:t>use the same key for encryption and decryption; it is secret, and if one knows the key he knows everything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Example of Caesar cipher:</a:t>
            </a:r>
          </a:p>
          <a:p>
            <a:pPr marL="0" indent="0">
              <a:buNone/>
            </a:pPr>
            <a:r>
              <a:rPr lang="en-US" sz="1800" u="sng" dirty="0" err="1" smtClean="0"/>
              <a:t>Ciphertext</a:t>
            </a:r>
            <a:r>
              <a:rPr lang="en-US" sz="1800" dirty="0" smtClean="0"/>
              <a:t>: </a:t>
            </a:r>
            <a:r>
              <a:rPr lang="en-US" sz="1800" dirty="0" err="1"/>
              <a:t>efgfoe</a:t>
            </a:r>
            <a:r>
              <a:rPr lang="en-US" sz="1800" dirty="0"/>
              <a:t> </a:t>
            </a:r>
            <a:r>
              <a:rPr lang="en-US" sz="1800" dirty="0" err="1"/>
              <a:t>uif</a:t>
            </a:r>
            <a:r>
              <a:rPr lang="en-US" sz="1800" dirty="0"/>
              <a:t> </a:t>
            </a:r>
            <a:r>
              <a:rPr lang="en-US" sz="1800" dirty="0" err="1"/>
              <a:t>fbtu</a:t>
            </a:r>
            <a:r>
              <a:rPr lang="en-US" sz="1800" dirty="0"/>
              <a:t> </a:t>
            </a:r>
            <a:r>
              <a:rPr lang="en-US" sz="1800" dirty="0" err="1"/>
              <a:t>xbmm</a:t>
            </a:r>
            <a:r>
              <a:rPr lang="en-US" sz="1800" dirty="0"/>
              <a:t> </a:t>
            </a:r>
            <a:r>
              <a:rPr lang="en-US" sz="1800" dirty="0" err="1"/>
              <a:t>pg</a:t>
            </a:r>
            <a:r>
              <a:rPr lang="en-US" sz="1800" dirty="0"/>
              <a:t> </a:t>
            </a:r>
            <a:r>
              <a:rPr lang="en-US" sz="1800" dirty="0" err="1"/>
              <a:t>uif</a:t>
            </a:r>
            <a:r>
              <a:rPr lang="en-US" sz="1800" dirty="0"/>
              <a:t> </a:t>
            </a:r>
            <a:r>
              <a:rPr lang="en-US" sz="1800" dirty="0" err="1" smtClean="0"/>
              <a:t>dbtumf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Can you decrypt it?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53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 Key </a:t>
            </a:r>
            <a:r>
              <a:rPr lang="en-US" alt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Public </a:t>
            </a:r>
            <a:r>
              <a:rPr lang="en-US" sz="1800" dirty="0"/>
              <a:t>key cryptosystems use a different approach</a:t>
            </a:r>
          </a:p>
          <a:p>
            <a:pPr marL="0" indent="0">
              <a:buNone/>
            </a:pPr>
            <a:r>
              <a:rPr lang="en-US" sz="1800" dirty="0" smtClean="0"/>
              <a:t>Such </a:t>
            </a:r>
            <a:r>
              <a:rPr lang="en-US" sz="1800" dirty="0"/>
              <a:t>a system uses different keys for encryption and decryption:</a:t>
            </a:r>
          </a:p>
          <a:p>
            <a:pPr marL="0" indent="0">
              <a:buNone/>
            </a:pPr>
            <a:r>
              <a:rPr lang="en-US" sz="1800" dirty="0" smtClean="0"/>
              <a:t>Every </a:t>
            </a:r>
            <a:r>
              <a:rPr lang="en-US" sz="1800" dirty="0"/>
              <a:t>person has a key for encryption, and can write an encrypted message</a:t>
            </a:r>
          </a:p>
          <a:p>
            <a:pPr marL="0" indent="0">
              <a:buNone/>
            </a:pPr>
            <a:r>
              <a:rPr lang="en-US" sz="1800" dirty="0" smtClean="0"/>
              <a:t>But </a:t>
            </a:r>
            <a:r>
              <a:rPr lang="en-US" sz="1800" dirty="0"/>
              <a:t>this does not help to decrypt the message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09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dirty="0" smtClean="0"/>
              <a:t>RSA </a:t>
            </a:r>
            <a:r>
              <a:rPr lang="en-US" altLang="en-US" sz="1800" dirty="0"/>
              <a:t>stands for the names of the inventors: </a:t>
            </a:r>
            <a:r>
              <a:rPr lang="en-US" altLang="en-US" sz="1800" dirty="0" err="1"/>
              <a:t>Rivest</a:t>
            </a:r>
            <a:r>
              <a:rPr lang="en-US" altLang="en-US" sz="1800" dirty="0"/>
              <a:t>, Shamir, </a:t>
            </a:r>
            <a:r>
              <a:rPr lang="en-US" altLang="en-US" sz="1800" dirty="0" err="1"/>
              <a:t>Adleman</a:t>
            </a: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r>
              <a:rPr lang="en-US" altLang="en-US" sz="1800" dirty="0" smtClean="0"/>
              <a:t>RSA keys:  </a:t>
            </a:r>
            <a:r>
              <a:rPr lang="en-US" altLang="en-US" sz="1800" dirty="0"/>
              <a:t>a modulus  n = </a:t>
            </a:r>
            <a:r>
              <a:rPr lang="en-US" altLang="en-US" sz="1800" dirty="0" smtClean="0"/>
              <a:t>p*q</a:t>
            </a:r>
            <a:r>
              <a:rPr lang="en-US" altLang="en-US" sz="1800" dirty="0"/>
              <a:t>,  where  p  and  q  are large prime </a:t>
            </a:r>
            <a:r>
              <a:rPr lang="en-US" altLang="en-US" sz="1800" dirty="0" smtClean="0"/>
              <a:t>numbers.</a:t>
            </a:r>
          </a:p>
          <a:p>
            <a:pPr marL="0" indent="0">
              <a:buNone/>
            </a:pPr>
            <a:r>
              <a:rPr lang="en-US" altLang="en-US" sz="1800" dirty="0" smtClean="0"/>
              <a:t>Current </a:t>
            </a:r>
            <a:r>
              <a:rPr lang="en-US" altLang="en-US" sz="1800" dirty="0"/>
              <a:t>standards are 128, 256, or 512 </a:t>
            </a:r>
            <a:r>
              <a:rPr lang="en-US" altLang="en-US" sz="1800" dirty="0" smtClean="0"/>
              <a:t>digits</a:t>
            </a:r>
          </a:p>
          <a:p>
            <a:pPr marL="0" indent="0">
              <a:buNone/>
            </a:pPr>
            <a:r>
              <a:rPr lang="en-US" altLang="en-US" sz="1800" dirty="0" smtClean="0"/>
              <a:t>Public key is the pair (</a:t>
            </a:r>
            <a:r>
              <a:rPr lang="en-US" altLang="en-US" sz="1800" dirty="0" err="1" smtClean="0"/>
              <a:t>n,e</a:t>
            </a:r>
            <a:r>
              <a:rPr lang="en-US" altLang="en-US" sz="1800" dirty="0" smtClean="0"/>
              <a:t>) where</a:t>
            </a:r>
          </a:p>
          <a:p>
            <a:r>
              <a:rPr lang="en-US" altLang="en-US" sz="1800" dirty="0" smtClean="0"/>
              <a:t>n (but p and q are secret)</a:t>
            </a:r>
          </a:p>
          <a:p>
            <a:r>
              <a:rPr lang="en-US" altLang="en-US" sz="1800" dirty="0" smtClean="0"/>
              <a:t>an </a:t>
            </a:r>
            <a:r>
              <a:rPr lang="en-US" altLang="en-US" sz="1800" dirty="0"/>
              <a:t>exponent </a:t>
            </a:r>
            <a:r>
              <a:rPr lang="en-US" altLang="en-US" sz="1800" dirty="0" smtClean="0"/>
              <a:t>e a </a:t>
            </a:r>
            <a:r>
              <a:rPr lang="en-US" altLang="en-US" sz="1800" dirty="0"/>
              <a:t>residue </a:t>
            </a:r>
            <a:r>
              <a:rPr lang="en-US" altLang="en-US" sz="1800" dirty="0" smtClean="0"/>
              <a:t>mod </a:t>
            </a:r>
            <a:r>
              <a:rPr lang="en-US" altLang="en-US" sz="1800" dirty="0"/>
              <a:t>(p – 1)(q – 1) </a:t>
            </a:r>
            <a:r>
              <a:rPr lang="en-US" altLang="en-US" sz="1800" dirty="0" smtClean="0"/>
              <a:t>such that </a:t>
            </a:r>
            <a:r>
              <a:rPr lang="en-US" altLang="en-US" sz="1800" dirty="0" err="1" smtClean="0"/>
              <a:t>gcd</a:t>
            </a:r>
            <a:r>
              <a:rPr lang="en-US" altLang="en-US" sz="1800" dirty="0" smtClean="0"/>
              <a:t>(e, (</a:t>
            </a:r>
            <a:r>
              <a:rPr lang="en-US" altLang="en-US" sz="1800" dirty="0"/>
              <a:t>p – 1)(q – 1</a:t>
            </a:r>
            <a:r>
              <a:rPr lang="en-US" altLang="en-US" sz="1800" dirty="0" smtClean="0"/>
              <a:t>)) = 1</a:t>
            </a: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27</a:t>
            </a:fld>
            <a:endParaRPr lang="en-US" altLang="en-US"/>
          </a:p>
        </p:txBody>
      </p:sp>
      <p:pic>
        <p:nvPicPr>
          <p:cNvPr id="6" name="Picture 4" descr="RSA-200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09800"/>
            <a:ext cx="3276600" cy="199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023402" y="2209800"/>
            <a:ext cx="238809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+mn-lt"/>
              </a:rPr>
              <a:t>From left to right:</a:t>
            </a:r>
          </a:p>
          <a:p>
            <a:pPr eaLnBrk="1" hangingPunct="1"/>
            <a:r>
              <a:rPr lang="en-US" altLang="en-US" sz="2400" dirty="0">
                <a:latin typeface="+mn-lt"/>
              </a:rPr>
              <a:t>  Ron </a:t>
            </a:r>
            <a:r>
              <a:rPr lang="en-US" altLang="en-US" sz="2400" dirty="0" err="1">
                <a:latin typeface="+mn-lt"/>
              </a:rPr>
              <a:t>Rivest</a:t>
            </a:r>
            <a:endParaRPr lang="en-US" altLang="en-US" sz="2400" dirty="0">
              <a:latin typeface="+mn-lt"/>
            </a:endParaRPr>
          </a:p>
          <a:p>
            <a:pPr eaLnBrk="1" hangingPunct="1"/>
            <a:r>
              <a:rPr lang="en-US" altLang="en-US" sz="2400" dirty="0">
                <a:latin typeface="+mn-lt"/>
              </a:rPr>
              <a:t>  </a:t>
            </a:r>
            <a:r>
              <a:rPr lang="en-US" altLang="en-US" sz="2400" dirty="0" err="1">
                <a:latin typeface="+mn-lt"/>
              </a:rPr>
              <a:t>Adi</a:t>
            </a:r>
            <a:r>
              <a:rPr lang="en-US" altLang="en-US" sz="2400" dirty="0">
                <a:latin typeface="+mn-lt"/>
              </a:rPr>
              <a:t> Shamir</a:t>
            </a:r>
          </a:p>
          <a:p>
            <a:pPr eaLnBrk="1" hangingPunct="1"/>
            <a:r>
              <a:rPr lang="en-US" altLang="en-US" sz="2400" dirty="0">
                <a:latin typeface="+mn-lt"/>
              </a:rPr>
              <a:t>  Len </a:t>
            </a:r>
            <a:r>
              <a:rPr lang="en-US" altLang="en-US" sz="2400" dirty="0" err="1">
                <a:latin typeface="+mn-lt"/>
              </a:rPr>
              <a:t>Adleman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615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Public key is</a:t>
            </a:r>
            <a:r>
              <a:rPr lang="en-US" altLang="en-US" sz="1800" dirty="0" smtClean="0"/>
              <a:t> the pair (</a:t>
            </a:r>
            <a:r>
              <a:rPr lang="en-US" altLang="en-US" sz="1800" dirty="0" err="1" smtClean="0"/>
              <a:t>n,e</a:t>
            </a:r>
            <a:r>
              <a:rPr lang="en-US" altLang="en-US" sz="1800" dirty="0" smtClean="0"/>
              <a:t>) where</a:t>
            </a:r>
          </a:p>
          <a:p>
            <a:r>
              <a:rPr lang="en-US" altLang="en-US" sz="1800" dirty="0" smtClean="0"/>
              <a:t>n (but p and q are secret)</a:t>
            </a:r>
          </a:p>
          <a:p>
            <a:r>
              <a:rPr lang="en-US" altLang="en-US" sz="1800" dirty="0" smtClean="0"/>
              <a:t>an </a:t>
            </a:r>
            <a:r>
              <a:rPr lang="en-US" altLang="en-US" sz="1800" dirty="0"/>
              <a:t>exponent </a:t>
            </a:r>
            <a:r>
              <a:rPr lang="en-US" altLang="en-US" sz="1800" dirty="0" smtClean="0"/>
              <a:t>e a </a:t>
            </a:r>
            <a:r>
              <a:rPr lang="en-US" altLang="en-US" sz="1800" dirty="0"/>
              <a:t>residue </a:t>
            </a:r>
            <a:r>
              <a:rPr lang="en-US" altLang="en-US" sz="1800" dirty="0" smtClean="0"/>
              <a:t>mod </a:t>
            </a:r>
            <a:r>
              <a:rPr lang="en-US" altLang="en-US" sz="1800" dirty="0"/>
              <a:t>(p – 1)(q – 1) </a:t>
            </a:r>
            <a:r>
              <a:rPr lang="en-US" altLang="en-US" sz="1800" dirty="0" smtClean="0"/>
              <a:t>such that </a:t>
            </a:r>
            <a:r>
              <a:rPr lang="en-US" altLang="en-US" sz="1800" dirty="0" err="1" smtClean="0"/>
              <a:t>gcd</a:t>
            </a:r>
            <a:r>
              <a:rPr lang="en-US" altLang="en-US" sz="1800" dirty="0" smtClean="0"/>
              <a:t>(e, (</a:t>
            </a:r>
            <a:r>
              <a:rPr lang="en-US" altLang="en-US" sz="1800" dirty="0"/>
              <a:t>p – 1)(q – 1</a:t>
            </a:r>
            <a:r>
              <a:rPr lang="en-US" altLang="en-US" sz="1800" dirty="0" smtClean="0"/>
              <a:t>)) = 1.</a:t>
            </a:r>
          </a:p>
          <a:p>
            <a:pPr marL="0" indent="0">
              <a:buNone/>
            </a:pPr>
            <a:r>
              <a:rPr lang="en-US" sz="1800" u="sng" dirty="0" smtClean="0"/>
              <a:t>Secret key is</a:t>
            </a:r>
            <a:r>
              <a:rPr lang="en-US" sz="1800" dirty="0" smtClean="0"/>
              <a:t>: (</a:t>
            </a:r>
            <a:r>
              <a:rPr lang="en-US" sz="1800" dirty="0" err="1" smtClean="0"/>
              <a:t>p,q,d</a:t>
            </a:r>
            <a:r>
              <a:rPr lang="en-US" sz="1800" dirty="0" smtClean="0"/>
              <a:t>) where</a:t>
            </a:r>
          </a:p>
          <a:p>
            <a:r>
              <a:rPr lang="en-US" sz="1800" dirty="0" smtClean="0"/>
              <a:t>(p, q) – the factoring of n</a:t>
            </a:r>
          </a:p>
          <a:p>
            <a:r>
              <a:rPr lang="en-US" sz="1800" dirty="0" smtClean="0"/>
              <a:t>d – the inverse of e mod (p-1)(q-1)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Encryption scheme</a:t>
            </a:r>
            <a:r>
              <a:rPr lang="en-US" sz="1800" dirty="0" smtClean="0"/>
              <a:t>: Given a message M consider it as a number modulo n.</a:t>
            </a:r>
          </a:p>
          <a:p>
            <a:r>
              <a:rPr lang="en-US" sz="1800" dirty="0" smtClean="0"/>
              <a:t>The </a:t>
            </a:r>
            <a:r>
              <a:rPr lang="en-US" sz="1800" dirty="0" err="1" smtClean="0"/>
              <a:t>cyphertext</a:t>
            </a:r>
            <a:r>
              <a:rPr lang="en-US" sz="1800" dirty="0" smtClean="0"/>
              <a:t> is M</a:t>
            </a:r>
            <a:r>
              <a:rPr lang="en-US" sz="1800" baseline="30000" dirty="0" smtClean="0"/>
              <a:t>e</a:t>
            </a:r>
            <a:r>
              <a:rPr lang="en-US" sz="1800" dirty="0" smtClean="0"/>
              <a:t> (mod n)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1800" u="sng" dirty="0" smtClean="0"/>
              <a:t>Decryption scheme</a:t>
            </a:r>
            <a:r>
              <a:rPr lang="en-US" sz="1800" dirty="0" smtClean="0"/>
              <a:t>: Given a </a:t>
            </a:r>
            <a:r>
              <a:rPr lang="en-US" sz="1800" dirty="0" err="1" smtClean="0"/>
              <a:t>cyphertex</a:t>
            </a:r>
            <a:r>
              <a:rPr lang="en-US" sz="1800" dirty="0" smtClean="0"/>
              <a:t> C – as a number modulo n</a:t>
            </a:r>
          </a:p>
          <a:p>
            <a:r>
              <a:rPr lang="en-US" sz="1800" dirty="0" smtClean="0"/>
              <a:t>Compute C</a:t>
            </a:r>
            <a:r>
              <a:rPr lang="en-US" sz="1800" baseline="30000" dirty="0" smtClean="0"/>
              <a:t>d</a:t>
            </a:r>
            <a:r>
              <a:rPr lang="en-US" sz="1800" dirty="0" smtClean="0"/>
              <a:t> (mod n)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28</a:t>
            </a:fld>
            <a:endParaRPr lang="en-US" altLang="en-US"/>
          </a:p>
        </p:txBody>
      </p:sp>
      <p:sp>
        <p:nvSpPr>
          <p:cNvPr id="8" name="Rounded Rectangle 7"/>
          <p:cNvSpPr/>
          <p:nvPr/>
        </p:nvSpPr>
        <p:spPr>
          <a:xfrm>
            <a:off x="3962400" y="4648200"/>
            <a:ext cx="3895725" cy="381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Can be computed in time O(log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(n))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2895600" y="5639015"/>
            <a:ext cx="5486400" cy="4360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Can be computed in time O(log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(n)) if d is known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2590800" y="6093892"/>
            <a:ext cx="5267325" cy="4360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We don’t know how to </a:t>
            </a:r>
            <a:r>
              <a:rPr lang="en-US" sz="2000" dirty="0" err="1" smtClean="0"/>
              <a:t>to</a:t>
            </a:r>
            <a:r>
              <a:rPr lang="en-US" sz="2000" dirty="0" smtClean="0"/>
              <a:t> it only from public key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288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Example:</a:t>
            </a:r>
            <a:endParaRPr lang="en-US" altLang="en-US" sz="1800" dirty="0" smtClean="0"/>
          </a:p>
          <a:p>
            <a:r>
              <a:rPr lang="en-US" altLang="en-US" sz="1800" dirty="0" smtClean="0"/>
              <a:t>p = 43, q = 59 – HUGE SECRET!</a:t>
            </a:r>
          </a:p>
          <a:p>
            <a:r>
              <a:rPr lang="en-US" altLang="en-US" sz="1800" dirty="0"/>
              <a:t>n</a:t>
            </a:r>
            <a:r>
              <a:rPr lang="en-US" altLang="en-US" sz="1800" dirty="0" smtClean="0"/>
              <a:t> = 43*59 = 2537 – PUBLIC</a:t>
            </a:r>
          </a:p>
          <a:p>
            <a:r>
              <a:rPr lang="en-US" altLang="en-US" sz="1800" dirty="0" smtClean="0"/>
              <a:t>e = 13 – PUBLIC</a:t>
            </a:r>
          </a:p>
          <a:p>
            <a:endParaRPr lang="en-US" altLang="en-US" sz="1800" dirty="0"/>
          </a:p>
          <a:p>
            <a:r>
              <a:rPr lang="en-US" altLang="en-US" sz="1800" dirty="0" smtClean="0"/>
              <a:t>Encrypt the word “STOP”</a:t>
            </a:r>
          </a:p>
          <a:p>
            <a:r>
              <a:rPr lang="en-US" altLang="en-US" sz="1800" dirty="0" smtClean="0"/>
              <a:t>Translate STOP to numbers: S = 18, T = 19, O = 14, P = 15</a:t>
            </a:r>
          </a:p>
          <a:p>
            <a:r>
              <a:rPr lang="en-US" altLang="en-US" sz="1800" dirty="0" smtClean="0"/>
              <a:t>M = 1819 1415 (each of the two numbers is modulo 2537</a:t>
            </a:r>
          </a:p>
          <a:p>
            <a:r>
              <a:rPr lang="en-US" altLang="en-US" sz="1800" u="sng" dirty="0" smtClean="0"/>
              <a:t>Encryption</a:t>
            </a:r>
            <a:r>
              <a:rPr lang="en-US" altLang="en-US" sz="1800" dirty="0" smtClean="0"/>
              <a:t>:</a:t>
            </a:r>
          </a:p>
          <a:p>
            <a:pPr marL="0" indent="0">
              <a:buNone/>
            </a:pPr>
            <a:r>
              <a:rPr lang="en-US" altLang="en-US" sz="1800" dirty="0" smtClean="0"/>
              <a:t>C</a:t>
            </a:r>
            <a:r>
              <a:rPr lang="en-US" altLang="en-US" sz="1800" baseline="-25000" dirty="0" smtClean="0"/>
              <a:t>1</a:t>
            </a:r>
            <a:r>
              <a:rPr lang="en-US" altLang="en-US" sz="1800" dirty="0" smtClean="0"/>
              <a:t> = 1819</a:t>
            </a:r>
            <a:r>
              <a:rPr lang="en-US" altLang="en-US" sz="1800" baseline="30000" dirty="0" smtClean="0"/>
              <a:t>13 </a:t>
            </a:r>
            <a:r>
              <a:rPr lang="en-US" altLang="en-US" sz="1800" dirty="0" smtClean="0"/>
              <a:t>= 2081 (mod n)</a:t>
            </a:r>
          </a:p>
          <a:p>
            <a:pPr marL="0" indent="0">
              <a:buNone/>
            </a:pPr>
            <a:r>
              <a:rPr lang="en-US" altLang="en-US" sz="1800" dirty="0" smtClean="0"/>
              <a:t>C</a:t>
            </a:r>
            <a:r>
              <a:rPr lang="en-US" altLang="en-US" sz="1800" baseline="-25000" dirty="0" smtClean="0"/>
              <a:t>2</a:t>
            </a:r>
            <a:r>
              <a:rPr lang="en-US" altLang="en-US" sz="1800" dirty="0" smtClean="0"/>
              <a:t> = 1415</a:t>
            </a:r>
            <a:r>
              <a:rPr lang="en-US" altLang="en-US" sz="1800" baseline="30000" dirty="0" smtClean="0"/>
              <a:t>13</a:t>
            </a:r>
            <a:r>
              <a:rPr lang="en-US" altLang="en-US" sz="1800" dirty="0" smtClean="0"/>
              <a:t> = 2182 (mod n)</a:t>
            </a:r>
          </a:p>
          <a:p>
            <a:endParaRPr lang="en-US" altLang="en-US" sz="1800" dirty="0" smtClean="0"/>
          </a:p>
          <a:p>
            <a:pPr marL="0" indent="0">
              <a:buNone/>
            </a:pPr>
            <a:r>
              <a:rPr lang="en-US" altLang="en-US" sz="1800" dirty="0" smtClean="0"/>
              <a:t>The encrypted message is 2081 2182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29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3962401" y="2209800"/>
            <a:ext cx="38862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Note: </a:t>
            </a:r>
            <a:r>
              <a:rPr lang="en-US" sz="2000" dirty="0" err="1" smtClean="0"/>
              <a:t>gcd</a:t>
            </a:r>
            <a:r>
              <a:rPr lang="en-US" sz="2000" dirty="0" smtClean="0"/>
              <a:t>(13, 42*58) = 1</a:t>
            </a:r>
          </a:p>
          <a:p>
            <a:pPr marL="0" indent="0">
              <a:buNone/>
            </a:pPr>
            <a:r>
              <a:rPr lang="en-US" sz="2000" dirty="0" smtClean="0"/>
              <a:t>(because 13 is prime</a:t>
            </a:r>
          </a:p>
          <a:p>
            <a:pPr marL="0" indent="0">
              <a:buNone/>
            </a:pPr>
            <a:r>
              <a:rPr lang="en-US" sz="2000" dirty="0" smtClean="0"/>
              <a:t>and 42, 58 are not divisible by 13)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4001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Missing claims from last time on runtime of recursive functions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Recursive Functions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3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u="sng" dirty="0" smtClean="0"/>
              <a:t>Example:</a:t>
            </a:r>
            <a:endParaRPr lang="en-US" altLang="en-US" sz="1800" dirty="0" smtClean="0"/>
          </a:p>
          <a:p>
            <a:r>
              <a:rPr lang="en-US" altLang="en-US" sz="1800" dirty="0" smtClean="0"/>
              <a:t>p = 43, q = 59 – HUGE SECRET!</a:t>
            </a:r>
          </a:p>
          <a:p>
            <a:r>
              <a:rPr lang="en-US" altLang="en-US" sz="1800" dirty="0"/>
              <a:t>n</a:t>
            </a:r>
            <a:r>
              <a:rPr lang="en-US" altLang="en-US" sz="1800" dirty="0" smtClean="0"/>
              <a:t> = 43*59 = 2537 – PUBLIC</a:t>
            </a:r>
          </a:p>
          <a:p>
            <a:r>
              <a:rPr lang="en-US" altLang="en-US" sz="1800" dirty="0" smtClean="0"/>
              <a:t>e = 13 – PUBLIC  	d = 937 – HUGE SECRET</a:t>
            </a:r>
          </a:p>
          <a:p>
            <a:endParaRPr lang="en-US" altLang="en-US" sz="1800" dirty="0"/>
          </a:p>
          <a:p>
            <a:r>
              <a:rPr lang="en-US" altLang="en-US" sz="1800" dirty="0" smtClean="0"/>
              <a:t>Encrypt the word “STOP”</a:t>
            </a:r>
          </a:p>
          <a:p>
            <a:r>
              <a:rPr lang="en-US" altLang="en-US" sz="1800" dirty="0" smtClean="0"/>
              <a:t>Translate STOP to numbers: S = 18, T = 19, O = 14, P = 15</a:t>
            </a:r>
          </a:p>
          <a:p>
            <a:r>
              <a:rPr lang="en-US" altLang="en-US" sz="1800" dirty="0" smtClean="0"/>
              <a:t>M = 1819 1415 (each of the two numbers is modulo 2537</a:t>
            </a:r>
          </a:p>
          <a:p>
            <a:r>
              <a:rPr lang="en-US" altLang="en-US" sz="1800" u="sng" dirty="0" smtClean="0"/>
              <a:t>Encryption</a:t>
            </a:r>
            <a:r>
              <a:rPr lang="en-US" altLang="en-US" sz="1800" dirty="0" smtClean="0"/>
              <a:t>:</a:t>
            </a:r>
          </a:p>
          <a:p>
            <a:pPr marL="0" indent="0">
              <a:buNone/>
            </a:pPr>
            <a:r>
              <a:rPr lang="en-US" altLang="en-US" sz="1800" dirty="0" smtClean="0"/>
              <a:t>C</a:t>
            </a:r>
            <a:r>
              <a:rPr lang="en-US" altLang="en-US" sz="1800" baseline="-25000" dirty="0" smtClean="0"/>
              <a:t>1</a:t>
            </a:r>
            <a:r>
              <a:rPr lang="en-US" altLang="en-US" sz="1800" dirty="0" smtClean="0"/>
              <a:t> = 1819</a:t>
            </a:r>
            <a:r>
              <a:rPr lang="en-US" altLang="en-US" sz="1800" baseline="30000" dirty="0" smtClean="0"/>
              <a:t>13 </a:t>
            </a:r>
            <a:r>
              <a:rPr lang="en-US" altLang="en-US" sz="1800" dirty="0" smtClean="0"/>
              <a:t>= 2081 (mod n),  		C</a:t>
            </a:r>
            <a:r>
              <a:rPr lang="en-US" altLang="en-US" sz="1800" baseline="-25000" dirty="0" smtClean="0"/>
              <a:t>2</a:t>
            </a:r>
            <a:r>
              <a:rPr lang="en-US" altLang="en-US" sz="1800" dirty="0" smtClean="0"/>
              <a:t> = 1415</a:t>
            </a:r>
            <a:r>
              <a:rPr lang="en-US" altLang="en-US" sz="1800" baseline="30000" dirty="0" smtClean="0"/>
              <a:t>13</a:t>
            </a:r>
            <a:r>
              <a:rPr lang="en-US" altLang="en-US" sz="1800" dirty="0" smtClean="0"/>
              <a:t> = 2182 (mod n)</a:t>
            </a:r>
          </a:p>
          <a:p>
            <a:pPr marL="0" indent="0">
              <a:buNone/>
            </a:pPr>
            <a:r>
              <a:rPr lang="en-US" altLang="en-US" sz="1800" dirty="0" smtClean="0"/>
              <a:t>The encrypted message is 2081 2182</a:t>
            </a:r>
          </a:p>
          <a:p>
            <a:pPr marL="0" indent="0">
              <a:buNone/>
            </a:pPr>
            <a:r>
              <a:rPr lang="en-US" altLang="en-US" sz="1800" dirty="0" smtClean="0"/>
              <a:t>To decrypt: compute 2081</a:t>
            </a:r>
            <a:r>
              <a:rPr lang="en-US" altLang="en-US" sz="1800" baseline="30000" dirty="0" smtClean="0"/>
              <a:t>d</a:t>
            </a:r>
            <a:r>
              <a:rPr lang="en-US" altLang="en-US" sz="1800" dirty="0" smtClean="0"/>
              <a:t> = 1819 (mod n) and 2182</a:t>
            </a:r>
            <a:r>
              <a:rPr lang="en-US" altLang="en-US" sz="1800" baseline="30000" dirty="0" smtClean="0"/>
              <a:t>d</a:t>
            </a:r>
            <a:r>
              <a:rPr lang="en-US" altLang="en-US" sz="1800" dirty="0" smtClean="0"/>
              <a:t> = 1415 (mod 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30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4267200" y="1371600"/>
            <a:ext cx="38862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Note: </a:t>
            </a:r>
            <a:r>
              <a:rPr lang="en-US" sz="2000" dirty="0" err="1" smtClean="0"/>
              <a:t>gcd</a:t>
            </a:r>
            <a:r>
              <a:rPr lang="en-US" sz="2000" dirty="0" smtClean="0"/>
              <a:t>(13, 42*58) = 1</a:t>
            </a:r>
          </a:p>
          <a:p>
            <a:pPr marL="0" indent="0">
              <a:buNone/>
            </a:pPr>
            <a:r>
              <a:rPr lang="en-US" sz="2000" dirty="0" smtClean="0"/>
              <a:t>(because 13 is prime</a:t>
            </a:r>
          </a:p>
          <a:p>
            <a:pPr marL="0" indent="0">
              <a:buNone/>
            </a:pPr>
            <a:r>
              <a:rPr lang="en-US" sz="2000" dirty="0" smtClean="0"/>
              <a:t>and 42, 58 are not divisible by 13)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3848100" y="3246438"/>
            <a:ext cx="4724400" cy="4746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You can check that d*e = 1 mod (p-1)(q-1)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60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RSA – Why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n-US" sz="1800" dirty="0" smtClean="0"/>
              <a:t>Fix n = </a:t>
            </a:r>
            <a:r>
              <a:rPr lang="en-US" altLang="en-US" sz="1800" dirty="0" err="1" smtClean="0"/>
              <a:t>pq</a:t>
            </a:r>
            <a:endParaRPr lang="en-US" altLang="en-US" sz="1800" dirty="0"/>
          </a:p>
          <a:p>
            <a:r>
              <a:rPr lang="en-US" altLang="en-US" sz="1800" dirty="0" smtClean="0"/>
              <a:t>Let e be relatively prime to (p-1)(q-1), and let d = e</a:t>
            </a:r>
            <a:r>
              <a:rPr lang="en-US" altLang="en-US" sz="1800" baseline="30000" dirty="0" smtClean="0"/>
              <a:t>-1</a:t>
            </a:r>
            <a:r>
              <a:rPr lang="en-US" altLang="en-US" sz="1800" dirty="0" smtClean="0"/>
              <a:t> mod </a:t>
            </a:r>
            <a:r>
              <a:rPr lang="en-US" altLang="en-US" sz="1800" dirty="0"/>
              <a:t>(p-1)(q-1</a:t>
            </a:r>
            <a:r>
              <a:rPr lang="en-US" altLang="en-US" sz="1800" dirty="0" smtClean="0"/>
              <a:t>).</a:t>
            </a:r>
            <a:endParaRPr lang="en-US" altLang="en-US" sz="1800" baseline="30000" dirty="0" smtClean="0"/>
          </a:p>
          <a:p>
            <a:r>
              <a:rPr lang="en-US" altLang="en-US" sz="1800" dirty="0" smtClean="0"/>
              <a:t>Let M be some message modulo n</a:t>
            </a:r>
          </a:p>
          <a:p>
            <a:r>
              <a:rPr lang="en-US" altLang="en-US" sz="1800" dirty="0" smtClean="0"/>
              <a:t>We want to show that if we take C = M</a:t>
            </a:r>
            <a:r>
              <a:rPr lang="en-US" altLang="en-US" sz="1800" baseline="30000" dirty="0" smtClean="0"/>
              <a:t>e</a:t>
            </a:r>
            <a:r>
              <a:rPr lang="en-US" altLang="en-US" sz="1800" dirty="0" smtClean="0"/>
              <a:t>, and then C</a:t>
            </a:r>
            <a:r>
              <a:rPr lang="en-US" altLang="en-US" sz="1800" baseline="30000" dirty="0" smtClean="0"/>
              <a:t>d</a:t>
            </a:r>
            <a:r>
              <a:rPr lang="en-US" altLang="en-US" sz="1800" dirty="0" smtClean="0"/>
              <a:t>, we get back our message.</a:t>
            </a:r>
          </a:p>
          <a:p>
            <a:pPr marL="0" indent="0">
              <a:buNone/>
            </a:pPr>
            <a:r>
              <a:rPr lang="en-US" altLang="en-US" sz="1800" u="sng" dirty="0" smtClean="0"/>
              <a:t>Claim</a:t>
            </a:r>
            <a:r>
              <a:rPr lang="en-US" altLang="en-US" sz="1800" dirty="0" smtClean="0"/>
              <a:t>: C</a:t>
            </a:r>
            <a:r>
              <a:rPr lang="en-US" altLang="en-US" sz="1800" baseline="30000" dirty="0" smtClean="0"/>
              <a:t>d</a:t>
            </a:r>
            <a:r>
              <a:rPr lang="en-US" altLang="en-US" sz="1800" dirty="0" smtClean="0"/>
              <a:t> – M = (M</a:t>
            </a:r>
            <a:r>
              <a:rPr lang="en-US" altLang="en-US" sz="1800" baseline="30000" dirty="0" smtClean="0"/>
              <a:t>e</a:t>
            </a:r>
            <a:r>
              <a:rPr lang="en-US" altLang="en-US" sz="1800" dirty="0" smtClean="0"/>
              <a:t>)</a:t>
            </a:r>
            <a:r>
              <a:rPr lang="en-US" altLang="en-US" sz="1800" baseline="30000" dirty="0" smtClean="0"/>
              <a:t>d</a:t>
            </a:r>
            <a:r>
              <a:rPr lang="en-US" altLang="en-US" sz="1800" dirty="0" smtClean="0"/>
              <a:t>-M=0 mod n</a:t>
            </a:r>
          </a:p>
          <a:p>
            <a:pPr marL="0" indent="0">
              <a:buNone/>
            </a:pPr>
            <a:endParaRPr lang="en-US" altLang="en-US" sz="1800" u="sng" dirty="0" smtClean="0"/>
          </a:p>
          <a:p>
            <a:pPr marL="0" indent="0">
              <a:buNone/>
            </a:pPr>
            <a:r>
              <a:rPr lang="en-US" altLang="en-US" sz="1800" u="sng" dirty="0" smtClean="0"/>
              <a:t>Proof</a:t>
            </a:r>
            <a:r>
              <a:rPr lang="en-US" altLang="en-US" sz="1800" dirty="0" smtClean="0"/>
              <a:t>: It suffices to prove that </a:t>
            </a:r>
            <a:r>
              <a:rPr lang="en-US" altLang="en-US" sz="1800" i="1" u="sng" dirty="0" smtClean="0"/>
              <a:t>(1) M</a:t>
            </a:r>
            <a:r>
              <a:rPr lang="en-US" altLang="en-US" sz="1800" i="1" u="sng" baseline="30000" dirty="0" smtClean="0"/>
              <a:t>ed</a:t>
            </a:r>
            <a:r>
              <a:rPr lang="en-US" altLang="en-US" sz="1800" i="1" u="sng" dirty="0" smtClean="0"/>
              <a:t> – M = 0 (mod p) and  (2) M</a:t>
            </a:r>
            <a:r>
              <a:rPr lang="en-US" altLang="en-US" sz="1800" i="1" u="sng" baseline="30000" dirty="0" smtClean="0"/>
              <a:t>ed</a:t>
            </a:r>
            <a:r>
              <a:rPr lang="en-US" altLang="en-US" sz="1800" i="1" u="sng" dirty="0" smtClean="0"/>
              <a:t> </a:t>
            </a:r>
            <a:r>
              <a:rPr lang="en-US" altLang="en-US" sz="1800" i="1" u="sng" dirty="0"/>
              <a:t>– M = 0 </a:t>
            </a:r>
            <a:r>
              <a:rPr lang="en-US" altLang="en-US" sz="1800" i="1" u="sng" dirty="0" smtClean="0"/>
              <a:t>(mod q)</a:t>
            </a:r>
          </a:p>
          <a:p>
            <a:pPr marL="0" indent="0">
              <a:buNone/>
            </a:pPr>
            <a:r>
              <a:rPr lang="en-US" altLang="en-US" sz="1800" dirty="0" smtClean="0"/>
              <a:t>Let’s prove it only for p. For q it’s the same.</a:t>
            </a:r>
          </a:p>
          <a:p>
            <a:pPr marL="0" indent="0">
              <a:buNone/>
            </a:pPr>
            <a:r>
              <a:rPr lang="en-US" altLang="en-US" sz="1800" dirty="0" smtClean="0"/>
              <a:t>Since e*d = 1 mod (p-1)(q-1) we get that e*d = 1 + k*(p-1) for some integer k.</a:t>
            </a:r>
          </a:p>
          <a:p>
            <a:pPr marL="0" indent="0">
              <a:buNone/>
            </a:pPr>
            <a:r>
              <a:rPr lang="en-US" altLang="en-US" sz="1800" dirty="0" smtClean="0"/>
              <a:t>Therefore, M</a:t>
            </a:r>
            <a:r>
              <a:rPr lang="en-US" altLang="en-US" sz="1800" baseline="30000" dirty="0" smtClean="0"/>
              <a:t>ed</a:t>
            </a:r>
            <a:r>
              <a:rPr lang="en-US" altLang="en-US" sz="1800" dirty="0" smtClean="0"/>
              <a:t> –M = M</a:t>
            </a:r>
            <a:r>
              <a:rPr lang="en-US" altLang="en-US" sz="1800" baseline="30000" dirty="0" smtClean="0"/>
              <a:t>1+k(p-1)</a:t>
            </a:r>
            <a:r>
              <a:rPr lang="en-US" altLang="en-US" sz="1800" dirty="0" smtClean="0"/>
              <a:t> – M.</a:t>
            </a:r>
          </a:p>
          <a:p>
            <a:pPr marL="0" indent="0">
              <a:buNone/>
            </a:pPr>
            <a:endParaRPr lang="en-US" altLang="en-US" sz="1800" dirty="0"/>
          </a:p>
          <a:p>
            <a:pPr marL="0" indent="0">
              <a:buNone/>
            </a:pPr>
            <a:r>
              <a:rPr lang="en-US" altLang="en-US" sz="1800" dirty="0" smtClean="0"/>
              <a:t>Therefore, </a:t>
            </a:r>
            <a:r>
              <a:rPr lang="en-US" altLang="en-US" sz="1800" dirty="0"/>
              <a:t>M</a:t>
            </a:r>
            <a:r>
              <a:rPr lang="en-US" altLang="en-US" sz="1800" baseline="30000" dirty="0"/>
              <a:t>ed</a:t>
            </a:r>
            <a:r>
              <a:rPr lang="en-US" altLang="en-US" sz="1800" dirty="0"/>
              <a:t> </a:t>
            </a:r>
            <a:r>
              <a:rPr lang="en-US" altLang="en-US" sz="1800" dirty="0" smtClean="0"/>
              <a:t>- M </a:t>
            </a:r>
            <a:r>
              <a:rPr lang="en-US" altLang="en-US" sz="1800" dirty="0"/>
              <a:t>= M</a:t>
            </a:r>
            <a:r>
              <a:rPr lang="en-US" altLang="en-US" sz="1800" baseline="30000" dirty="0"/>
              <a:t>1+k(p-1)</a:t>
            </a:r>
            <a:r>
              <a:rPr lang="en-US" altLang="en-US" sz="1800" dirty="0"/>
              <a:t> </a:t>
            </a:r>
            <a:r>
              <a:rPr lang="en-US" altLang="en-US" sz="1800" dirty="0" smtClean="0"/>
              <a:t>- M= M * (M</a:t>
            </a:r>
            <a:r>
              <a:rPr lang="en-US" altLang="en-US" sz="1800" baseline="30000" dirty="0" smtClean="0"/>
              <a:t>(p-1)</a:t>
            </a:r>
            <a:r>
              <a:rPr lang="en-US" altLang="en-US" sz="1800" dirty="0" smtClean="0"/>
              <a:t>)</a:t>
            </a:r>
            <a:r>
              <a:rPr lang="en-US" altLang="en-US" sz="1800" baseline="30000" dirty="0" smtClean="0"/>
              <a:t>k</a:t>
            </a:r>
            <a:r>
              <a:rPr lang="en-US" altLang="en-US" sz="1800" dirty="0" smtClean="0"/>
              <a:t> – M = 0 mod n.</a:t>
            </a:r>
            <a:endParaRPr lang="en-US" altLang="en-US" sz="1800" dirty="0"/>
          </a:p>
          <a:p>
            <a:pPr marL="0" indent="0">
              <a:buNone/>
            </a:pPr>
            <a:endParaRPr lang="en-US" alt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31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628650" y="5257800"/>
            <a:ext cx="8210550" cy="381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en-US" sz="2000" u="sng" dirty="0"/>
              <a:t>Fermat’s Little Theorem</a:t>
            </a:r>
            <a:r>
              <a:rPr lang="en-US" altLang="en-US" sz="2000" dirty="0"/>
              <a:t>: If p is a prime and M≠0 mod p, then M</a:t>
            </a:r>
            <a:r>
              <a:rPr lang="en-US" altLang="en-US" sz="2000" baseline="30000" dirty="0"/>
              <a:t>p-1</a:t>
            </a:r>
            <a:r>
              <a:rPr lang="en-US" altLang="en-US" sz="2000" dirty="0"/>
              <a:t> = 1 mod p.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587512" y="6051551"/>
            <a:ext cx="2895600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altLang="en-US" sz="2000" u="sng" dirty="0" smtClean="0"/>
              <a:t>Q:</a:t>
            </a:r>
            <a:r>
              <a:rPr lang="en-US" altLang="en-US" sz="2000" dirty="0" smtClean="0"/>
              <a:t> What if M = 0 mod p?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781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0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RSA – Why is it secure?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800" dirty="0" smtClean="0"/>
              <a:t>The security </a:t>
            </a:r>
            <a:r>
              <a:rPr lang="en-US" altLang="en-US" sz="1800" dirty="0"/>
              <a:t>comes from the fact that </a:t>
            </a:r>
            <a:r>
              <a:rPr lang="en-US" altLang="en-US" sz="1800" dirty="0" smtClean="0"/>
              <a:t>we don’t know how to </a:t>
            </a:r>
            <a:r>
              <a:rPr lang="en-US" altLang="en-US" sz="1800" dirty="0"/>
              <a:t>find an inverse </a:t>
            </a:r>
            <a:r>
              <a:rPr lang="en-US" altLang="en-US" sz="1800" dirty="0" smtClean="0"/>
              <a:t>mod n without knowing p and q.</a:t>
            </a:r>
          </a:p>
          <a:p>
            <a:pPr marL="0" indent="0">
              <a:buNone/>
            </a:pPr>
            <a:r>
              <a:rPr lang="en-US" altLang="en-US" sz="1800" u="sng" dirty="0" smtClean="0"/>
              <a:t>Exercise</a:t>
            </a:r>
            <a:r>
              <a:rPr lang="en-US" altLang="en-US" sz="1800" dirty="0" smtClean="0"/>
              <a:t>: Suppose we know p and q. Using the Extended Euclidean algorithm to find inverse </a:t>
            </a:r>
            <a:r>
              <a:rPr lang="en-US" altLang="en-US" sz="1800" dirty="0"/>
              <a:t>o</a:t>
            </a:r>
            <a:r>
              <a:rPr lang="en-US" altLang="en-US" sz="1800" dirty="0" smtClean="0"/>
              <a:t>f any exponent e.</a:t>
            </a:r>
          </a:p>
          <a:p>
            <a:pPr marL="0" indent="0">
              <a:buNone/>
            </a:pPr>
            <a:endParaRPr lang="en-US" altLang="en-US" sz="1800" dirty="0" smtClean="0"/>
          </a:p>
          <a:p>
            <a:pPr marL="0" indent="0">
              <a:buNone/>
            </a:pPr>
            <a:r>
              <a:rPr lang="en-US" altLang="en-US" sz="1800" dirty="0" smtClean="0"/>
              <a:t>In order to RSA to be secure, we need to guarantee that factoring n cannot be done efficiently. Thus n is a product of 2 large primes (each 256 or 512 bits long).</a:t>
            </a:r>
            <a:endParaRPr lang="en-US" alt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04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and 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</a:t>
            </a:r>
            <a:r>
              <a:rPr lang="en-US" altLang="en-US" sz="2400" dirty="0" smtClean="0"/>
              <a:t>Book:</a:t>
            </a: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	1.11</a:t>
            </a:r>
            <a:r>
              <a:rPr lang="en-US" altLang="en-US" sz="2400" dirty="0">
                <a:sym typeface="Symbol" pitchFamily="18" charset="2"/>
              </a:rPr>
              <a:t>, </a:t>
            </a:r>
            <a:r>
              <a:rPr lang="en-US" altLang="en-US" sz="2400" dirty="0" smtClean="0">
                <a:sym typeface="Symbol" pitchFamily="18" charset="2"/>
              </a:rPr>
              <a:t>1.13, </a:t>
            </a:r>
            <a:r>
              <a:rPr lang="en-US" altLang="en-US" sz="2400" dirty="0">
                <a:sym typeface="Symbol" pitchFamily="18" charset="2"/>
              </a:rPr>
              <a:t>1.18, </a:t>
            </a:r>
            <a:r>
              <a:rPr lang="en-US" altLang="en-US" sz="2400" dirty="0" smtClean="0">
                <a:sym typeface="Symbol" pitchFamily="18" charset="2"/>
              </a:rPr>
              <a:t>1.20</a:t>
            </a:r>
            <a:r>
              <a:rPr lang="en-US" altLang="en-US" sz="2400" dirty="0">
                <a:sym typeface="Symbol" pitchFamily="18" charset="2"/>
              </a:rPr>
              <a:t>, 1.21, </a:t>
            </a:r>
            <a:r>
              <a:rPr lang="en-US" altLang="en-US" sz="2400" dirty="0" smtClean="0">
                <a:sym typeface="Symbol" pitchFamily="18" charset="2"/>
              </a:rPr>
              <a:t>1.22</a:t>
            </a:r>
            <a:r>
              <a:rPr lang="en-US" altLang="en-US" sz="2400" smtClean="0">
                <a:sym typeface="Symbol" pitchFamily="18" charset="2"/>
              </a:rPr>
              <a:t>, 1.24, 1.27</a:t>
            </a:r>
            <a:endParaRPr lang="en-US" altLang="en-US" sz="2400" dirty="0" smtClean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Reading</a:t>
            </a: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  Chapters </a:t>
            </a:r>
            <a:r>
              <a:rPr lang="en-US" altLang="en-US" sz="2400" dirty="0" smtClean="0">
                <a:sym typeface="Symbol" pitchFamily="18" charset="2"/>
              </a:rPr>
              <a:t>1.3, 1.5, 2.3, 2.4 </a:t>
            </a:r>
            <a:endParaRPr lang="en-US" alt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Arithmetic and Algorithms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35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runtime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Claim </a:t>
            </a:r>
            <a:r>
              <a:rPr lang="en-US" sz="2000" dirty="0"/>
              <a:t>: Let T(n) be the runtime of the algorithm on inputs of length n such that T(n) = 4*T(n/2) + O(n) and T(1) = 1. </a:t>
            </a:r>
            <a:r>
              <a:rPr lang="en-US" sz="2000" u="sng" dirty="0"/>
              <a:t>Then</a:t>
            </a:r>
            <a:r>
              <a:rPr lang="en-US" sz="2000" dirty="0"/>
              <a:t> T(n) = O(n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0" u="sng" dirty="0" smtClean="0"/>
              <a:t>Proof</a:t>
            </a:r>
            <a:r>
              <a:rPr lang="en-US" sz="2000" b="0" dirty="0" smtClean="0"/>
              <a:t>: By definition, there is some constant C&gt;0 such that for all n we have</a:t>
            </a:r>
          </a:p>
          <a:p>
            <a:pPr marL="0" indent="0" algn="ctr">
              <a:buNone/>
            </a:pPr>
            <a:r>
              <a:rPr lang="en-US" sz="2000" dirty="0" smtClean="0"/>
              <a:t>T(n</a:t>
            </a:r>
            <a:r>
              <a:rPr lang="en-US" sz="2000" dirty="0"/>
              <a:t>) </a:t>
            </a:r>
            <a:r>
              <a:rPr lang="en-US" sz="2000" dirty="0" smtClean="0"/>
              <a:t>&lt;= 4*T(n/2</a:t>
            </a:r>
            <a:r>
              <a:rPr lang="en-US" sz="2000" dirty="0"/>
              <a:t>) + </a:t>
            </a:r>
            <a:r>
              <a:rPr lang="en-US" sz="2000" dirty="0" smtClean="0"/>
              <a:t>Cn</a:t>
            </a:r>
          </a:p>
          <a:p>
            <a:pPr marL="0" indent="0">
              <a:buNone/>
            </a:pPr>
            <a:r>
              <a:rPr lang="en-US" sz="2000" b="0" dirty="0" smtClean="0"/>
              <a:t>Let’s try to open up the recursion:</a:t>
            </a:r>
          </a:p>
          <a:p>
            <a:pPr marL="0" indent="0" algn="ctr">
              <a:buNone/>
            </a:pPr>
            <a:r>
              <a:rPr lang="en-US" sz="2000" dirty="0"/>
              <a:t>	</a:t>
            </a:r>
            <a:r>
              <a:rPr lang="en-US" sz="2000" dirty="0" smtClean="0"/>
              <a:t>T(n)	&lt;= 4*T(n/2) + Cn</a:t>
            </a:r>
          </a:p>
          <a:p>
            <a:pPr marL="0" indent="0" algn="ctr">
              <a:buNone/>
            </a:pPr>
            <a:r>
              <a:rPr lang="en-US" sz="2000" b="0" dirty="0" smtClean="0"/>
              <a:t>[apply recursion on n/2]&lt;= 4*(4*</a:t>
            </a:r>
            <a:r>
              <a:rPr lang="en-US" sz="2000" dirty="0" smtClean="0"/>
              <a:t>T(n/4) </a:t>
            </a:r>
            <a:r>
              <a:rPr lang="en-US" sz="2000" dirty="0"/>
              <a:t>+ </a:t>
            </a:r>
            <a:r>
              <a:rPr lang="en-US" sz="2000" dirty="0" smtClean="0"/>
              <a:t>Cn/2</a:t>
            </a:r>
            <a:r>
              <a:rPr lang="en-US" sz="2000" b="0" dirty="0" smtClean="0"/>
              <a:t>) + Cn</a:t>
            </a:r>
          </a:p>
          <a:p>
            <a:pPr marL="0" indent="0" algn="ctr">
              <a:buNone/>
            </a:pPr>
            <a:r>
              <a:rPr lang="en-US" sz="2000" dirty="0" smtClean="0"/>
              <a:t>		     = 4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*T(n/4) + 3Cn</a:t>
            </a:r>
          </a:p>
          <a:p>
            <a:pPr marL="0" indent="0" algn="ctr">
              <a:buNone/>
            </a:pPr>
            <a:r>
              <a:rPr lang="en-US" sz="2000" dirty="0"/>
              <a:t>[apply recursion on </a:t>
            </a:r>
            <a:r>
              <a:rPr lang="en-US" sz="2000" dirty="0" smtClean="0"/>
              <a:t>n/4]	&lt;= 4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*(4*T(n/8) </a:t>
            </a:r>
            <a:r>
              <a:rPr lang="en-US" sz="2000" dirty="0"/>
              <a:t>+ </a:t>
            </a:r>
            <a:r>
              <a:rPr lang="en-US" sz="2000" dirty="0" smtClean="0"/>
              <a:t>Cn/4) </a:t>
            </a:r>
            <a:r>
              <a:rPr lang="en-US" sz="2000" dirty="0"/>
              <a:t>+ </a:t>
            </a:r>
            <a:r>
              <a:rPr lang="en-US" sz="2000" dirty="0" smtClean="0"/>
              <a:t>3Cn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		</a:t>
            </a:r>
            <a:r>
              <a:rPr lang="en-US" sz="2000" dirty="0" smtClean="0"/>
              <a:t>      = 4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*T(n/8) </a:t>
            </a:r>
            <a:r>
              <a:rPr lang="en-US" sz="2000" dirty="0"/>
              <a:t>+ </a:t>
            </a:r>
            <a:r>
              <a:rPr lang="en-US" sz="2000" dirty="0" smtClean="0"/>
              <a:t>7Cn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838200" y="5452562"/>
            <a:ext cx="3352800" cy="5151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Do you see the pattern?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905000" y="1259502"/>
            <a:ext cx="5029200" cy="11788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Let’s try to prove that after applying the recursion </a:t>
            </a:r>
            <a:r>
              <a:rPr lang="en-US" dirty="0" err="1" smtClean="0"/>
              <a:t>i</a:t>
            </a:r>
            <a:r>
              <a:rPr lang="en-US" dirty="0" smtClean="0"/>
              <a:t> times we get:</a:t>
            </a:r>
          </a:p>
          <a:p>
            <a:pPr marL="0" indent="0">
              <a:buNone/>
            </a:pPr>
            <a:r>
              <a:rPr lang="en-US" dirty="0" smtClean="0"/>
              <a:t>T(n) &lt;= 4</a:t>
            </a:r>
            <a:r>
              <a:rPr lang="en-US" baseline="30000" dirty="0" smtClean="0"/>
              <a:t>i</a:t>
            </a:r>
            <a:r>
              <a:rPr lang="en-US" dirty="0" smtClean="0"/>
              <a:t>*T(n/2</a:t>
            </a:r>
            <a:r>
              <a:rPr lang="en-US" baseline="30000" dirty="0" smtClean="0"/>
              <a:t>i</a:t>
            </a:r>
            <a:r>
              <a:rPr lang="en-US" dirty="0" smtClean="0"/>
              <a:t>)+(2i-1)Cn</a:t>
            </a:r>
          </a:p>
        </p:txBody>
      </p:sp>
    </p:spTree>
    <p:extLst>
      <p:ext uri="{BB962C8B-B14F-4D97-AF65-F5344CB8AC3E}">
        <p14:creationId xmlns:p14="http://schemas.microsoft.com/office/powerpoint/2010/main" val="27089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runtime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0" u="sng" dirty="0" smtClean="0"/>
              <a:t>Claim </a:t>
            </a:r>
            <a:r>
              <a:rPr lang="en-US" sz="1700" b="0" dirty="0" smtClean="0"/>
              <a:t>: Let T(n) be the runtime of the algorithm on inputs of length n such that </a:t>
            </a:r>
            <a:r>
              <a:rPr lang="en-US" sz="1700" dirty="0" smtClean="0"/>
              <a:t>T(n) = 4*T(n/2) + O(n) and T(1) = 1. </a:t>
            </a:r>
            <a:r>
              <a:rPr lang="en-US" sz="1700" b="0" u="sng" dirty="0" smtClean="0"/>
              <a:t>Then</a:t>
            </a:r>
            <a:r>
              <a:rPr lang="en-US" sz="1700" b="0" dirty="0" smtClean="0"/>
              <a:t> T(n) = O(n</a:t>
            </a:r>
            <a:r>
              <a:rPr lang="en-US" sz="1700" b="0" baseline="30000" dirty="0" smtClean="0"/>
              <a:t>2</a:t>
            </a:r>
            <a:r>
              <a:rPr lang="en-US" sz="1700" b="0" dirty="0" smtClean="0"/>
              <a:t>)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b="0" u="sng" dirty="0" smtClean="0"/>
              <a:t>Proof</a:t>
            </a:r>
            <a:r>
              <a:rPr lang="en-US" sz="1700" b="0" dirty="0" smtClean="0"/>
              <a:t>: By definition, there is some constant C&gt;0 such that </a:t>
            </a:r>
            <a:r>
              <a:rPr lang="en-US" sz="1700" dirty="0" smtClean="0"/>
              <a:t>T(n) &lt;= 4*T(n/2) + Cn</a:t>
            </a:r>
            <a:r>
              <a:rPr lang="en-US" sz="1700" dirty="0"/>
              <a:t> for all </a:t>
            </a:r>
            <a:r>
              <a:rPr lang="en-US" sz="1700" dirty="0" smtClean="0"/>
              <a:t>n.</a:t>
            </a:r>
          </a:p>
          <a:p>
            <a:pPr marL="0" indent="0">
              <a:buNone/>
            </a:pPr>
            <a:r>
              <a:rPr lang="en-US" sz="1700" dirty="0" smtClean="0"/>
              <a:t>We prove by induction on </a:t>
            </a:r>
            <a:r>
              <a:rPr lang="en-US" sz="1700" dirty="0" err="1" smtClean="0"/>
              <a:t>i</a:t>
            </a:r>
            <a:r>
              <a:rPr lang="en-US" sz="1700" dirty="0" smtClean="0"/>
              <a:t>=0,1,…,log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(n) that T(n) &lt;= 4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(2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-1)*Cn.</a:t>
            </a:r>
          </a:p>
          <a:p>
            <a:pPr marL="0" indent="0">
              <a:buNone/>
            </a:pPr>
            <a:r>
              <a:rPr lang="en-US" sz="1700" u="sng" dirty="0" smtClean="0"/>
              <a:t>Base case </a:t>
            </a:r>
            <a:r>
              <a:rPr lang="en-US" sz="1700" u="sng" dirty="0" err="1" smtClean="0"/>
              <a:t>i</a:t>
            </a:r>
            <a:r>
              <a:rPr lang="en-US" sz="1700" u="sng" dirty="0" smtClean="0"/>
              <a:t>=0</a:t>
            </a:r>
            <a:r>
              <a:rPr lang="en-US" sz="1700" dirty="0" smtClean="0"/>
              <a:t>: trivial – we have T(n) &lt;= T(n)</a:t>
            </a:r>
          </a:p>
          <a:p>
            <a:pPr marL="0" indent="0">
              <a:buNone/>
            </a:pPr>
            <a:r>
              <a:rPr lang="en-US" sz="1700" u="sng" dirty="0" smtClean="0"/>
              <a:t>For the induction step</a:t>
            </a:r>
            <a:r>
              <a:rPr lang="en-US" sz="1700" dirty="0" smtClean="0"/>
              <a:t>: Suppose that T(n) &lt;= 4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(2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-1)*Cn.</a:t>
            </a:r>
          </a:p>
          <a:p>
            <a:pPr marL="0" indent="0">
              <a:buNone/>
            </a:pPr>
            <a:r>
              <a:rPr lang="en-US" sz="1700" dirty="0" smtClean="0"/>
              <a:t>Prove it for i+1</a:t>
            </a:r>
          </a:p>
          <a:p>
            <a:pPr marL="0" indent="0" algn="ctr">
              <a:buNone/>
            </a:pPr>
            <a:r>
              <a:rPr lang="en-US" sz="1700" dirty="0" smtClean="0"/>
              <a:t>T(n) &lt;= 4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*T(n/2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(2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-1)*Cn</a:t>
            </a:r>
          </a:p>
          <a:p>
            <a:pPr marL="0" indent="0" algn="ctr">
              <a:buNone/>
            </a:pPr>
            <a:r>
              <a:rPr lang="en-US" sz="1700" dirty="0" smtClean="0"/>
              <a:t>&lt;= 4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*(4T(n/2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)+Cn/2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(2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-1)*Cn</a:t>
            </a:r>
          </a:p>
          <a:p>
            <a:pPr marL="0" indent="0" algn="ctr">
              <a:buNone/>
            </a:pPr>
            <a:r>
              <a:rPr lang="en-US" sz="1700" dirty="0" smtClean="0"/>
              <a:t>= 4</a:t>
            </a:r>
            <a:r>
              <a:rPr lang="en-US" sz="1700" baseline="30000" dirty="0" smtClean="0"/>
              <a:t>i+1 </a:t>
            </a:r>
            <a:r>
              <a:rPr lang="en-US" sz="1700" dirty="0" smtClean="0"/>
              <a:t>*T(n/2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)+4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*Cn/2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 + (2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-1)*Cn</a:t>
            </a:r>
          </a:p>
          <a:p>
            <a:pPr marL="0" indent="0" algn="ctr">
              <a:buNone/>
            </a:pPr>
            <a:r>
              <a:rPr lang="en-US" sz="1700" dirty="0" smtClean="0"/>
              <a:t>=4</a:t>
            </a:r>
            <a:r>
              <a:rPr lang="en-US" sz="1700" baseline="30000" dirty="0" smtClean="0"/>
              <a:t>i+1 </a:t>
            </a:r>
            <a:r>
              <a:rPr lang="en-US" sz="1700" dirty="0" smtClean="0"/>
              <a:t>*T(n/2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)+2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*Cn + (2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-1)*Cn</a:t>
            </a:r>
          </a:p>
          <a:p>
            <a:pPr marL="0" indent="0" algn="ctr">
              <a:buNone/>
            </a:pPr>
            <a:r>
              <a:rPr lang="en-US" sz="1700" dirty="0" smtClean="0"/>
              <a:t>=4</a:t>
            </a:r>
            <a:r>
              <a:rPr lang="en-US" sz="1700" baseline="30000" dirty="0" smtClean="0"/>
              <a:t>i+1 </a:t>
            </a:r>
            <a:r>
              <a:rPr lang="en-US" sz="1700" dirty="0" smtClean="0"/>
              <a:t>*T(n/2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)+(2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-1)*Cn</a:t>
            </a:r>
          </a:p>
          <a:p>
            <a:pPr marL="0" indent="0">
              <a:buNone/>
            </a:pPr>
            <a:r>
              <a:rPr lang="en-US" sz="1700" dirty="0" smtClean="0"/>
              <a:t>as required.</a:t>
            </a: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41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runtime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0" u="sng" dirty="0" smtClean="0"/>
              <a:t>Claim </a:t>
            </a:r>
            <a:r>
              <a:rPr lang="en-US" sz="1700" b="0" dirty="0" smtClean="0"/>
              <a:t>: Let T(n) be the runtime of the algorithm on inputs of length n such that </a:t>
            </a:r>
            <a:r>
              <a:rPr lang="en-US" sz="1700" dirty="0" smtClean="0"/>
              <a:t>T(n) = 4*T(n/2) + O(n) and T(1) = 1. </a:t>
            </a:r>
            <a:r>
              <a:rPr lang="en-US" sz="1700" b="0" u="sng" dirty="0" smtClean="0"/>
              <a:t>Then</a:t>
            </a:r>
            <a:r>
              <a:rPr lang="en-US" sz="1700" b="0" dirty="0" smtClean="0"/>
              <a:t> T(n) = O(n</a:t>
            </a:r>
            <a:r>
              <a:rPr lang="en-US" sz="1700" b="0" baseline="30000" dirty="0" smtClean="0"/>
              <a:t>2</a:t>
            </a:r>
            <a:r>
              <a:rPr lang="en-US" sz="1700" b="0" dirty="0" smtClean="0"/>
              <a:t>)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b="0" u="sng" dirty="0" smtClean="0"/>
              <a:t>Proof</a:t>
            </a:r>
            <a:r>
              <a:rPr lang="en-US" sz="1700" b="0" dirty="0" smtClean="0"/>
              <a:t>: By definition, there is some constant C&gt;0 such that </a:t>
            </a:r>
            <a:r>
              <a:rPr lang="en-US" sz="1700" dirty="0" smtClean="0"/>
              <a:t>T(n) &lt;= 4*T(n/2) + Cn</a:t>
            </a:r>
            <a:r>
              <a:rPr lang="en-US" sz="1700" dirty="0"/>
              <a:t> for all </a:t>
            </a:r>
            <a:r>
              <a:rPr lang="en-US" sz="1700" dirty="0" smtClean="0"/>
              <a:t>n.</a:t>
            </a:r>
          </a:p>
          <a:p>
            <a:pPr marL="0" indent="0">
              <a:buNone/>
            </a:pPr>
            <a:r>
              <a:rPr lang="en-US" sz="1700" dirty="0" smtClean="0"/>
              <a:t>We proved </a:t>
            </a:r>
            <a:r>
              <a:rPr lang="en-US" sz="1700" dirty="0"/>
              <a:t>that T(n) &lt;= 4</a:t>
            </a:r>
            <a:r>
              <a:rPr lang="en-US" sz="1700" baseline="30000" dirty="0"/>
              <a:t>i </a:t>
            </a:r>
            <a:r>
              <a:rPr lang="en-US" sz="1700" dirty="0"/>
              <a:t>T(n/2</a:t>
            </a:r>
            <a:r>
              <a:rPr lang="en-US" sz="1700" baseline="30000" dirty="0"/>
              <a:t>i</a:t>
            </a:r>
            <a:r>
              <a:rPr lang="en-US" sz="1700" dirty="0"/>
              <a:t>) + (2</a:t>
            </a:r>
            <a:r>
              <a:rPr lang="en-US" sz="1700" baseline="30000" dirty="0"/>
              <a:t>i</a:t>
            </a:r>
            <a:r>
              <a:rPr lang="en-US" sz="1700" dirty="0"/>
              <a:t>-1)*</a:t>
            </a:r>
            <a:r>
              <a:rPr lang="en-US" sz="1700" dirty="0" smtClean="0"/>
              <a:t>Cn holds for all </a:t>
            </a:r>
            <a:r>
              <a:rPr lang="en-US" sz="1700" dirty="0" err="1" smtClean="0"/>
              <a:t>i</a:t>
            </a:r>
            <a:r>
              <a:rPr lang="en-US" sz="1700" dirty="0" smtClean="0"/>
              <a:t>=0,1,…,log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(n).</a:t>
            </a:r>
          </a:p>
          <a:p>
            <a:pPr marL="0" indent="0">
              <a:buNone/>
            </a:pPr>
            <a:r>
              <a:rPr lang="en-US" sz="1700" dirty="0" smtClean="0"/>
              <a:t>Now by taking </a:t>
            </a:r>
            <a:r>
              <a:rPr lang="en-US" sz="1700" dirty="0" err="1" smtClean="0"/>
              <a:t>i</a:t>
            </a:r>
            <a:r>
              <a:rPr lang="en-US" sz="1700" dirty="0" smtClean="0"/>
              <a:t>=log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(n) we get</a:t>
            </a:r>
          </a:p>
          <a:p>
            <a:pPr marL="0" indent="0" algn="ctr">
              <a:buNone/>
            </a:pPr>
            <a:r>
              <a:rPr lang="en-US" sz="1700" dirty="0"/>
              <a:t>T(n) &lt;= 4</a:t>
            </a:r>
            <a:r>
              <a:rPr lang="en-US" sz="1700" baseline="30000" dirty="0"/>
              <a:t>i </a:t>
            </a:r>
            <a:r>
              <a:rPr lang="en-US" sz="1700" dirty="0"/>
              <a:t>T(n/2</a:t>
            </a:r>
            <a:r>
              <a:rPr lang="en-US" sz="1700" baseline="30000" dirty="0"/>
              <a:t>i</a:t>
            </a:r>
            <a:r>
              <a:rPr lang="en-US" sz="1700" dirty="0"/>
              <a:t>) + (2</a:t>
            </a:r>
            <a:r>
              <a:rPr lang="en-US" sz="1700" baseline="30000" dirty="0"/>
              <a:t>i</a:t>
            </a:r>
            <a:r>
              <a:rPr lang="en-US" sz="1700" dirty="0"/>
              <a:t>-1)*</a:t>
            </a:r>
            <a:r>
              <a:rPr lang="en-US" sz="1700" dirty="0" smtClean="0"/>
              <a:t>Cn</a:t>
            </a:r>
          </a:p>
          <a:p>
            <a:pPr marL="0" indent="0" algn="ctr">
              <a:buNone/>
            </a:pPr>
            <a:r>
              <a:rPr lang="en-US" sz="1700" dirty="0" smtClean="0"/>
              <a:t>=4</a:t>
            </a:r>
            <a:r>
              <a:rPr lang="en-US" sz="1700" baseline="30000" dirty="0" smtClean="0"/>
              <a:t>log</a:t>
            </a:r>
            <a:r>
              <a:rPr lang="en-US" sz="1700" baseline="10000" dirty="0" smtClean="0"/>
              <a:t>2</a:t>
            </a:r>
            <a:r>
              <a:rPr lang="en-US" sz="1700" baseline="30000" dirty="0" smtClean="0"/>
              <a:t>(n) </a:t>
            </a:r>
            <a:r>
              <a:rPr lang="en-US" sz="1700" dirty="0" smtClean="0"/>
              <a:t>*T(1) </a:t>
            </a:r>
            <a:r>
              <a:rPr lang="en-US" sz="1700" dirty="0"/>
              <a:t>+ (</a:t>
            </a:r>
            <a:r>
              <a:rPr lang="en-US" sz="1700" dirty="0" smtClean="0"/>
              <a:t>2</a:t>
            </a:r>
            <a:r>
              <a:rPr lang="en-US" sz="1700" baseline="30000" dirty="0" smtClean="0"/>
              <a:t>log</a:t>
            </a:r>
            <a:r>
              <a:rPr lang="en-US" sz="1700" baseline="10000" dirty="0" smtClean="0"/>
              <a:t>2</a:t>
            </a:r>
            <a:r>
              <a:rPr lang="en-US" sz="1700" baseline="30000" dirty="0" smtClean="0"/>
              <a:t>(n)</a:t>
            </a:r>
            <a:r>
              <a:rPr lang="en-US" sz="1700" dirty="0" smtClean="0"/>
              <a:t>-1</a:t>
            </a:r>
            <a:r>
              <a:rPr lang="en-US" sz="1700" dirty="0"/>
              <a:t>)*</a:t>
            </a:r>
            <a:r>
              <a:rPr lang="en-US" sz="1700" dirty="0" smtClean="0"/>
              <a:t>Cn</a:t>
            </a:r>
          </a:p>
          <a:p>
            <a:pPr marL="0" indent="0" algn="ctr">
              <a:buNone/>
            </a:pPr>
            <a:r>
              <a:rPr lang="en-US" sz="1700" dirty="0" smtClean="0"/>
              <a:t>=n</a:t>
            </a:r>
            <a:r>
              <a:rPr lang="en-US" sz="1700" baseline="30000" dirty="0" smtClean="0"/>
              <a:t>2</a:t>
            </a:r>
            <a:r>
              <a:rPr lang="en-US" sz="1700" dirty="0" smtClean="0"/>
              <a:t>*T(1) + (n-1) * Cn = O(n</a:t>
            </a:r>
            <a:r>
              <a:rPr lang="en-US" sz="1700" baseline="30000" dirty="0" smtClean="0"/>
              <a:t>2</a:t>
            </a:r>
            <a:r>
              <a:rPr lang="en-US" sz="1700" dirty="0" smtClean="0"/>
              <a:t>)</a:t>
            </a:r>
          </a:p>
          <a:p>
            <a:pPr marL="0" indent="0">
              <a:buNone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72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runtime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/>
              <a:t>Runtime</a:t>
            </a:r>
            <a:r>
              <a:rPr lang="en-US" sz="2000" dirty="0"/>
              <a:t>: Let T(n) be the runtime of the algorithm on inputs of length n such that T(n) = </a:t>
            </a:r>
            <a:r>
              <a:rPr lang="en-US" sz="2000" dirty="0" smtClean="0"/>
              <a:t>3T(n/2</a:t>
            </a:r>
            <a:r>
              <a:rPr lang="en-US" sz="2000" dirty="0"/>
              <a:t>) + O(n).</a:t>
            </a:r>
          </a:p>
          <a:p>
            <a:pPr marL="0" indent="0">
              <a:buNone/>
            </a:pPr>
            <a:r>
              <a:rPr lang="en-US" sz="2000" b="0" u="sng" dirty="0" smtClean="0"/>
              <a:t>Then</a:t>
            </a:r>
            <a:r>
              <a:rPr lang="en-US" sz="2000" b="0" dirty="0" smtClean="0"/>
              <a:t> T(n) = O(n</a:t>
            </a:r>
            <a:r>
              <a:rPr lang="en-US" sz="2000" b="0" baseline="30000" dirty="0" smtClean="0"/>
              <a:t>log</a:t>
            </a:r>
            <a:r>
              <a:rPr lang="en-US" sz="2000" b="0" baseline="12000" dirty="0" smtClean="0"/>
              <a:t>2</a:t>
            </a:r>
            <a:r>
              <a:rPr lang="en-US" sz="2000" b="0" baseline="30000" dirty="0" smtClean="0"/>
              <a:t>(3)</a:t>
            </a:r>
            <a:r>
              <a:rPr lang="en-US" sz="2000" b="0" dirty="0" smtClean="0"/>
              <a:t>) = O(n</a:t>
            </a:r>
            <a:r>
              <a:rPr lang="en-US" sz="2000" b="0" baseline="30000" dirty="0" smtClean="0"/>
              <a:t>1.585</a:t>
            </a:r>
            <a:r>
              <a:rPr lang="en-US" sz="2000" b="0" dirty="0" smtClean="0"/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/>
              <a:t>: By definition, there is some constant C&gt;0 such that for all n we have</a:t>
            </a:r>
          </a:p>
          <a:p>
            <a:pPr marL="0" indent="0" algn="ctr">
              <a:buNone/>
            </a:pPr>
            <a:r>
              <a:rPr lang="en-US" sz="2000" dirty="0"/>
              <a:t>T(n) &lt;= </a:t>
            </a:r>
            <a:r>
              <a:rPr lang="en-US" sz="2000" dirty="0" smtClean="0"/>
              <a:t>3*T(n/2</a:t>
            </a:r>
            <a:r>
              <a:rPr lang="en-US" sz="2000" dirty="0"/>
              <a:t>) + Cn</a:t>
            </a:r>
          </a:p>
          <a:p>
            <a:pPr marL="0" indent="0">
              <a:buNone/>
            </a:pPr>
            <a:r>
              <a:rPr lang="en-US" sz="2000" dirty="0"/>
              <a:t>Let’s try to open up the recursion:</a:t>
            </a:r>
          </a:p>
          <a:p>
            <a:pPr marL="0" indent="0" algn="ctr">
              <a:buNone/>
            </a:pPr>
            <a:r>
              <a:rPr lang="en-US" sz="2000" dirty="0"/>
              <a:t>	T(n)	&lt;= </a:t>
            </a:r>
            <a:r>
              <a:rPr lang="en-US" sz="2000" dirty="0" smtClean="0"/>
              <a:t>3*T(n/2</a:t>
            </a:r>
            <a:r>
              <a:rPr lang="en-US" sz="2000" dirty="0"/>
              <a:t>) + Cn</a:t>
            </a:r>
          </a:p>
          <a:p>
            <a:pPr marL="0" indent="0" algn="ctr">
              <a:buNone/>
            </a:pPr>
            <a:r>
              <a:rPr lang="en-US" sz="2000" dirty="0"/>
              <a:t>[apply recursion on n/2]&lt;= </a:t>
            </a:r>
            <a:r>
              <a:rPr lang="en-US" sz="2000" dirty="0" smtClean="0"/>
              <a:t>3*(3*T(n/4</a:t>
            </a:r>
            <a:r>
              <a:rPr lang="en-US" sz="2000" dirty="0"/>
              <a:t>) + Cn/2) + Cn</a:t>
            </a:r>
          </a:p>
          <a:p>
            <a:pPr marL="0" indent="0" algn="ctr">
              <a:buNone/>
            </a:pPr>
            <a:r>
              <a:rPr lang="en-US" sz="2000" dirty="0"/>
              <a:t>		     = </a:t>
            </a:r>
            <a:r>
              <a:rPr lang="en-US" sz="2000" dirty="0" smtClean="0"/>
              <a:t>3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*T(n/4</a:t>
            </a:r>
            <a:r>
              <a:rPr lang="en-US" sz="2000" dirty="0"/>
              <a:t>) + </a:t>
            </a:r>
            <a:r>
              <a:rPr lang="en-US" sz="2000" dirty="0" smtClean="0"/>
              <a:t>(1+3/2)Cn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[apply recursion on n/4]	&lt;= </a:t>
            </a:r>
            <a:r>
              <a:rPr lang="en-US" sz="2000" dirty="0" smtClean="0"/>
              <a:t>3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*(3*T(n/8</a:t>
            </a:r>
            <a:r>
              <a:rPr lang="en-US" sz="2000" dirty="0"/>
              <a:t>) + </a:t>
            </a:r>
            <a:r>
              <a:rPr lang="en-US" sz="2000" dirty="0" smtClean="0"/>
              <a:t>Cn/4) </a:t>
            </a:r>
            <a:r>
              <a:rPr lang="en-US" sz="2000" dirty="0"/>
              <a:t>+ </a:t>
            </a:r>
            <a:r>
              <a:rPr lang="en-US" sz="2000" dirty="0" smtClean="0"/>
              <a:t>(1+3/2)Cn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		      = </a:t>
            </a:r>
            <a:r>
              <a:rPr lang="en-US" sz="2000" dirty="0" smtClean="0"/>
              <a:t>3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*T(n/8</a:t>
            </a:r>
            <a:r>
              <a:rPr lang="en-US" sz="2000" dirty="0"/>
              <a:t>) + </a:t>
            </a:r>
            <a:r>
              <a:rPr lang="en-US" sz="2000" dirty="0" smtClean="0"/>
              <a:t>(1+3/2+3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/2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)Cn</a:t>
            </a:r>
            <a:endParaRPr lang="en-US" sz="2000" dirty="0"/>
          </a:p>
          <a:p>
            <a:pPr marL="0" indent="0">
              <a:buNone/>
            </a:pPr>
            <a:endParaRPr lang="en-US" sz="20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5677984"/>
            <a:ext cx="3352800" cy="5151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Do you see the pattern?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209800" y="1447800"/>
            <a:ext cx="6096000" cy="11788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Let’s try to prove that after applying the recursion </a:t>
            </a:r>
            <a:r>
              <a:rPr lang="en-US" dirty="0" err="1" smtClean="0"/>
              <a:t>i</a:t>
            </a:r>
            <a:r>
              <a:rPr lang="en-US" dirty="0" smtClean="0"/>
              <a:t> times we get:</a:t>
            </a:r>
          </a:p>
          <a:p>
            <a:pPr marL="0" indent="0">
              <a:buNone/>
            </a:pPr>
            <a:r>
              <a:rPr lang="en-US" dirty="0" smtClean="0"/>
              <a:t>T(n) &lt;= 3</a:t>
            </a:r>
            <a:r>
              <a:rPr lang="en-US" baseline="30000" dirty="0" smtClean="0"/>
              <a:t>i</a:t>
            </a:r>
            <a:r>
              <a:rPr lang="en-US" dirty="0" smtClean="0"/>
              <a:t>*T(n/2</a:t>
            </a:r>
            <a:r>
              <a:rPr lang="en-US" baseline="30000" dirty="0" smtClean="0"/>
              <a:t>i</a:t>
            </a:r>
            <a:r>
              <a:rPr lang="en-US" dirty="0"/>
              <a:t>)+(</a:t>
            </a:r>
            <a:r>
              <a:rPr lang="en-US" dirty="0" smtClean="0"/>
              <a:t>1+1.5+1.5</a:t>
            </a:r>
            <a:r>
              <a:rPr lang="en-US" baseline="30000" dirty="0" smtClean="0"/>
              <a:t>2</a:t>
            </a:r>
            <a:r>
              <a:rPr lang="en-US" dirty="0" smtClean="0"/>
              <a:t>+..1.5</a:t>
            </a:r>
            <a:r>
              <a:rPr lang="en-US" baseline="30000" dirty="0" smtClean="0"/>
              <a:t>i-1</a:t>
            </a:r>
            <a:r>
              <a:rPr lang="en-US" dirty="0" smtClean="0"/>
              <a:t>)Cn</a:t>
            </a:r>
          </a:p>
        </p:txBody>
      </p:sp>
    </p:spTree>
    <p:extLst>
      <p:ext uri="{BB962C8B-B14F-4D97-AF65-F5344CB8AC3E}">
        <p14:creationId xmlns:p14="http://schemas.microsoft.com/office/powerpoint/2010/main" val="46654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runtime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0" u="sng" dirty="0" smtClean="0"/>
              <a:t>Claim </a:t>
            </a:r>
            <a:r>
              <a:rPr lang="en-US" sz="1700" b="0" dirty="0" smtClean="0"/>
              <a:t>: Let T(n) be the runtime of the algorithm on inputs of length n such that </a:t>
            </a:r>
            <a:r>
              <a:rPr lang="en-US" sz="1700" dirty="0" smtClean="0"/>
              <a:t>T(n) = 3*T(n/2) + O(n) and T(1) = 1. </a:t>
            </a:r>
            <a:r>
              <a:rPr lang="en-US" sz="1700" b="0" u="sng" dirty="0" smtClean="0"/>
              <a:t>Then</a:t>
            </a:r>
            <a:r>
              <a:rPr lang="en-US" sz="1700" b="0" dirty="0" smtClean="0"/>
              <a:t> T(n) = O(n</a:t>
            </a:r>
            <a:r>
              <a:rPr lang="en-US" sz="1700" b="0" baseline="30000" dirty="0" smtClean="0"/>
              <a:t>1.585</a:t>
            </a:r>
            <a:r>
              <a:rPr lang="en-US" sz="1700" b="0" dirty="0" smtClean="0"/>
              <a:t>)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b="0" u="sng" dirty="0" smtClean="0"/>
              <a:t>Proof</a:t>
            </a:r>
            <a:r>
              <a:rPr lang="en-US" sz="1700" b="0" dirty="0" smtClean="0"/>
              <a:t>: By definition, there is some constant C&gt;0 such that </a:t>
            </a:r>
            <a:r>
              <a:rPr lang="en-US" sz="1700" dirty="0" smtClean="0"/>
              <a:t>T(n) &lt;= 3*T(n/2) + Cn</a:t>
            </a:r>
            <a:r>
              <a:rPr lang="en-US" sz="1700" dirty="0"/>
              <a:t> for all </a:t>
            </a:r>
            <a:r>
              <a:rPr lang="en-US" sz="1700" dirty="0" smtClean="0"/>
              <a:t>n.</a:t>
            </a:r>
          </a:p>
          <a:p>
            <a:pPr marL="0" indent="0">
              <a:buNone/>
            </a:pPr>
            <a:r>
              <a:rPr lang="en-US" sz="1700" dirty="0" smtClean="0"/>
              <a:t>By induction on </a:t>
            </a:r>
            <a:r>
              <a:rPr lang="en-US" sz="1700" dirty="0" err="1" smtClean="0"/>
              <a:t>i</a:t>
            </a:r>
            <a:r>
              <a:rPr lang="en-US" sz="1700" dirty="0" smtClean="0"/>
              <a:t>=0,1…,log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(n) we show T(n) &lt;= 3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</a:t>
            </a:r>
            <a:r>
              <a:rPr lang="en-US" sz="1700" dirty="0"/>
              <a:t>(</a:t>
            </a:r>
            <a:r>
              <a:rPr lang="en-US" sz="1700" dirty="0" smtClean="0"/>
              <a:t>1+1.5+1.5</a:t>
            </a:r>
            <a:r>
              <a:rPr lang="en-US" sz="1700" baseline="30000" dirty="0" smtClean="0"/>
              <a:t>2</a:t>
            </a:r>
            <a:r>
              <a:rPr lang="en-US" sz="1700" dirty="0" smtClean="0"/>
              <a:t>+…+1.5</a:t>
            </a:r>
            <a:r>
              <a:rPr lang="en-US" sz="1700" baseline="30000" dirty="0" smtClean="0"/>
              <a:t>i-1</a:t>
            </a:r>
            <a:r>
              <a:rPr lang="en-US" sz="1700" dirty="0" smtClean="0"/>
              <a:t>)*Cn.</a:t>
            </a:r>
          </a:p>
          <a:p>
            <a:pPr marL="0" indent="0">
              <a:buNone/>
            </a:pPr>
            <a:r>
              <a:rPr lang="en-US" sz="1700" u="sng" dirty="0" smtClean="0"/>
              <a:t>Base case </a:t>
            </a:r>
            <a:r>
              <a:rPr lang="en-US" sz="1700" u="sng" dirty="0" err="1" smtClean="0"/>
              <a:t>i</a:t>
            </a:r>
            <a:r>
              <a:rPr lang="en-US" sz="1700" u="sng" dirty="0" smtClean="0"/>
              <a:t>=0</a:t>
            </a:r>
            <a:r>
              <a:rPr lang="en-US" sz="1700" dirty="0" smtClean="0"/>
              <a:t>: trivial – we have T(n) &lt;= T(n)</a:t>
            </a:r>
          </a:p>
          <a:p>
            <a:pPr marL="0" indent="0">
              <a:buNone/>
            </a:pPr>
            <a:r>
              <a:rPr lang="en-US" sz="1700" u="sng" dirty="0" smtClean="0"/>
              <a:t>For the induction step</a:t>
            </a:r>
            <a:r>
              <a:rPr lang="en-US" sz="1700" dirty="0" smtClean="0"/>
              <a:t>: Suppose that T(n) &lt;= 3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</a:t>
            </a:r>
            <a:r>
              <a:rPr lang="en-US" sz="1700" dirty="0"/>
              <a:t>(1+1.5+1.5</a:t>
            </a:r>
            <a:r>
              <a:rPr lang="en-US" sz="1700" baseline="30000" dirty="0"/>
              <a:t>2</a:t>
            </a:r>
            <a:r>
              <a:rPr lang="en-US" sz="1700" dirty="0"/>
              <a:t>+…+1.5</a:t>
            </a:r>
            <a:r>
              <a:rPr lang="en-US" sz="1700" baseline="30000" dirty="0"/>
              <a:t>i-1</a:t>
            </a:r>
            <a:r>
              <a:rPr lang="en-US" sz="1700" dirty="0"/>
              <a:t>)</a:t>
            </a:r>
            <a:r>
              <a:rPr lang="en-US" sz="1700" dirty="0" smtClean="0"/>
              <a:t>*Cn.</a:t>
            </a:r>
          </a:p>
          <a:p>
            <a:pPr marL="0" indent="0">
              <a:buNone/>
            </a:pPr>
            <a:r>
              <a:rPr lang="en-US" sz="1700" dirty="0" smtClean="0"/>
              <a:t>Prove it for i+1</a:t>
            </a:r>
          </a:p>
          <a:p>
            <a:pPr marL="0" indent="0" algn="ctr">
              <a:buNone/>
            </a:pPr>
            <a:r>
              <a:rPr lang="en-US" sz="1700" dirty="0" smtClean="0"/>
              <a:t>T(n) &lt;= 3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*T(n/2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</a:t>
            </a:r>
            <a:r>
              <a:rPr lang="en-US" sz="1700" dirty="0"/>
              <a:t>(1+1.5+1.5</a:t>
            </a:r>
            <a:r>
              <a:rPr lang="en-US" sz="1700" baseline="30000" dirty="0"/>
              <a:t>2</a:t>
            </a:r>
            <a:r>
              <a:rPr lang="en-US" sz="1700" dirty="0"/>
              <a:t>+…+1.5</a:t>
            </a:r>
            <a:r>
              <a:rPr lang="en-US" sz="1700" baseline="30000" dirty="0"/>
              <a:t>i-1</a:t>
            </a:r>
            <a:r>
              <a:rPr lang="en-US" sz="1700" dirty="0"/>
              <a:t>)</a:t>
            </a:r>
            <a:r>
              <a:rPr lang="en-US" sz="1700" dirty="0" smtClean="0"/>
              <a:t>*Cn</a:t>
            </a:r>
          </a:p>
          <a:p>
            <a:pPr marL="0" indent="0" algn="ctr">
              <a:buNone/>
            </a:pPr>
            <a:r>
              <a:rPr lang="en-US" sz="1700" dirty="0" smtClean="0"/>
              <a:t>&lt;= 3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*(3T(n/2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)+Cn/2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</a:t>
            </a:r>
            <a:r>
              <a:rPr lang="en-US" sz="1700" dirty="0"/>
              <a:t>(1+1.5+1.5</a:t>
            </a:r>
            <a:r>
              <a:rPr lang="en-US" sz="1700" baseline="30000" dirty="0"/>
              <a:t>2</a:t>
            </a:r>
            <a:r>
              <a:rPr lang="en-US" sz="1700" dirty="0"/>
              <a:t>+…+1.5</a:t>
            </a:r>
            <a:r>
              <a:rPr lang="en-US" sz="1700" baseline="30000" dirty="0"/>
              <a:t>i-1</a:t>
            </a:r>
            <a:r>
              <a:rPr lang="en-US" sz="1700" dirty="0"/>
              <a:t>)</a:t>
            </a:r>
            <a:r>
              <a:rPr lang="en-US" sz="1700" dirty="0" smtClean="0"/>
              <a:t>*Cn</a:t>
            </a:r>
          </a:p>
          <a:p>
            <a:pPr marL="0" indent="0" algn="ctr">
              <a:buNone/>
            </a:pPr>
            <a:r>
              <a:rPr lang="en-US" sz="1700" dirty="0"/>
              <a:t>= 3</a:t>
            </a:r>
            <a:r>
              <a:rPr lang="en-US" sz="1700" baseline="30000" dirty="0"/>
              <a:t>i </a:t>
            </a:r>
            <a:r>
              <a:rPr lang="en-US" sz="1700" baseline="30000" dirty="0" smtClean="0"/>
              <a:t>+1</a:t>
            </a:r>
            <a:r>
              <a:rPr lang="en-US" sz="1700" dirty="0" smtClean="0"/>
              <a:t>*T(n/2</a:t>
            </a:r>
            <a:r>
              <a:rPr lang="en-US" sz="1700" baseline="30000" dirty="0" smtClean="0"/>
              <a:t>i+1</a:t>
            </a:r>
            <a:r>
              <a:rPr lang="en-US" sz="1700" dirty="0" smtClean="0"/>
              <a:t>) </a:t>
            </a:r>
            <a:r>
              <a:rPr lang="en-US" sz="1700" dirty="0"/>
              <a:t>+ (1+1.5+1.5</a:t>
            </a:r>
            <a:r>
              <a:rPr lang="en-US" sz="1700" baseline="30000" dirty="0"/>
              <a:t>2</a:t>
            </a:r>
            <a:r>
              <a:rPr lang="en-US" sz="1700" dirty="0" smtClean="0"/>
              <a:t>+…</a:t>
            </a:r>
            <a:r>
              <a:rPr lang="en-US" sz="1700" dirty="0"/>
              <a:t>+</a:t>
            </a:r>
            <a:r>
              <a:rPr lang="en-US" sz="1700" dirty="0" smtClean="0"/>
              <a:t>1.5</a:t>
            </a:r>
            <a:r>
              <a:rPr lang="en-US" sz="1700" baseline="30000" dirty="0" smtClean="0"/>
              <a:t>i-1</a:t>
            </a:r>
            <a:r>
              <a:rPr lang="en-US" sz="1700" dirty="0" smtClean="0"/>
              <a:t>+1.5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)*</a:t>
            </a:r>
            <a:r>
              <a:rPr lang="en-US" sz="1700" dirty="0"/>
              <a:t>Cn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dirty="0" smtClean="0"/>
              <a:t>as required.</a:t>
            </a: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00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runtime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0" u="sng" dirty="0" smtClean="0"/>
              <a:t>Claim </a:t>
            </a:r>
            <a:r>
              <a:rPr lang="en-US" sz="1700" b="0" dirty="0" smtClean="0"/>
              <a:t>: Let T(n) be the runtime of the algorithm on inputs of length n such that </a:t>
            </a:r>
            <a:r>
              <a:rPr lang="en-US" sz="1700" dirty="0" smtClean="0"/>
              <a:t>T(n) = 3*T(n/2) + O(n) and T(1) = 1. </a:t>
            </a:r>
            <a:r>
              <a:rPr lang="en-US" sz="1700" b="0" u="sng" dirty="0" smtClean="0"/>
              <a:t>Then</a:t>
            </a:r>
            <a:r>
              <a:rPr lang="en-US" sz="1700" b="0" dirty="0" smtClean="0"/>
              <a:t> T(n) = O(n</a:t>
            </a:r>
            <a:r>
              <a:rPr lang="en-US" sz="1700" b="0" baseline="30000" dirty="0" smtClean="0"/>
              <a:t>2.585</a:t>
            </a:r>
            <a:r>
              <a:rPr lang="en-US" sz="1700" b="0" dirty="0" smtClean="0"/>
              <a:t>)</a:t>
            </a:r>
          </a:p>
          <a:p>
            <a:pPr marL="0" indent="0">
              <a:buNone/>
            </a:pPr>
            <a:endParaRPr lang="en-US" sz="1700" dirty="0" smtClean="0"/>
          </a:p>
          <a:p>
            <a:pPr marL="0" indent="0">
              <a:buNone/>
            </a:pPr>
            <a:r>
              <a:rPr lang="en-US" sz="1700" b="0" u="sng" dirty="0" smtClean="0"/>
              <a:t>Proof</a:t>
            </a:r>
            <a:r>
              <a:rPr lang="en-US" sz="1700" b="0" dirty="0" smtClean="0"/>
              <a:t>: We proved so far that  </a:t>
            </a:r>
            <a:r>
              <a:rPr lang="en-US" sz="1700" dirty="0" smtClean="0"/>
              <a:t>T(n) &lt;= 3</a:t>
            </a:r>
            <a:r>
              <a:rPr lang="en-US" sz="1700" baseline="30000" dirty="0" smtClean="0"/>
              <a:t>i </a:t>
            </a:r>
            <a:r>
              <a:rPr lang="en-US" sz="1700" dirty="0" smtClean="0"/>
              <a:t>T(n/2</a:t>
            </a:r>
            <a:r>
              <a:rPr lang="en-US" sz="1700" baseline="30000" dirty="0" smtClean="0"/>
              <a:t>i</a:t>
            </a:r>
            <a:r>
              <a:rPr lang="en-US" sz="1700" dirty="0" smtClean="0"/>
              <a:t>) + </a:t>
            </a:r>
            <a:r>
              <a:rPr lang="en-US" sz="1700" dirty="0"/>
              <a:t>(</a:t>
            </a:r>
            <a:r>
              <a:rPr lang="en-US" sz="1700" dirty="0" smtClean="0"/>
              <a:t>1+1.5+1.5</a:t>
            </a:r>
            <a:r>
              <a:rPr lang="en-US" sz="1700" baseline="30000" dirty="0" smtClean="0"/>
              <a:t>2</a:t>
            </a:r>
            <a:r>
              <a:rPr lang="en-US" sz="1700" dirty="0" smtClean="0"/>
              <a:t>+…+1.5</a:t>
            </a:r>
            <a:r>
              <a:rPr lang="en-US" sz="1700" baseline="30000" dirty="0" smtClean="0"/>
              <a:t>i-1</a:t>
            </a:r>
            <a:r>
              <a:rPr lang="en-US" sz="1700" dirty="0" smtClean="0"/>
              <a:t>)*Cn.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700" dirty="0" smtClean="0"/>
              <a:t>Let’s plug in </a:t>
            </a:r>
            <a:r>
              <a:rPr lang="en-US" sz="1700" dirty="0" err="1" smtClean="0"/>
              <a:t>i</a:t>
            </a:r>
            <a:r>
              <a:rPr lang="en-US" sz="1700" dirty="0" smtClean="0"/>
              <a:t> = log</a:t>
            </a:r>
            <a:r>
              <a:rPr lang="en-US" sz="1700" baseline="-25000" dirty="0" smtClean="0"/>
              <a:t>2</a:t>
            </a:r>
            <a:r>
              <a:rPr lang="en-US" sz="1700" dirty="0" smtClean="0"/>
              <a:t>(n).</a:t>
            </a:r>
          </a:p>
          <a:p>
            <a:pPr marL="0" indent="0">
              <a:buNone/>
            </a:pPr>
            <a:r>
              <a:rPr lang="en-US" sz="1700" dirty="0" smtClean="0"/>
              <a:t>We get</a:t>
            </a:r>
          </a:p>
          <a:p>
            <a:pPr marL="0" indent="0" algn="ctr">
              <a:buNone/>
            </a:pPr>
            <a:r>
              <a:rPr lang="en-US" sz="1700" dirty="0"/>
              <a:t>T(n) &lt;= 3</a:t>
            </a:r>
            <a:r>
              <a:rPr lang="en-US" sz="1700" baseline="30000" dirty="0"/>
              <a:t>i </a:t>
            </a:r>
            <a:r>
              <a:rPr lang="en-US" sz="1700" dirty="0"/>
              <a:t>T(n/2</a:t>
            </a:r>
            <a:r>
              <a:rPr lang="en-US" sz="1700" baseline="30000" dirty="0"/>
              <a:t>i</a:t>
            </a:r>
            <a:r>
              <a:rPr lang="en-US" sz="1700" dirty="0"/>
              <a:t>) + (1+1.5+1.5</a:t>
            </a:r>
            <a:r>
              <a:rPr lang="en-US" sz="1700" baseline="30000" dirty="0"/>
              <a:t>2</a:t>
            </a:r>
            <a:r>
              <a:rPr lang="en-US" sz="1700" dirty="0"/>
              <a:t>+…+1.5</a:t>
            </a:r>
            <a:r>
              <a:rPr lang="en-US" sz="1700" baseline="30000" dirty="0"/>
              <a:t>i-1</a:t>
            </a:r>
            <a:r>
              <a:rPr lang="en-US" sz="1700" dirty="0"/>
              <a:t>)*Cn</a:t>
            </a:r>
            <a:r>
              <a:rPr lang="en-US" sz="1700" dirty="0" smtClean="0"/>
              <a:t>.</a:t>
            </a:r>
          </a:p>
          <a:p>
            <a:pPr marL="0" indent="0" algn="ctr">
              <a:buNone/>
            </a:pPr>
            <a:r>
              <a:rPr lang="en-US" sz="1700" dirty="0" smtClean="0"/>
              <a:t>=3</a:t>
            </a:r>
            <a:r>
              <a:rPr lang="en-US" sz="1700" baseline="30000" dirty="0" smtClean="0"/>
              <a:t>log</a:t>
            </a:r>
            <a:r>
              <a:rPr lang="en-US" sz="1700" baseline="10000" dirty="0" smtClean="0"/>
              <a:t>2</a:t>
            </a:r>
            <a:r>
              <a:rPr lang="en-US" sz="1700" baseline="30000" dirty="0" smtClean="0"/>
              <a:t>(n</a:t>
            </a:r>
            <a:r>
              <a:rPr lang="en-US" sz="1700" baseline="30000" dirty="0"/>
              <a:t>) </a:t>
            </a:r>
            <a:r>
              <a:rPr lang="en-US" sz="1700" dirty="0"/>
              <a:t>*T(1) + (1+1.5+1.5</a:t>
            </a:r>
            <a:r>
              <a:rPr lang="en-US" sz="1700" baseline="30000" dirty="0"/>
              <a:t>2</a:t>
            </a:r>
            <a:r>
              <a:rPr lang="en-US" sz="1700" dirty="0"/>
              <a:t>+…+1.5</a:t>
            </a:r>
            <a:r>
              <a:rPr lang="en-US" sz="1700" baseline="30000" dirty="0"/>
              <a:t>i-1</a:t>
            </a:r>
            <a:r>
              <a:rPr lang="en-US" sz="1700" dirty="0"/>
              <a:t>)*Cn.</a:t>
            </a:r>
          </a:p>
          <a:p>
            <a:pPr marL="0" indent="0" algn="ctr">
              <a:buNone/>
            </a:pPr>
            <a:r>
              <a:rPr lang="en-US" sz="1700" dirty="0" smtClean="0"/>
              <a:t>=n</a:t>
            </a:r>
            <a:r>
              <a:rPr lang="en-US" sz="1700" baseline="30000" dirty="0" smtClean="0"/>
              <a:t>log</a:t>
            </a:r>
            <a:r>
              <a:rPr lang="en-US" sz="1700" baseline="10000" dirty="0" smtClean="0"/>
              <a:t>2</a:t>
            </a:r>
            <a:r>
              <a:rPr lang="en-US" sz="1700" baseline="30000" dirty="0" smtClean="0"/>
              <a:t>(3)</a:t>
            </a:r>
            <a:r>
              <a:rPr lang="en-US" sz="1700" dirty="0" smtClean="0"/>
              <a:t> + O(1.5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(n</a:t>
            </a:r>
            <a:r>
              <a:rPr lang="en-US" sz="1700" baseline="30000" dirty="0" smtClean="0"/>
              <a:t>)</a:t>
            </a:r>
            <a:r>
              <a:rPr lang="en-US" sz="1700" dirty="0" smtClean="0"/>
              <a:t>)*n</a:t>
            </a:r>
          </a:p>
          <a:p>
            <a:pPr marL="0" indent="0" algn="ctr">
              <a:buNone/>
            </a:pPr>
            <a:r>
              <a:rPr lang="en-US" sz="1700" dirty="0"/>
              <a:t>=n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(3)</a:t>
            </a:r>
            <a:r>
              <a:rPr lang="en-US" sz="1700" dirty="0"/>
              <a:t> + O(1.5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(n)</a:t>
            </a:r>
            <a:r>
              <a:rPr lang="en-US" sz="1700" dirty="0"/>
              <a:t>)*2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(n)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/>
              <a:t>=n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(3)</a:t>
            </a:r>
            <a:r>
              <a:rPr lang="en-US" sz="1700" dirty="0"/>
              <a:t> + O(1.5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(n</a:t>
            </a:r>
            <a:r>
              <a:rPr lang="en-US" sz="1700" baseline="30000" dirty="0" smtClean="0"/>
              <a:t>)</a:t>
            </a:r>
            <a:r>
              <a:rPr lang="en-US" sz="1700" dirty="0" smtClean="0"/>
              <a:t>*</a:t>
            </a:r>
            <a:r>
              <a:rPr lang="en-US" sz="1700" dirty="0"/>
              <a:t>2</a:t>
            </a:r>
            <a:r>
              <a:rPr lang="en-US" sz="1700" baseline="30000" dirty="0"/>
              <a:t>log</a:t>
            </a:r>
            <a:r>
              <a:rPr lang="en-US" sz="1700" baseline="10000" dirty="0"/>
              <a:t>2</a:t>
            </a:r>
            <a:r>
              <a:rPr lang="en-US" sz="1700" baseline="30000" dirty="0"/>
              <a:t>(n</a:t>
            </a:r>
            <a:r>
              <a:rPr lang="en-US" sz="1700" baseline="30000" dirty="0" smtClean="0"/>
              <a:t>)</a:t>
            </a:r>
            <a:r>
              <a:rPr lang="en-US" sz="1700" dirty="0" smtClean="0"/>
              <a:t>)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dirty="0" smtClean="0"/>
              <a:t>=O(n</a:t>
            </a:r>
            <a:r>
              <a:rPr lang="en-US" sz="1700" baseline="30000" dirty="0" smtClean="0"/>
              <a:t>log</a:t>
            </a:r>
            <a:r>
              <a:rPr lang="en-US" sz="1700" baseline="10000" dirty="0" smtClean="0"/>
              <a:t>2</a:t>
            </a:r>
            <a:r>
              <a:rPr lang="en-US" sz="1700" baseline="30000" dirty="0" smtClean="0"/>
              <a:t>(3)</a:t>
            </a:r>
            <a:r>
              <a:rPr lang="en-US" sz="1700" dirty="0" smtClean="0"/>
              <a:t>)</a:t>
            </a:r>
            <a:endParaRPr lang="en-US" sz="1700" dirty="0"/>
          </a:p>
          <a:p>
            <a:pPr marL="0" indent="0" algn="ctr">
              <a:buNone/>
            </a:pPr>
            <a:endParaRPr lang="en-US" sz="17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75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19233</TotalTime>
  <Words>3816</Words>
  <Application>Microsoft Office PowerPoint</Application>
  <PresentationFormat>On-screen Show (4:3)</PresentationFormat>
  <Paragraphs>435</Paragraphs>
  <Slides>33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Arial Narrow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CMPT 706 - Algorithms for Big Data  </vt:lpstr>
      <vt:lpstr>PowerPoint Presentation</vt:lpstr>
      <vt:lpstr>Missing claims from last time on runtime of recursive functions</vt:lpstr>
      <vt:lpstr>On runtime of recursive functions</vt:lpstr>
      <vt:lpstr>On runtime of recursive functions</vt:lpstr>
      <vt:lpstr>On runtime of recursive functions</vt:lpstr>
      <vt:lpstr>On runtime of recursive functions</vt:lpstr>
      <vt:lpstr>On runtime of recursive functions</vt:lpstr>
      <vt:lpstr>On runtime of recursive functions</vt:lpstr>
      <vt:lpstr>Master Method</vt:lpstr>
      <vt:lpstr>Euclidean Algorithm</vt:lpstr>
      <vt:lpstr>Greatest common divisor</vt:lpstr>
      <vt:lpstr>Properties of gcd</vt:lpstr>
      <vt:lpstr>Euclidean Algorithm</vt:lpstr>
      <vt:lpstr>Euclidean Algorithm</vt:lpstr>
      <vt:lpstr>Euclidean Algorithm</vt:lpstr>
      <vt:lpstr>Computing inverse mod m</vt:lpstr>
      <vt:lpstr>Inverse modulo m</vt:lpstr>
      <vt:lpstr>Computing Inverse modulo m</vt:lpstr>
      <vt:lpstr>Extended Euclidean Algorithm</vt:lpstr>
      <vt:lpstr>Extended Euclidean Algorithm</vt:lpstr>
      <vt:lpstr>Extended Euclidean Algorithm</vt:lpstr>
      <vt:lpstr>Extended Euclidean Algorithm</vt:lpstr>
      <vt:lpstr>Public Key Cryptography RSA Cryptosystem</vt:lpstr>
      <vt:lpstr>Public Key Cryptography</vt:lpstr>
      <vt:lpstr>Public Key Cryptography</vt:lpstr>
      <vt:lpstr>RSA</vt:lpstr>
      <vt:lpstr>RSA</vt:lpstr>
      <vt:lpstr>RSA</vt:lpstr>
      <vt:lpstr>RSA</vt:lpstr>
      <vt:lpstr>RSA – Why does it work?</vt:lpstr>
      <vt:lpstr>RSA – Why is it secure?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829</cp:revision>
  <cp:lastPrinted>2018-01-03T13:57:37Z</cp:lastPrinted>
  <dcterms:created xsi:type="dcterms:W3CDTF">2007-01-06T04:11:40Z</dcterms:created>
  <dcterms:modified xsi:type="dcterms:W3CDTF">2020-01-30T14:54:15Z</dcterms:modified>
</cp:coreProperties>
</file>